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5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8" r:id="rId9"/>
    <p:sldId id="263" r:id="rId10"/>
    <p:sldId id="267" r:id="rId11"/>
    <p:sldId id="271" r:id="rId12"/>
    <p:sldId id="264" r:id="rId13"/>
    <p:sldId id="269" r:id="rId14"/>
    <p:sldId id="265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alvenes vietturis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v-LV"/>
          </a:p>
        </p:txBody>
      </p:sp>
      <p:sp>
        <p:nvSpPr>
          <p:cNvPr id="3" name="Datuma vietturis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C581A0-5008-473A-B9E4-8C08866CAE8E}" type="datetimeFigureOut">
              <a:rPr lang="lv-LV" smtClean="0"/>
              <a:t>13.09.2024</a:t>
            </a:fld>
            <a:endParaRPr lang="lv-LV"/>
          </a:p>
        </p:txBody>
      </p:sp>
      <p:sp>
        <p:nvSpPr>
          <p:cNvPr id="4" name="Slaida attēla vietturi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v-LV"/>
          </a:p>
        </p:txBody>
      </p:sp>
      <p:sp>
        <p:nvSpPr>
          <p:cNvPr id="5" name="Piezīmju vietturi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lv-LV"/>
              <a:t>Noklikšķiniet, lai rediģētu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</a:p>
        </p:txBody>
      </p:sp>
      <p:sp>
        <p:nvSpPr>
          <p:cNvPr id="6" name="Kājenes vietturis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v-LV"/>
          </a:p>
        </p:txBody>
      </p:sp>
      <p:sp>
        <p:nvSpPr>
          <p:cNvPr id="7" name="Slaida numura vietturis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0B838F-8215-455C-91B5-901ACB04F4FF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2160049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Virsraksta slai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lv-LV"/>
              <a:t>Rediģēt šablona virsraksta stilu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lv-LV"/>
              <a:t>Noklikšķiniet, lai rediģētu šablona apakšvirsraksta stilu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0C46F-9B19-40F7-9EA9-5400C6966F17}" type="datetimeFigureOut">
              <a:rPr lang="lv-LV" smtClean="0"/>
              <a:t>13.09.2024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6880E-A2F3-4790-A3F2-99F401F81A1B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40701143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Virsraksts un satu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/>
              <a:t>Rediģēt šablona virsraksta stilu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v-LV"/>
              <a:t>Noklikšķiniet, lai rediģētu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0C46F-9B19-40F7-9EA9-5400C6966F17}" type="datetimeFigureOut">
              <a:rPr lang="lv-LV" smtClean="0"/>
              <a:t>13.09.2024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6880E-A2F3-4790-A3F2-99F401F81A1B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0722785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adaļas galve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lv-LV"/>
              <a:t>Rediģēt šablona virsraksta stilu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lv-LV"/>
              <a:t>Noklikšķiniet, lai rediģētu šablona teksta stilus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0C46F-9B19-40F7-9EA9-5400C6966F17}" type="datetimeFigureOut">
              <a:rPr lang="lv-LV" smtClean="0"/>
              <a:t>13.09.2024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6880E-A2F3-4790-A3F2-99F401F81A1B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6061378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ivi satura blok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/>
              <a:t>Rediģēt šablona virsraksta stilu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lv-LV"/>
              <a:t>Noklikšķiniet, lai rediģētu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lv-LV"/>
              <a:t>Noklikšķiniet, lai rediģētu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0C46F-9B19-40F7-9EA9-5400C6966F17}" type="datetimeFigureOut">
              <a:rPr lang="lv-LV" smtClean="0"/>
              <a:t>13.09.2024</a:t>
            </a:fld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6880E-A2F3-4790-A3F2-99F401F81A1B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4491026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līdzināju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lv-LV"/>
              <a:t>Rediģēt šablona virsraksta stilu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v-LV"/>
              <a:t>Noklikšķiniet, lai rediģētu šablona teksta stilus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lv-LV"/>
              <a:t>Noklikšķiniet, lai rediģētu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v-LV"/>
              <a:t>Noklikšķiniet, lai rediģētu šablona teksta stilus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lv-LV"/>
              <a:t>Noklikšķiniet, lai rediģētu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0C46F-9B19-40F7-9EA9-5400C6966F17}" type="datetimeFigureOut">
              <a:rPr lang="lv-LV" smtClean="0"/>
              <a:t>13.09.2024</a:t>
            </a:fld>
            <a:endParaRPr lang="lv-LV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6880E-A2F3-4790-A3F2-99F401F81A1B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3873631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ai virsrak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/>
              <a:t>Rediģēt šablona virsraksta stilu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0C46F-9B19-40F7-9EA9-5400C6966F17}" type="datetimeFigureOut">
              <a:rPr lang="lv-LV" smtClean="0"/>
              <a:t>13.09.2024</a:t>
            </a:fld>
            <a:endParaRPr lang="lv-LV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6880E-A2F3-4790-A3F2-99F401F81A1B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7031168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k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0C46F-9B19-40F7-9EA9-5400C6966F17}" type="datetimeFigureOut">
              <a:rPr lang="lv-LV" smtClean="0"/>
              <a:t>13.09.2024</a:t>
            </a:fld>
            <a:endParaRPr lang="lv-LV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6880E-A2F3-4790-A3F2-99F401F81A1B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8657625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turs ar paraks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v-LV"/>
              <a:t>Rediģēt šablona virsraksta stilu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v-LV"/>
              <a:t>Noklikšķiniet, lai rediģētu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v-LV"/>
              <a:t>Noklikšķiniet, lai rediģētu šablona teksta stilus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0C46F-9B19-40F7-9EA9-5400C6966F17}" type="datetimeFigureOut">
              <a:rPr lang="lv-LV" smtClean="0"/>
              <a:t>13.09.2024</a:t>
            </a:fld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6880E-A2F3-4790-A3F2-99F401F81A1B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384235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ttēls ar paraks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v-LV"/>
              <a:t>Rediģēt šablona virsraksta stilu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lv-LV"/>
              <a:t>Noklikšķiniet uz ikonas, lai pievienotu attēlu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v-LV"/>
              <a:t>Noklikšķiniet, lai rediģētu šablona teksta stilus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0C46F-9B19-40F7-9EA9-5400C6966F17}" type="datetimeFigureOut">
              <a:rPr lang="lv-LV" smtClean="0"/>
              <a:t>13.09.2024</a:t>
            </a:fld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6880E-A2F3-4790-A3F2-99F401F81A1B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6720087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Virsraksts un vertikāls tek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/>
              <a:t>Rediģēt šablona virsraksta stilu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v-LV"/>
              <a:t>Noklikšķiniet, lai rediģētu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0C46F-9B19-40F7-9EA9-5400C6966F17}" type="datetimeFigureOut">
              <a:rPr lang="lv-LV" smtClean="0"/>
              <a:t>13.09.2024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6880E-A2F3-4790-A3F2-99F401F81A1B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41782538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āls virsraksts un tek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lv-LV"/>
              <a:t>Rediģēt šablona virsraksta stilu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lv-LV"/>
              <a:t>Noklikšķiniet, lai rediģētu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0C46F-9B19-40F7-9EA9-5400C6966F17}" type="datetimeFigureOut">
              <a:rPr lang="lv-LV" smtClean="0"/>
              <a:t>13.09.2024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6880E-A2F3-4790-A3F2-99F401F81A1B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3288002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v-LV"/>
              <a:t>Rediģēt šablona virsraksta stilu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v-LV"/>
              <a:t>Noklikšķiniet, lai rediģētu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8A0C46F-9B19-40F7-9EA9-5400C6966F17}" type="datetimeFigureOut">
              <a:rPr lang="lv-LV" smtClean="0"/>
              <a:t>13.09.2024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016880E-A2F3-4790-A3F2-99F401F81A1B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2897605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6" r:id="rId1"/>
    <p:sldLayoutId id="2147483847" r:id="rId2"/>
    <p:sldLayoutId id="2147483848" r:id="rId3"/>
    <p:sldLayoutId id="2147483849" r:id="rId4"/>
    <p:sldLayoutId id="2147483850" r:id="rId5"/>
    <p:sldLayoutId id="2147483851" r:id="rId6"/>
    <p:sldLayoutId id="2147483852" r:id="rId7"/>
    <p:sldLayoutId id="2147483853" r:id="rId8"/>
    <p:sldLayoutId id="2147483854" r:id="rId9"/>
    <p:sldLayoutId id="2147483855" r:id="rId10"/>
    <p:sldLayoutId id="214748385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9EE0474B-7698-9DF8-C37F-69EEB7F3DC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3915" y="1100592"/>
            <a:ext cx="9296400" cy="1228951"/>
          </a:xfrm>
        </p:spPr>
        <p:txBody>
          <a:bodyPr>
            <a:normAutofit/>
          </a:bodyPr>
          <a:lstStyle/>
          <a:p>
            <a:r>
              <a:rPr lang="lv-LV">
                <a:latin typeface="Times New Roman" panose="02020603050405020304" pitchFamily="18" charset="0"/>
                <a:cs typeface="Times New Roman" panose="02020603050405020304" pitchFamily="18" charset="0"/>
              </a:rPr>
              <a:t>Klients un tā vajadzības</a:t>
            </a:r>
            <a:endParaRPr lang="lv-LV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Apakšvirsraksts 2">
            <a:extLst>
              <a:ext uri="{FF2B5EF4-FFF2-40B4-BE49-F238E27FC236}">
                <a16:creationId xmlns:a16="http://schemas.microsoft.com/office/drawing/2014/main" id="{DE5D4FB2-DD4B-29E7-2C76-C9D4DD33758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3999" y="3429000"/>
            <a:ext cx="10091058" cy="3276600"/>
          </a:xfrm>
        </p:spPr>
        <p:txBody>
          <a:bodyPr>
            <a:normAutofit fontScale="25000" lnSpcReduction="20000"/>
          </a:bodyPr>
          <a:lstStyle/>
          <a:p>
            <a:endParaRPr lang="lv-LV" sz="70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lv-LV" sz="12800" b="1">
                <a:latin typeface="Times New Roman" panose="02020603050405020304" pitchFamily="18" charset="0"/>
                <a:cs typeface="Times New Roman" panose="02020603050405020304" pitchFamily="18" charset="0"/>
              </a:rPr>
              <a:t> Rīgas Aktīvo senioru alianse</a:t>
            </a:r>
          </a:p>
          <a:p>
            <a:pPr algn="r"/>
            <a:endParaRPr lang="lv-LV" sz="80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lv-LV" sz="80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lv-LV" sz="11200">
                <a:latin typeface="Times New Roman" panose="02020603050405020304" pitchFamily="18" charset="0"/>
                <a:cs typeface="Times New Roman" panose="02020603050405020304" pitchFamily="18" charset="0"/>
              </a:rPr>
              <a:t>Sociālā darbiniece </a:t>
            </a:r>
          </a:p>
          <a:p>
            <a:pPr algn="r"/>
            <a:r>
              <a:rPr lang="lv-LV" sz="11200">
                <a:latin typeface="Times New Roman" panose="02020603050405020304" pitchFamily="18" charset="0"/>
                <a:cs typeface="Times New Roman" panose="02020603050405020304" pitchFamily="18" charset="0"/>
              </a:rPr>
              <a:t>Judīte Kulačkovska</a:t>
            </a:r>
          </a:p>
          <a:p>
            <a:pPr algn="r"/>
            <a:endParaRPr lang="lv-LV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lv-LV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lv-LV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lv-LV" sz="11200">
                <a:latin typeface="Times New Roman" panose="02020603050405020304" pitchFamily="18" charset="0"/>
                <a:cs typeface="Times New Roman" panose="02020603050405020304" pitchFamily="18" charset="0"/>
              </a:rPr>
              <a:t>Rīga, 2024</a:t>
            </a:r>
            <a:endParaRPr lang="lv-LV" sz="1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Attēls 3">
            <a:extLst>
              <a:ext uri="{FF2B5EF4-FFF2-40B4-BE49-F238E27FC236}">
                <a16:creationId xmlns:a16="http://schemas.microsoft.com/office/drawing/2014/main" id="{C6FD519D-8BBC-2DEC-3100-F0CD07D8AE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057" y="43544"/>
            <a:ext cx="2677886" cy="2677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13265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1BB867FF-FC45-48F7-8104-F89BE54909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8BB56887-D0D5-4F0C-9E19-7247EB83C8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08695" y="1"/>
            <a:ext cx="1135066" cy="477997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Virsraksts 1">
            <a:extLst>
              <a:ext uri="{FF2B5EF4-FFF2-40B4-BE49-F238E27FC236}">
                <a16:creationId xmlns:a16="http://schemas.microsoft.com/office/drawing/2014/main" id="{86AF47B3-0730-28CF-66FE-8ADA7DC105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40" y="67346"/>
            <a:ext cx="7994489" cy="1064014"/>
          </a:xfrm>
        </p:spPr>
        <p:txBody>
          <a:bodyPr>
            <a:normAutofit/>
          </a:bodyPr>
          <a:lstStyle/>
          <a:p>
            <a:r>
              <a:rPr lang="lv-LV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Klienta aprūpes vajadzības I</a:t>
            </a:r>
          </a:p>
        </p:txBody>
      </p:sp>
      <p:sp>
        <p:nvSpPr>
          <p:cNvPr id="20" name="Arc 19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V="1">
            <a:off x="555710" y="2183223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Satura vietturis 2">
            <a:extLst>
              <a:ext uri="{FF2B5EF4-FFF2-40B4-BE49-F238E27FC236}">
                <a16:creationId xmlns:a16="http://schemas.microsoft.com/office/drawing/2014/main" id="{B7C902DE-DE24-E2EC-2F1C-1DC7C6E3C0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5710" y="1273628"/>
            <a:ext cx="10798090" cy="549728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v-LV" dirty="0">
                <a:latin typeface="Times New Roman" panose="02020603050405020304" pitchFamily="18" charset="0"/>
                <a:cs typeface="Times New Roman" panose="02020603050405020304" pitchFamily="18" charset="0"/>
              </a:rPr>
              <a:t>Mūsdienās veselības aprūpes politika tiek virzīta uz to, ka cilvēkam, izrakstoties no slimnīcas, tiek veiktas īpašas procedūras, kurām nepieciešama speciāla aprūpe un kvalificēti darbinieki.</a:t>
            </a:r>
          </a:p>
          <a:p>
            <a:pPr marL="0" indent="0">
              <a:buNone/>
            </a:pPr>
            <a:r>
              <a:rPr lang="lv-LV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Latvijā patlaban arvien aktuālāka kļūst aprūpe mājās. </a:t>
            </a:r>
          </a:p>
          <a:p>
            <a:pPr marL="0" indent="0">
              <a:buNone/>
            </a:pPr>
            <a:r>
              <a:rPr lang="lv-LV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Aprūpes kvalitāte Latvijā vistiešāk saistīta ar to, ka pieaug klientu skaits un </a:t>
            </a:r>
            <a:r>
              <a:rPr lang="lv-LV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palielinās klientu dzīves ilgums (tātad palielinās arī hronisku un ilgstošu slimību skaits)</a:t>
            </a:r>
            <a:r>
              <a:rPr lang="lv-LV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 marL="0" indent="0">
              <a:buNone/>
            </a:pPr>
            <a:r>
              <a:rPr lang="lv-LV" dirty="0">
                <a:latin typeface="Times New Roman" panose="02020603050405020304" pitchFamily="18" charset="0"/>
                <a:cs typeface="Times New Roman" panose="02020603050405020304" pitchFamily="18" charset="0"/>
              </a:rPr>
              <a:t>pieaug pieprasījums pēc kvalitatīvas veselības un sociālās aprūpes, kur pieprasījums pārsniedz piedāvājumu.</a:t>
            </a:r>
          </a:p>
          <a:p>
            <a:pPr marL="0" indent="0">
              <a:buNone/>
            </a:pPr>
            <a:r>
              <a:rPr lang="lv-LV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Vairums klientu mūsdienās slimo ar hroniskām, to skaitā onkoloģiskām, slimībām, kā arī dažādām negadījumos gūto traumu sekām. </a:t>
            </a:r>
          </a:p>
          <a:p>
            <a:pPr marL="0" indent="0" algn="r">
              <a:buNone/>
            </a:pPr>
            <a:r>
              <a:rPr lang="lv-LV" dirty="0"/>
              <a:t>(Irša, Kalniņš, Melbārde-</a:t>
            </a:r>
            <a:r>
              <a:rPr lang="lv-LV" dirty="0" err="1"/>
              <a:t>Kelmere</a:t>
            </a:r>
            <a:r>
              <a:rPr lang="lv-LV" dirty="0"/>
              <a:t>, 2007</a:t>
            </a:r>
            <a:r>
              <a:rPr lang="lv-LV" sz="2200" dirty="0"/>
              <a:t>)</a:t>
            </a:r>
          </a:p>
        </p:txBody>
      </p:sp>
      <p:pic>
        <p:nvPicPr>
          <p:cNvPr id="4" name="Attēls 3">
            <a:extLst>
              <a:ext uri="{FF2B5EF4-FFF2-40B4-BE49-F238E27FC236}">
                <a16:creationId xmlns:a16="http://schemas.microsoft.com/office/drawing/2014/main" id="{8B7118B3-A913-B123-C202-2308F61B74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86832" y="0"/>
            <a:ext cx="1133936" cy="1131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0399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1BB867FF-FC45-48F7-8104-F89BE54909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8BB56887-D0D5-4F0C-9E19-7247EB83C8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08695" y="1"/>
            <a:ext cx="1135066" cy="477997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Virsraksts 1">
            <a:extLst>
              <a:ext uri="{FF2B5EF4-FFF2-40B4-BE49-F238E27FC236}">
                <a16:creationId xmlns:a16="http://schemas.microsoft.com/office/drawing/2014/main" id="{80170548-52E1-CAD8-AD69-310BFD2504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kumimoji="0" lang="lv-LV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Klienta aprūpes vajadzības II</a:t>
            </a:r>
            <a:endParaRPr lang="lv-LV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Arc 19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V="1">
            <a:off x="555710" y="2183223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Satura vietturis 2">
            <a:extLst>
              <a:ext uri="{FF2B5EF4-FFF2-40B4-BE49-F238E27FC236}">
                <a16:creationId xmlns:a16="http://schemas.microsoft.com/office/drawing/2014/main" id="{A1D09DC9-C3A8-4E34-6A24-74937C22D2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v-LV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Lai aprūpes process būtu pilnvērtīgs, pats klients maksimāli jāiesaista lēmumu pieņemšanā un jāmudina līdzdarboties.</a:t>
            </a:r>
          </a:p>
          <a:p>
            <a:pPr marL="0" indent="0">
              <a:buNone/>
            </a:pPr>
            <a:endParaRPr lang="lv-LV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lv-LV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Neapmierinātas vajadzības klientiem rada problēmas.</a:t>
            </a:r>
          </a:p>
          <a:p>
            <a:pPr marL="0" indent="0">
              <a:buNone/>
            </a:pPr>
            <a:r>
              <a:rPr lang="lv-LV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Aprūpētāju uzdevums ir palīdzēt klientiem nodrošināt vajadzību apmierināšanu un atrisināt radušās problēmas.</a:t>
            </a:r>
          </a:p>
          <a:p>
            <a:pPr marL="0" indent="0">
              <a:buNone/>
            </a:pPr>
            <a:r>
              <a:rPr lang="lv-LV" dirty="0">
                <a:latin typeface="Times New Roman" panose="02020603050405020304" pitchFamily="18" charset="0"/>
                <a:cs typeface="Times New Roman" panose="02020603050405020304" pitchFamily="18" charset="0"/>
              </a:rPr>
              <a:t> Īstenojot aprūpi, aprūpētājam jāatceras – </a:t>
            </a:r>
            <a:r>
              <a:rPr lang="lv-LV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katrs klients ir unikāls.</a:t>
            </a:r>
          </a:p>
        </p:txBody>
      </p:sp>
      <p:pic>
        <p:nvPicPr>
          <p:cNvPr id="4" name="Attēls 3">
            <a:extLst>
              <a:ext uri="{FF2B5EF4-FFF2-40B4-BE49-F238E27FC236}">
                <a16:creationId xmlns:a16="http://schemas.microsoft.com/office/drawing/2014/main" id="{E331005E-CE7F-1EE6-DCB5-7586F39855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86832" y="115357"/>
            <a:ext cx="1133936" cy="1131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68156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1BB867FF-FC45-48F7-8104-F89BE54909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8BB56887-D0D5-4F0C-9E19-7247EB83C8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08695" y="1"/>
            <a:ext cx="1135066" cy="477997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Virsraksts 1">
            <a:extLst>
              <a:ext uri="{FF2B5EF4-FFF2-40B4-BE49-F238E27FC236}">
                <a16:creationId xmlns:a16="http://schemas.microsoft.com/office/drawing/2014/main" id="{FF0877ED-F758-F520-5464-1DA54AC517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lv-LV" b="1">
                <a:latin typeface="Times New Roman" panose="02020603050405020304" pitchFamily="18" charset="0"/>
                <a:cs typeface="Times New Roman" panose="02020603050405020304" pitchFamily="18" charset="0"/>
              </a:rPr>
              <a:t>Piederības apziņa, komunikācija</a:t>
            </a:r>
            <a:br>
              <a:rPr lang="lv-LV"/>
            </a:br>
            <a:endParaRPr lang="lv-LV"/>
          </a:p>
        </p:txBody>
      </p:sp>
      <p:sp>
        <p:nvSpPr>
          <p:cNvPr id="29" name="Arc 28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V="1">
            <a:off x="555710" y="2183223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Satura vietturis 2">
            <a:extLst>
              <a:ext uri="{FF2B5EF4-FFF2-40B4-BE49-F238E27FC236}">
                <a16:creationId xmlns:a16="http://schemas.microsoft.com/office/drawing/2014/main" id="{91D89067-C780-F48D-3352-F470C3FA60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33954"/>
            <a:ext cx="10515600" cy="504300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v-LV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Klientiem netiek nodrošināta emocionālai labsajūtai nepieciešamais komunikācijas apjoms, kā arī informācijas pieejamība.</a:t>
            </a:r>
          </a:p>
          <a:p>
            <a:r>
              <a:rPr lang="lv-LV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Novērots, ka darbinieki, kamēr uzrauga klientus, faktiski neveido komunikāciju ar klientiem.</a:t>
            </a:r>
          </a:p>
          <a:p>
            <a:r>
              <a:rPr lang="lv-LV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Personāls ar klientiem komunicē atsevišķu frāžu vai norāžu veidā. Tādejādi tiek noliegta  viena no personu pamatvajadzībām.</a:t>
            </a:r>
          </a:p>
          <a:p>
            <a:pPr marL="0" indent="0">
              <a:buNone/>
            </a:pPr>
            <a:r>
              <a:rPr lang="lv-LV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Vajadzības pēc komunikācijas noliegums var būtiski ietekmēt klientu </a:t>
            </a:r>
            <a:r>
              <a:rPr lang="lv-LV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psihoemocionālo</a:t>
            </a:r>
            <a:r>
              <a:rPr lang="lv-LV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stāvokli un provocēt neatgriezeniskus uzvedības traucējumus.</a:t>
            </a:r>
          </a:p>
          <a:p>
            <a:pPr marL="0" indent="0">
              <a:buNone/>
            </a:pPr>
            <a:endParaRPr lang="lv-LV" dirty="0"/>
          </a:p>
        </p:txBody>
      </p:sp>
      <p:pic>
        <p:nvPicPr>
          <p:cNvPr id="4" name="Attēls 3">
            <a:extLst>
              <a:ext uri="{FF2B5EF4-FFF2-40B4-BE49-F238E27FC236}">
                <a16:creationId xmlns:a16="http://schemas.microsoft.com/office/drawing/2014/main" id="{F22B9CAB-D9EC-298C-6E2C-CC5EA5DA91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68832" y="0"/>
            <a:ext cx="1140051" cy="1133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45569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BB867FF-FC45-48F7-8104-F89BE54909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8BB56887-D0D5-4F0C-9E19-7247EB83C8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08695" y="1"/>
            <a:ext cx="1135066" cy="477997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Virsraksts 1">
            <a:extLst>
              <a:ext uri="{FF2B5EF4-FFF2-40B4-BE49-F238E27FC236}">
                <a16:creationId xmlns:a16="http://schemas.microsoft.com/office/drawing/2014/main" id="{2798A8AA-E7AE-650C-C06F-81576AE5B8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127" y="31830"/>
            <a:ext cx="8638031" cy="779463"/>
          </a:xfrm>
        </p:spPr>
        <p:txBody>
          <a:bodyPr>
            <a:normAutofit/>
          </a:bodyPr>
          <a:lstStyle/>
          <a:p>
            <a:r>
              <a:rPr lang="lv-LV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Drošība, ikdienas aktivitātes </a:t>
            </a:r>
          </a:p>
        </p:txBody>
      </p:sp>
      <p:sp>
        <p:nvSpPr>
          <p:cNvPr id="13" name="Arc 12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V="1">
            <a:off x="555710" y="2183223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Satura vietturis 2">
            <a:extLst>
              <a:ext uri="{FF2B5EF4-FFF2-40B4-BE49-F238E27FC236}">
                <a16:creationId xmlns:a16="http://schemas.microsoft.com/office/drawing/2014/main" id="{60826D7E-7FD2-3DB5-3494-8633BCFA3E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5710" y="685800"/>
            <a:ext cx="10798090" cy="6114974"/>
          </a:xfrm>
        </p:spPr>
        <p:txBody>
          <a:bodyPr>
            <a:noAutofit/>
          </a:bodyPr>
          <a:lstStyle/>
          <a:p>
            <a:pPr algn="just"/>
            <a:r>
              <a:rPr lang="lv-LV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Klients lielāko dienas laiku pavada istabā, sēžot gultā un brīdī, kad klients vēlas iziet no istabas, darbiniece viņu motivē atgriezties istabā un turpināt sēdēt gultā. </a:t>
            </a:r>
          </a:p>
          <a:p>
            <a:pPr algn="just"/>
            <a:r>
              <a:rPr lang="lv-LV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Jāuzsver, ka vientuļajiem klientiem bieži dzīvojamā istabā nav nodrošināts nekas, ko varētu izmantot laika pavadīšanai.</a:t>
            </a:r>
          </a:p>
          <a:p>
            <a:pPr algn="just"/>
            <a:r>
              <a:rPr lang="lv-LV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Dažkārt aprūpētāji atrodas alkohola reibumā, smēķē klientu dzīvesvietā. </a:t>
            </a:r>
          </a:p>
          <a:p>
            <a:pPr algn="just"/>
            <a:r>
              <a:rPr lang="lv-LV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Ja klients ir nevarīgs, tad tiek pielietota necenzēta valoda.</a:t>
            </a:r>
          </a:p>
          <a:p>
            <a:pPr algn="just"/>
            <a:r>
              <a:rPr lang="lv-LV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PASTAIGAS IKDIENĀ</a:t>
            </a:r>
          </a:p>
          <a:p>
            <a:pPr marL="0" indent="0" algn="just">
              <a:buNone/>
            </a:pPr>
            <a:r>
              <a:rPr lang="lv-LV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Viens no visbūtiskākajiem jautājumiem gan mājas aprūpē, gan aprūpes centros. </a:t>
            </a:r>
          </a:p>
          <a:p>
            <a:pPr marL="0" indent="0" algn="just">
              <a:buNone/>
            </a:pPr>
            <a:r>
              <a:rPr lang="lv-LV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Tiek liegta veselīga dzīvesveida uzturēšana un samazināta fiziskā slodze, kas vajadzīga ikdienas aktivitātēs. Bieži klients neizejot no dzīvesvietas tajā pavada vairākus mēnešus.</a:t>
            </a:r>
          </a:p>
          <a:p>
            <a:pPr marL="0" indent="0" algn="just">
              <a:buNone/>
            </a:pPr>
            <a:r>
              <a:rPr lang="lv-LV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Dažādu Dienas centru apmeklējums, jo tie bieži izvietoti klientam ar pārvietošanas grūtībām pagrabstāvos vai 2-3 stāvos, līdz ar to liedzot pakalpojuma pieejamību.</a:t>
            </a:r>
          </a:p>
        </p:txBody>
      </p:sp>
      <p:pic>
        <p:nvPicPr>
          <p:cNvPr id="4" name="Attēls 3">
            <a:extLst>
              <a:ext uri="{FF2B5EF4-FFF2-40B4-BE49-F238E27FC236}">
                <a16:creationId xmlns:a16="http://schemas.microsoft.com/office/drawing/2014/main" id="{9603986B-15D6-94D8-CBAE-5262F2CEC9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36174" y="57226"/>
            <a:ext cx="1140051" cy="1133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16232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BB867FF-FC45-48F7-8104-F89BE54909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8BB56887-D0D5-4F0C-9E19-7247EB83C8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08695" y="1"/>
            <a:ext cx="1135066" cy="477997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Virsraksts 1">
            <a:extLst>
              <a:ext uri="{FF2B5EF4-FFF2-40B4-BE49-F238E27FC236}">
                <a16:creationId xmlns:a16="http://schemas.microsoft.com/office/drawing/2014/main" id="{1AC1D46F-727A-E39D-8B47-BED82EC4CA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375" y="159884"/>
            <a:ext cx="3548743" cy="984704"/>
          </a:xfrm>
        </p:spPr>
        <p:txBody>
          <a:bodyPr>
            <a:normAutofit/>
          </a:bodyPr>
          <a:lstStyle/>
          <a:p>
            <a:r>
              <a:rPr lang="lv-LV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Dzīvesvieta</a:t>
            </a:r>
          </a:p>
        </p:txBody>
      </p:sp>
      <p:sp>
        <p:nvSpPr>
          <p:cNvPr id="13" name="Arc 12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V="1">
            <a:off x="555710" y="2183223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Satura vietturis 2">
            <a:extLst>
              <a:ext uri="{FF2B5EF4-FFF2-40B4-BE49-F238E27FC236}">
                <a16:creationId xmlns:a16="http://schemas.microsoft.com/office/drawing/2014/main" id="{CCCD117F-0E23-D9FB-27C5-0A8B1F8E63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44588"/>
            <a:ext cx="10515600" cy="5032375"/>
          </a:xfrm>
        </p:spPr>
        <p:txBody>
          <a:bodyPr>
            <a:normAutofit/>
          </a:bodyPr>
          <a:lstStyle/>
          <a:p>
            <a:r>
              <a:rPr lang="lv-LV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Viena no klientu problēmām ir prusaku un blakšu atrašanās mājoklī, sevišķi sociālajos dzīvokļos. </a:t>
            </a:r>
          </a:p>
          <a:p>
            <a:r>
              <a:rPr lang="lv-LV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Netiek nodrošināta sistemātiska </a:t>
            </a:r>
            <a:r>
              <a:rPr lang="lv-LV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dezarācija</a:t>
            </a:r>
            <a:r>
              <a:rPr lang="lv-LV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lv-LV" dirty="0">
                <a:latin typeface="Times New Roman" panose="02020603050405020304" pitchFamily="18" charset="0"/>
                <a:cs typeface="Times New Roman" panose="02020603050405020304" pitchFamily="18" charset="0"/>
              </a:rPr>
              <a:t>Guļošie klienti nespēj regulāri uzkopt savas dzīvojamās telpas un tās izvēdināt.</a:t>
            </a:r>
          </a:p>
          <a:p>
            <a:r>
              <a:rPr lang="lv-LV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Kientam</a:t>
            </a:r>
            <a:r>
              <a:rPr lang="lv-LV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tiek atteiktas speciālistu vizītes mājās, ar aizbildinājumu - ka nav laika, vai aprūpētājs nokārtos vajadzīgās formalitātes, līdz ar to zūd klientu uzticība pakalpojumu sniedzējiem un veidojas noliegums (man neko nevajag, man ir labi tāpat).</a:t>
            </a:r>
          </a:p>
          <a:p>
            <a:endParaRPr lang="lv-LV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Attēls 3">
            <a:extLst>
              <a:ext uri="{FF2B5EF4-FFF2-40B4-BE49-F238E27FC236}">
                <a16:creationId xmlns:a16="http://schemas.microsoft.com/office/drawing/2014/main" id="{EBA325EB-9BDC-6B36-C9B9-6C618AF932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07574" y="114060"/>
            <a:ext cx="1140051" cy="1133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94761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BB867FF-FC45-48F7-8104-F89BE54909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8BB56887-D0D5-4F0C-9E19-7247EB83C8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08695" y="1"/>
            <a:ext cx="1135066" cy="477997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Virsraksts 1">
            <a:extLst>
              <a:ext uri="{FF2B5EF4-FFF2-40B4-BE49-F238E27FC236}">
                <a16:creationId xmlns:a16="http://schemas.microsoft.com/office/drawing/2014/main" id="{2BE129F7-4CDF-0667-973A-443E73E8D7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282543" cy="690789"/>
          </a:xfrm>
        </p:spPr>
        <p:txBody>
          <a:bodyPr>
            <a:normAutofit fontScale="90000"/>
          </a:bodyPr>
          <a:lstStyle/>
          <a:p>
            <a:r>
              <a:rPr lang="lv-LV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Aprūpes </a:t>
            </a:r>
            <a:r>
              <a:rPr lang="lv-LV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izvērtējums</a:t>
            </a:r>
            <a:r>
              <a:rPr lang="lv-LV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klientam I</a:t>
            </a:r>
          </a:p>
        </p:txBody>
      </p:sp>
      <p:sp>
        <p:nvSpPr>
          <p:cNvPr id="13" name="Arc 12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V="1">
            <a:off x="555710" y="2183223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Satura vietturis 2">
            <a:extLst>
              <a:ext uri="{FF2B5EF4-FFF2-40B4-BE49-F238E27FC236}">
                <a16:creationId xmlns:a16="http://schemas.microsoft.com/office/drawing/2014/main" id="{5737542F-C4B8-011F-9136-C9E91D1BB6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5710" y="1055914"/>
            <a:ext cx="10798090" cy="5121049"/>
          </a:xfrm>
        </p:spPr>
        <p:txBody>
          <a:bodyPr>
            <a:normAutofit/>
          </a:bodyPr>
          <a:lstStyle/>
          <a:p>
            <a:pPr algn="just"/>
            <a:r>
              <a:rPr lang="lv-LV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Bieži izvērtējot klienta vajadzības netiek iekļauti vai nav plānā paredzēti ikdienas pasākumi, kas būtiski palielinātu socializāciju un pakalpojumu pieejamību. </a:t>
            </a:r>
          </a:p>
          <a:p>
            <a:pPr algn="just"/>
            <a:r>
              <a:rPr lang="lv-LV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Aprūpes plānā nav paredzētas pastaigas ārpus dzīvesvietas, svarīgi, ja klients dzīvo viens, reibst galva, augsts asinsspiediens, kur vajadzīga pavadīšana.</a:t>
            </a:r>
          </a:p>
          <a:p>
            <a:pPr algn="just"/>
            <a:r>
              <a:rPr lang="lv-LV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Klients bieži «piemaksā» aprūpētājam, lai tiktu veikti papildus pakalpojumi - logu mazgāšana, izvešana ārā, papildus telpu tīrīšana, aiziešana uz veikalu …..</a:t>
            </a:r>
          </a:p>
          <a:p>
            <a:pPr algn="just"/>
            <a:endParaRPr lang="lv-LV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Attēls 3">
            <a:extLst>
              <a:ext uri="{FF2B5EF4-FFF2-40B4-BE49-F238E27FC236}">
                <a16:creationId xmlns:a16="http://schemas.microsoft.com/office/drawing/2014/main" id="{4B04C763-E162-1B34-C88C-62EA4966D4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80726" y="114060"/>
            <a:ext cx="1146147" cy="1133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0904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75670F80-4DE6-3217-383C-58D226E406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8343" y="0"/>
            <a:ext cx="10515600" cy="892629"/>
          </a:xfrm>
        </p:spPr>
        <p:txBody>
          <a:bodyPr/>
          <a:lstStyle/>
          <a:p>
            <a:r>
              <a:rPr lang="lv-LV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Aprūpes </a:t>
            </a:r>
            <a:r>
              <a:rPr lang="lv-LV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izvērtējums</a:t>
            </a:r>
            <a:r>
              <a:rPr lang="lv-LV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klientam II</a:t>
            </a:r>
            <a:endParaRPr lang="lv-LV" dirty="0"/>
          </a:p>
        </p:txBody>
      </p:sp>
      <p:sp>
        <p:nvSpPr>
          <p:cNvPr id="3" name="Satura vietturis 2">
            <a:extLst>
              <a:ext uri="{FF2B5EF4-FFF2-40B4-BE49-F238E27FC236}">
                <a16:creationId xmlns:a16="http://schemas.microsoft.com/office/drawing/2014/main" id="{9EAB4ECD-EEEB-7E29-807B-AE76AB8623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5943" y="783772"/>
            <a:ext cx="11157857" cy="6074228"/>
          </a:xfrm>
        </p:spPr>
        <p:txBody>
          <a:bodyPr>
            <a:normAutofit/>
          </a:bodyPr>
          <a:lstStyle/>
          <a:p>
            <a:pPr algn="just"/>
            <a:r>
              <a:rPr lang="lv-LV" dirty="0">
                <a:latin typeface="Times New Roman" panose="02020603050405020304" pitchFamily="18" charset="0"/>
                <a:cs typeface="Times New Roman" panose="02020603050405020304" pitchFamily="18" charset="0"/>
              </a:rPr>
              <a:t>Klientam jādod iespēja izvēlēties darbus, kas būtu veicami aprūpētajam.</a:t>
            </a:r>
          </a:p>
          <a:p>
            <a:pPr algn="just"/>
            <a:r>
              <a:rPr lang="lv-LV" dirty="0">
                <a:latin typeface="Times New Roman" panose="02020603050405020304" pitchFamily="18" charset="0"/>
                <a:cs typeface="Times New Roman" panose="02020603050405020304" pitchFamily="18" charset="0"/>
              </a:rPr>
              <a:t>Jāpalielina aprūpes plāna darbu apjoms.</a:t>
            </a:r>
          </a:p>
          <a:p>
            <a:pPr algn="just"/>
            <a:r>
              <a:rPr lang="lv-LV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Nedrīkst būt situācija, ka klients par papildus darbu veikšanu piemaksā aprūpētājam.</a:t>
            </a:r>
          </a:p>
          <a:p>
            <a:pPr algn="just"/>
            <a:r>
              <a:rPr lang="lv-LV" dirty="0">
                <a:latin typeface="Times New Roman" panose="02020603050405020304" pitchFamily="18" charset="0"/>
                <a:cs typeface="Times New Roman" panose="02020603050405020304" pitchFamily="18" charset="0"/>
              </a:rPr>
              <a:t>Ja klients nespēj izlemt kādi darbi būs nepieciešami, vajadzētu vismaz plānā paredzēt –NEPAREDZĒTU DARBU VEIKŠANA.</a:t>
            </a:r>
          </a:p>
          <a:p>
            <a:pPr algn="just"/>
            <a:r>
              <a:rPr lang="lv-LV" dirty="0">
                <a:latin typeface="Times New Roman" panose="02020603050405020304" pitchFamily="18" charset="0"/>
                <a:cs typeface="Times New Roman" panose="02020603050405020304" pitchFamily="18" charset="0"/>
              </a:rPr>
              <a:t>Ja klientam iedotas 4-7 h nedēļā, un apmeklējums 2-3 x nedēļā, bet darba apjoms ir lielāks, jābūt mehānismam, ka ziņojot Sociālajam dienestam, nekavējoties tas tiktu pārskatīts, nepieprasot atkārtoti ģimenes ārsta zīmi vai citu dokumentāciju.  </a:t>
            </a:r>
          </a:p>
          <a:p>
            <a:pPr algn="ctr"/>
            <a:r>
              <a:rPr lang="lv-LV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Pašreizējie plāni ir neefektīvi un jādomā par jaunas sistēmas izveidi.</a:t>
            </a:r>
          </a:p>
          <a:p>
            <a:pPr marL="0" indent="0" algn="ctr">
              <a:buNone/>
            </a:pPr>
            <a:r>
              <a:rPr lang="lv-LV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Ir zudusi ticība Sociālajam dienestam, jo bieži </a:t>
            </a:r>
            <a:r>
              <a:rPr lang="lv-LV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izvērtētājs</a:t>
            </a:r>
            <a:r>
              <a:rPr lang="lv-LV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procesam pieiet formāli.</a:t>
            </a:r>
          </a:p>
          <a:p>
            <a:endParaRPr lang="lv-LV" dirty="0"/>
          </a:p>
        </p:txBody>
      </p:sp>
      <p:pic>
        <p:nvPicPr>
          <p:cNvPr id="4" name="Attēls 3">
            <a:extLst>
              <a:ext uri="{FF2B5EF4-FFF2-40B4-BE49-F238E27FC236}">
                <a16:creationId xmlns:a16="http://schemas.microsoft.com/office/drawing/2014/main" id="{AEAFDFE4-FD61-2DF7-9140-DFE53F6EC5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39756" y="0"/>
            <a:ext cx="1152244" cy="1133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04591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BB867FF-FC45-48F7-8104-F89BE54909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8BB56887-D0D5-4F0C-9E19-7247EB83C8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08695" y="1"/>
            <a:ext cx="1135066" cy="477997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Virsraksts 1">
            <a:extLst>
              <a:ext uri="{FF2B5EF4-FFF2-40B4-BE49-F238E27FC236}">
                <a16:creationId xmlns:a16="http://schemas.microsoft.com/office/drawing/2014/main" id="{A6FC00BF-3430-FDAB-02B4-2E25F21326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994" y="201826"/>
            <a:ext cx="11516265" cy="953047"/>
          </a:xfrm>
        </p:spPr>
        <p:txBody>
          <a:bodyPr>
            <a:normAutofit/>
          </a:bodyPr>
          <a:lstStyle/>
          <a:p>
            <a:r>
              <a:rPr lang="lv-LV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Tehniskie palīglīdzekļi, medicīnas pakalpojumi</a:t>
            </a:r>
          </a:p>
        </p:txBody>
      </p:sp>
      <p:sp>
        <p:nvSpPr>
          <p:cNvPr id="13" name="Arc 12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V="1">
            <a:off x="555710" y="2183223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Satura vietturis 2">
            <a:extLst>
              <a:ext uri="{FF2B5EF4-FFF2-40B4-BE49-F238E27FC236}">
                <a16:creationId xmlns:a16="http://schemas.microsoft.com/office/drawing/2014/main" id="{1375631E-1138-2D52-2B5E-3627041F8E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3657" y="1356698"/>
            <a:ext cx="11222633" cy="5327131"/>
          </a:xfrm>
        </p:spPr>
        <p:txBody>
          <a:bodyPr>
            <a:normAutofit/>
          </a:bodyPr>
          <a:lstStyle/>
          <a:p>
            <a:pPr algn="just"/>
            <a:r>
              <a:rPr lang="lv-LV" dirty="0">
                <a:latin typeface="Times New Roman" panose="02020603050405020304" pitchFamily="18" charset="0"/>
                <a:cs typeface="Times New Roman" panose="02020603050405020304" pitchFamily="18" charset="0"/>
              </a:rPr>
              <a:t>Klientu vajadzībām atbilstoši tehniskie palīglīdzekļi bieži tiek izsniegti bez speciālistu konsultācijas, netiek lietoti, jo tie ir biežāk kā traucējošais un traumējošais faktors.</a:t>
            </a:r>
          </a:p>
          <a:p>
            <a:pPr algn="just"/>
            <a:endParaRPr lang="lv-LV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lv-LV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Nav ERGOTERAPEITA iesaistes.</a:t>
            </a:r>
          </a:p>
          <a:p>
            <a:pPr marL="0" indent="0" algn="just">
              <a:buNone/>
            </a:pPr>
            <a:endParaRPr lang="lv-LV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lv-LV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GARĀS RINDAS PIE SPECIĀLISTIEM UN TO TRŪKUMS APGABALĀ KURĀ DZĪVO KLIENTS, VEICINA DAŽĀDU HRONISKU SLIMĪBU VEIDOŠANOS, KAS VEICINA PAŠĀRSTĒŠANOS UN VESELĪBAS STĀVOKĻA PASLIKTINĀŠANOS. </a:t>
            </a:r>
          </a:p>
        </p:txBody>
      </p:sp>
      <p:pic>
        <p:nvPicPr>
          <p:cNvPr id="4" name="Attēls 3">
            <a:extLst>
              <a:ext uri="{FF2B5EF4-FFF2-40B4-BE49-F238E27FC236}">
                <a16:creationId xmlns:a16="http://schemas.microsoft.com/office/drawing/2014/main" id="{838B3E2B-47BA-5C2F-2E14-71F07B3D5E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43761" y="-33632"/>
            <a:ext cx="792245" cy="779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86293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064420C9-9A84-CA2D-AE79-ABCD58648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943" y="18256"/>
            <a:ext cx="7239000" cy="787288"/>
          </a:xfrm>
        </p:spPr>
        <p:txBody>
          <a:bodyPr/>
          <a:lstStyle/>
          <a:p>
            <a:r>
              <a:rPr lang="lv-LV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Aprūpes centra pakalpojumi</a:t>
            </a:r>
          </a:p>
        </p:txBody>
      </p:sp>
      <p:sp>
        <p:nvSpPr>
          <p:cNvPr id="3" name="Satura vietturis 2">
            <a:extLst>
              <a:ext uri="{FF2B5EF4-FFF2-40B4-BE49-F238E27FC236}">
                <a16:creationId xmlns:a16="http://schemas.microsoft.com/office/drawing/2014/main" id="{C2E9AFCE-A76D-8F72-53C1-BA38E632F4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5943" y="696686"/>
            <a:ext cx="11636828" cy="6143058"/>
          </a:xfrm>
        </p:spPr>
        <p:txBody>
          <a:bodyPr>
            <a:normAutofit fontScale="92500" lnSpcReduction="20000"/>
          </a:bodyPr>
          <a:lstStyle/>
          <a:p>
            <a:pPr marL="228600" marR="0" lvl="0" indent="-22860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lv-LV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Klienti kuriem uzraudzība nepieciešama 24/7 gaida garās rindās uz pansionātiem, aprūpes centriem un bieži nesagaidot rindu aiziet.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lv-LV" sz="3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Nav nodrošinātas īslaicīgās aprūpes gultas vietas pietiekošā apjomā, garas rindas. 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lv-LV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KO DARĪT KLIENTAM, KURŠ IZRAKSTĪTS NO SLIMNĪCAS, BET NAV PIEEJAMS NEVIENS NO MINĒTAJIEM PAKALPOJUMIEM, NAV PIEDERĪGO UN TIEK PRASĪTI DAŽĀDI DOKUMENTI, IZZIŅAS, BET PATS TOS NAV SPĒJĪGS SAKĀRTOT. </a:t>
            </a:r>
          </a:p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lv-LV" sz="3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Kur sākas Sociālā dienesta un beidzas medicīnas iestādes atbildība?</a:t>
            </a:r>
          </a:p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lang="lv-LV" sz="3000" b="1" dirty="0">
                <a:solidFill>
                  <a:schemeClr val="tx2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Bieži </a:t>
            </a:r>
            <a:r>
              <a:rPr lang="lv-LV" sz="3000" b="1" dirty="0" err="1">
                <a:solidFill>
                  <a:schemeClr val="tx2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multidisciplinārā</a:t>
            </a:r>
            <a:r>
              <a:rPr lang="lv-LV" sz="3000" b="1" dirty="0">
                <a:solidFill>
                  <a:schemeClr val="tx2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sadarbība beidzas ar to, ka Sociālajam dienestam tiek nodota informācija par klientu un atbildība tiek noņemta. </a:t>
            </a:r>
          </a:p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lang="lv-LV" sz="3000" b="1" dirty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 darīt tālāk? Kur paliek klients? Kāda ir viņa situācija? Vai ir paēdis, padzēries, iedzēris zāles, siltumā? Daudz kas, kur, kāpēc?</a:t>
            </a:r>
          </a:p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lang="lv-LV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Ir jāveido mehānisms, lai nekavējoties šādos gadījumos klients uzreiz tiktu ievietots aprūpes centrā, ir jāparedz tukšo gultu iespēja neparedzētām situācijām.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endParaRPr lang="lv-LV" sz="3200" b="1" dirty="0">
              <a:solidFill>
                <a:schemeClr val="accent3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lv-LV" dirty="0"/>
          </a:p>
        </p:txBody>
      </p:sp>
      <p:pic>
        <p:nvPicPr>
          <p:cNvPr id="4" name="Attēls 3">
            <a:extLst>
              <a:ext uri="{FF2B5EF4-FFF2-40B4-BE49-F238E27FC236}">
                <a16:creationId xmlns:a16="http://schemas.microsoft.com/office/drawing/2014/main" id="{3FC5F934-1A33-F38A-F1E1-39EA0B4F96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65068" y="47498"/>
            <a:ext cx="767703" cy="758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45533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BB867FF-FC45-48F7-8104-F89BE54909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8BB56887-D0D5-4F0C-9E19-7247EB83C8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08695" y="1"/>
            <a:ext cx="1135066" cy="477997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Virsraksts 1">
            <a:extLst>
              <a:ext uri="{FF2B5EF4-FFF2-40B4-BE49-F238E27FC236}">
                <a16:creationId xmlns:a16="http://schemas.microsoft.com/office/drawing/2014/main" id="{049FAF6A-018A-1338-1E2D-7B6B9FFF8C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lv-LV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Kā klients saredz aprūpētāja darbu</a:t>
            </a:r>
          </a:p>
        </p:txBody>
      </p:sp>
      <p:sp>
        <p:nvSpPr>
          <p:cNvPr id="13" name="Arc 12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V="1">
            <a:off x="555710" y="2183223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Satura vietturis 2">
            <a:extLst>
              <a:ext uri="{FF2B5EF4-FFF2-40B4-BE49-F238E27FC236}">
                <a16:creationId xmlns:a16="http://schemas.microsoft.com/office/drawing/2014/main" id="{33830285-0A81-CC74-976A-2D5F927D37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91878"/>
            <a:ext cx="10515600" cy="4585085"/>
          </a:xfrm>
        </p:spPr>
        <p:txBody>
          <a:bodyPr>
            <a:normAutofit/>
          </a:bodyPr>
          <a:lstStyle/>
          <a:p>
            <a:r>
              <a:rPr lang="lv-LV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Labs atalgojums, līdz ar to veicinot, ka aprūpētājam ir mazāk klientu un vairāk laika personai ko aprūpē.</a:t>
            </a:r>
          </a:p>
          <a:p>
            <a:r>
              <a:rPr lang="lv-LV" dirty="0">
                <a:latin typeface="Times New Roman" panose="02020603050405020304" pitchFamily="18" charset="0"/>
                <a:cs typeface="Times New Roman" panose="02020603050405020304" pitchFamily="18" charset="0"/>
              </a:rPr>
              <a:t>Smaidīgs, apmierināts, pretimnākošs.</a:t>
            </a:r>
          </a:p>
          <a:p>
            <a:r>
              <a:rPr lang="lv-LV" dirty="0">
                <a:latin typeface="Times New Roman" panose="02020603050405020304" pitchFamily="18" charset="0"/>
                <a:cs typeface="Times New Roman" panose="02020603050405020304" pitchFamily="18" charset="0"/>
              </a:rPr>
              <a:t>Kopā var apmeklēt pasākumus, pavadīt, aiziet pastaigāties</a:t>
            </a:r>
            <a:r>
              <a:rPr lang="lv-LV" dirty="0"/>
              <a:t>.</a:t>
            </a:r>
          </a:p>
          <a:p>
            <a:r>
              <a:rPr lang="lv-LV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Atbalstošs. Uzticības persona uz kuru var paļauties.</a:t>
            </a:r>
          </a:p>
          <a:p>
            <a:pPr marL="0" indent="0">
              <a:buNone/>
            </a:pPr>
            <a:endParaRPr lang="lv-LV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Attēls 3">
            <a:extLst>
              <a:ext uri="{FF2B5EF4-FFF2-40B4-BE49-F238E27FC236}">
                <a16:creationId xmlns:a16="http://schemas.microsoft.com/office/drawing/2014/main" id="{A65B3626-48C3-99EC-7869-3DCB2E10A3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40964" y="57226"/>
            <a:ext cx="1152244" cy="1133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48240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BB867FF-FC45-48F7-8104-F89BE54909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8BB56887-D0D5-4F0C-9E19-7247EB83C8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08695" y="1"/>
            <a:ext cx="1135066" cy="477997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Virsraksts 1">
            <a:extLst>
              <a:ext uri="{FF2B5EF4-FFF2-40B4-BE49-F238E27FC236}">
                <a16:creationId xmlns:a16="http://schemas.microsoft.com/office/drawing/2014/main" id="{049FAF6A-018A-1338-1E2D-7B6B9FFF8C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lv-LV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Kā klients saredz aprūpētāja darbu</a:t>
            </a:r>
          </a:p>
        </p:txBody>
      </p:sp>
      <p:sp>
        <p:nvSpPr>
          <p:cNvPr id="13" name="Arc 12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V="1">
            <a:off x="555710" y="2183223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Satura vietturis 2">
            <a:extLst>
              <a:ext uri="{FF2B5EF4-FFF2-40B4-BE49-F238E27FC236}">
                <a16:creationId xmlns:a16="http://schemas.microsoft.com/office/drawing/2014/main" id="{33830285-0A81-CC74-976A-2D5F927D37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91878"/>
            <a:ext cx="10515600" cy="4585085"/>
          </a:xfrm>
        </p:spPr>
        <p:txBody>
          <a:bodyPr>
            <a:normAutofit/>
          </a:bodyPr>
          <a:lstStyle/>
          <a:p>
            <a:r>
              <a:rPr lang="lv-LV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Labs atalgojums, līdz ar to veicinot, ka aprūpētājam ir mazāk klientu un vairāk laika personai ko aprūpē.</a:t>
            </a:r>
          </a:p>
          <a:p>
            <a:r>
              <a:rPr lang="lv-LV" dirty="0">
                <a:latin typeface="Times New Roman" panose="02020603050405020304" pitchFamily="18" charset="0"/>
                <a:cs typeface="Times New Roman" panose="02020603050405020304" pitchFamily="18" charset="0"/>
              </a:rPr>
              <a:t>Smaidīgs, apmierināts, pretimnākošs.</a:t>
            </a:r>
          </a:p>
          <a:p>
            <a:r>
              <a:rPr lang="lv-LV" dirty="0">
                <a:latin typeface="Times New Roman" panose="02020603050405020304" pitchFamily="18" charset="0"/>
                <a:cs typeface="Times New Roman" panose="02020603050405020304" pitchFamily="18" charset="0"/>
              </a:rPr>
              <a:t>Kopā var apmeklēt pasākumus, pavadīt, aiziet pastaigāties</a:t>
            </a:r>
            <a:r>
              <a:rPr lang="lv-LV" dirty="0"/>
              <a:t>.</a:t>
            </a:r>
          </a:p>
          <a:p>
            <a:r>
              <a:rPr lang="lv-LV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Atbalstošs. Uzticības persona uz kuru var paļauties.</a:t>
            </a:r>
          </a:p>
          <a:p>
            <a:pPr marL="0" indent="0">
              <a:buNone/>
            </a:pPr>
            <a:endParaRPr lang="lv-LV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Attēls 3">
            <a:extLst>
              <a:ext uri="{FF2B5EF4-FFF2-40B4-BE49-F238E27FC236}">
                <a16:creationId xmlns:a16="http://schemas.microsoft.com/office/drawing/2014/main" id="{A65B3626-48C3-99EC-7869-3DCB2E10A3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40964" y="57226"/>
            <a:ext cx="1152244" cy="1133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56844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B4EFA673-4E92-9D51-90F8-232F6449B8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285" y="169182"/>
            <a:ext cx="7522029" cy="625475"/>
          </a:xfrm>
        </p:spPr>
        <p:txBody>
          <a:bodyPr>
            <a:normAutofit fontScale="90000"/>
          </a:bodyPr>
          <a:lstStyle/>
          <a:p>
            <a:r>
              <a:rPr lang="lv-LV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Valsts un  pašvaldības līmenī</a:t>
            </a:r>
            <a:endParaRPr lang="lv-LV" dirty="0"/>
          </a:p>
        </p:txBody>
      </p:sp>
      <p:sp>
        <p:nvSpPr>
          <p:cNvPr id="3" name="Satura vietturis 2">
            <a:extLst>
              <a:ext uri="{FF2B5EF4-FFF2-40B4-BE49-F238E27FC236}">
                <a16:creationId xmlns:a16="http://schemas.microsoft.com/office/drawing/2014/main" id="{DF5D7CF0-F94F-2B58-B783-A2BB0F4C31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1257" y="794657"/>
            <a:ext cx="11408229" cy="5894161"/>
          </a:xfrm>
        </p:spPr>
        <p:txBody>
          <a:bodyPr>
            <a:normAutofit lnSpcReduction="10000"/>
          </a:bodyPr>
          <a:lstStyle/>
          <a:p>
            <a:pPr algn="just"/>
            <a:r>
              <a:rPr lang="lv-LV" sz="2800" dirty="0">
                <a:solidFill>
                  <a:schemeClr val="tx1">
                    <a:lumMod val="95000"/>
                    <a:lumOff val="5000"/>
                    <a:alpha val="5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Klienta problēmas netiek saskatītas makro līmenī, bet vairāk mikro.</a:t>
            </a:r>
          </a:p>
          <a:p>
            <a:pPr algn="just"/>
            <a:r>
              <a:rPr lang="lv-LV" sz="2800" dirty="0">
                <a:solidFill>
                  <a:schemeClr val="tx1">
                    <a:lumMod val="95000"/>
                    <a:lumOff val="5000"/>
                    <a:alpha val="5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Nav </a:t>
            </a:r>
            <a:r>
              <a:rPr lang="lv-LV" sz="2800" dirty="0" err="1">
                <a:solidFill>
                  <a:schemeClr val="tx1">
                    <a:lumMod val="95000"/>
                    <a:lumOff val="5000"/>
                    <a:alpha val="5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sasaites</a:t>
            </a:r>
            <a:r>
              <a:rPr lang="lv-LV" sz="2800" dirty="0">
                <a:solidFill>
                  <a:schemeClr val="tx1">
                    <a:lumMod val="95000"/>
                    <a:lumOff val="5000"/>
                    <a:alpha val="5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dažādām atbildīgajām institūcijām, kas var sadarboties e vidē un tiktu savienotas ar Sociālajiem dienestiem un Departamentiem.</a:t>
            </a:r>
          </a:p>
          <a:p>
            <a:pPr algn="just"/>
            <a:r>
              <a:rPr lang="lv-LV" sz="2800" dirty="0">
                <a:solidFill>
                  <a:schemeClr val="tx1">
                    <a:lumMod val="95000"/>
                    <a:lumOff val="5000"/>
                    <a:alpha val="5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Klientam ik pa pusgadu jākārto dažādi dokumenti, kas faktiski nepārtraukti dublējas, lai saņemtu pakalpojumu (finanšu izdrukas par ienākumiem, deklarācijas, iesniegumi, u27 ģimenes ārstu izziņas u.tt.).</a:t>
            </a:r>
          </a:p>
          <a:p>
            <a:pPr algn="just"/>
            <a:r>
              <a:rPr lang="lv-LV" sz="2800" dirty="0">
                <a:solidFill>
                  <a:schemeClr val="tx1">
                    <a:lumMod val="95000"/>
                    <a:lumOff val="5000"/>
                    <a:alpha val="5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Ja klients tiek ievietots aprūpes centrā, un nespēj segt visu summu, tā jāsedz bērniem, tā samazinot darba spējīgo bērnu pienesumu valstij, jo tiek maksāts par vecāku uzturēšanos iestādē no nopelnītās naudas,</a:t>
            </a:r>
            <a:r>
              <a:rPr lang="lv-LV" dirty="0">
                <a:solidFill>
                  <a:schemeClr val="tx1">
                    <a:lumMod val="95000"/>
                    <a:lumOff val="5000"/>
                    <a:alpha val="5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kas būtiski samazina ģimenes ienākumus, bieži pakļaujot nabadzības riskam. Līdz ar to bērni izvēlas vecākus aprūpēt mājās, kurās lielākoties ir liela šaurība un psiholoģiski tiek traumēti ģimenes locekļi, īpaši bērni.</a:t>
            </a:r>
          </a:p>
          <a:p>
            <a:pPr marL="0" indent="0" algn="ctr">
              <a:buNone/>
            </a:pPr>
            <a:r>
              <a:rPr lang="lv-LV" dirty="0">
                <a:solidFill>
                  <a:srgbClr val="FF0000">
                    <a:alpha val="5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Aprūpes centriem jābūt pieejamiem jebkurai kategorijai, lai neradītu plaisu sabiedrībā</a:t>
            </a:r>
            <a:r>
              <a:rPr lang="lv-LV" dirty="0">
                <a:solidFill>
                  <a:schemeClr val="tx1">
                    <a:lumMod val="95000"/>
                    <a:lumOff val="5000"/>
                    <a:alpha val="5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lv-LV" sz="2800" dirty="0">
              <a:solidFill>
                <a:schemeClr val="tx1">
                  <a:alpha val="5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lv-LV" dirty="0"/>
          </a:p>
        </p:txBody>
      </p:sp>
      <p:pic>
        <p:nvPicPr>
          <p:cNvPr id="4" name="Attēls 3">
            <a:extLst>
              <a:ext uri="{FF2B5EF4-FFF2-40B4-BE49-F238E27FC236}">
                <a16:creationId xmlns:a16="http://schemas.microsoft.com/office/drawing/2014/main" id="{58ED18B2-5D38-8192-B1D1-34E7D2286D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78499" y="0"/>
            <a:ext cx="1152244" cy="1133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28490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CE95B889-67CA-E9B5-8685-D9E38D467C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lv-LV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Paldies par uzmanību!</a:t>
            </a:r>
          </a:p>
        </p:txBody>
      </p:sp>
      <p:pic>
        <p:nvPicPr>
          <p:cNvPr id="4" name="Satura vietturis 3">
            <a:extLst>
              <a:ext uri="{FF2B5EF4-FFF2-40B4-BE49-F238E27FC236}">
                <a16:creationId xmlns:a16="http://schemas.microsoft.com/office/drawing/2014/main" id="{EAF60104-420D-F6B8-64B5-7757375A0EA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95600" y="2139836"/>
            <a:ext cx="4600575" cy="2675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5773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dizains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dizains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dizains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dizains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204</TotalTime>
  <Words>1122</Words>
  <Application>Microsoft Office PowerPoint</Application>
  <PresentationFormat>Platekrāna</PresentationFormat>
  <Paragraphs>86</Paragraphs>
  <Slides>14</Slides>
  <Notes>0</Notes>
  <HiddenSlides>0</HiddenSlides>
  <MMClips>0</MMClips>
  <ScaleCrop>false</ScaleCrop>
  <HeadingPairs>
    <vt:vector size="6" baseType="variant">
      <vt:variant>
        <vt:lpstr>Lietotie fonti</vt:lpstr>
      </vt:variant>
      <vt:variant>
        <vt:i4>4</vt:i4>
      </vt:variant>
      <vt:variant>
        <vt:lpstr>Dizains</vt:lpstr>
      </vt:variant>
      <vt:variant>
        <vt:i4>1</vt:i4>
      </vt:variant>
      <vt:variant>
        <vt:lpstr>Slaidu virsraksti</vt:lpstr>
      </vt:variant>
      <vt:variant>
        <vt:i4>14</vt:i4>
      </vt:variant>
    </vt:vector>
  </HeadingPairs>
  <TitlesOfParts>
    <vt:vector size="19" baseType="lpstr">
      <vt:lpstr>Aptos</vt:lpstr>
      <vt:lpstr>Aptos Display</vt:lpstr>
      <vt:lpstr>Arial</vt:lpstr>
      <vt:lpstr>Times New Roman</vt:lpstr>
      <vt:lpstr>Office Theme</vt:lpstr>
      <vt:lpstr>Klients un tā vajadzības</vt:lpstr>
      <vt:lpstr>Klienta aprūpes vajadzības I</vt:lpstr>
      <vt:lpstr>Klienta aprūpes vajadzības II</vt:lpstr>
      <vt:lpstr>Piederības apziņa, komunikācija </vt:lpstr>
      <vt:lpstr>Drošība, ikdienas aktivitātes </vt:lpstr>
      <vt:lpstr>Dzīvesvieta</vt:lpstr>
      <vt:lpstr>Aprūpes izvērtējums klientam I</vt:lpstr>
      <vt:lpstr>Aprūpes izvērtējums klientam II</vt:lpstr>
      <vt:lpstr>Tehniskie palīglīdzekļi, medicīnas pakalpojumi</vt:lpstr>
      <vt:lpstr>Aprūpes centra pakalpojumi</vt:lpstr>
      <vt:lpstr>Kā klients saredz aprūpētāja darbu</vt:lpstr>
      <vt:lpstr>Kā klients saredz aprūpētāja darbu</vt:lpstr>
      <vt:lpstr>Valsts un  pašvaldības līmenī</vt:lpstr>
      <vt:lpstr>Paldies par uzmanību!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judite kulackovska</dc:creator>
  <cp:lastModifiedBy>Dagnija Kaklautina</cp:lastModifiedBy>
  <cp:revision>2</cp:revision>
  <dcterms:created xsi:type="dcterms:W3CDTF">2024-09-12T14:25:18Z</dcterms:created>
  <dcterms:modified xsi:type="dcterms:W3CDTF">2024-09-13T05:11:45Z</dcterms:modified>
</cp:coreProperties>
</file>