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351" r:id="rId5"/>
    <p:sldId id="377" r:id="rId6"/>
    <p:sldId id="369" r:id="rId7"/>
    <p:sldId id="363" r:id="rId8"/>
    <p:sldId id="371" r:id="rId9"/>
    <p:sldId id="373" r:id="rId10"/>
    <p:sldId id="374" r:id="rId11"/>
    <p:sldId id="358" r:id="rId12"/>
  </p:sldIdLst>
  <p:sldSz cx="12192000" cy="6858000"/>
  <p:notesSz cx="6792913" cy="992505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F6ED94"/>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46F468-5725-44CE-8126-0BF45CBBD68A}" v="56" dt="2024-09-11T11:19:12.718"/>
  </p1510:revLst>
</p1510:revInfo>
</file>

<file path=ppt/tableStyles.xml><?xml version="1.0" encoding="utf-8"?>
<a:tblStyleLst xmlns:a="http://schemas.openxmlformats.org/drawingml/2006/main" def="{5C22544A-7EE6-4342-B048-85BDC9FD1C3A}">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Vidējs stils 2 - izcēlum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Vidējs stils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Vidējs stils 2 - izcēlum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64" autoAdjust="0"/>
    <p:restoredTop sz="94660"/>
  </p:normalViewPr>
  <p:slideViewPr>
    <p:cSldViewPr snapToGrid="0">
      <p:cViewPr varScale="1">
        <p:scale>
          <a:sx n="46" d="100"/>
          <a:sy n="46" d="100"/>
        </p:scale>
        <p:origin x="97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1" y="1"/>
            <a:ext cx="2943595" cy="497976"/>
          </a:xfrm>
          <a:prstGeom prst="rect">
            <a:avLst/>
          </a:prstGeom>
        </p:spPr>
        <p:txBody>
          <a:bodyPr vert="horz" lIns="91394" tIns="45697" rIns="91394" bIns="45697" rtlCol="0"/>
          <a:lstStyle>
            <a:lvl1pPr algn="l">
              <a:defRPr sz="1200"/>
            </a:lvl1pPr>
          </a:lstStyle>
          <a:p>
            <a:endParaRPr lang="lv-LV"/>
          </a:p>
        </p:txBody>
      </p:sp>
      <p:sp>
        <p:nvSpPr>
          <p:cNvPr id="3" name="Datuma vietturis 2"/>
          <p:cNvSpPr>
            <a:spLocks noGrp="1"/>
          </p:cNvSpPr>
          <p:nvPr>
            <p:ph type="dt" idx="1"/>
          </p:nvPr>
        </p:nvSpPr>
        <p:spPr>
          <a:xfrm>
            <a:off x="3847747" y="1"/>
            <a:ext cx="2943595" cy="497976"/>
          </a:xfrm>
          <a:prstGeom prst="rect">
            <a:avLst/>
          </a:prstGeom>
        </p:spPr>
        <p:txBody>
          <a:bodyPr vert="horz" lIns="91394" tIns="45697" rIns="91394" bIns="45697" rtlCol="0"/>
          <a:lstStyle>
            <a:lvl1pPr algn="r">
              <a:defRPr sz="1200"/>
            </a:lvl1pPr>
          </a:lstStyle>
          <a:p>
            <a:fld id="{82EDC551-B012-4E3F-B90D-1461A577BFD1}" type="datetimeFigureOut">
              <a:rPr lang="lv-LV" smtClean="0"/>
              <a:t>12.09.2024</a:t>
            </a:fld>
            <a:endParaRPr lang="lv-LV"/>
          </a:p>
        </p:txBody>
      </p:sp>
      <p:sp>
        <p:nvSpPr>
          <p:cNvPr id="4" name="Slaida attēla vietturis 3"/>
          <p:cNvSpPr>
            <a:spLocks noGrp="1" noRot="1" noChangeAspect="1"/>
          </p:cNvSpPr>
          <p:nvPr>
            <p:ph type="sldImg" idx="2"/>
          </p:nvPr>
        </p:nvSpPr>
        <p:spPr>
          <a:xfrm>
            <a:off x="420688" y="1241425"/>
            <a:ext cx="5951537" cy="3348038"/>
          </a:xfrm>
          <a:prstGeom prst="rect">
            <a:avLst/>
          </a:prstGeom>
          <a:noFill/>
          <a:ln w="12700">
            <a:solidFill>
              <a:prstClr val="black"/>
            </a:solidFill>
          </a:ln>
        </p:spPr>
        <p:txBody>
          <a:bodyPr vert="horz" lIns="91394" tIns="45697" rIns="91394" bIns="45697" rtlCol="0" anchor="ctr"/>
          <a:lstStyle/>
          <a:p>
            <a:endParaRPr lang="lv-LV"/>
          </a:p>
        </p:txBody>
      </p:sp>
      <p:sp>
        <p:nvSpPr>
          <p:cNvPr id="5" name="Piezīmju vietturis 4"/>
          <p:cNvSpPr>
            <a:spLocks noGrp="1"/>
          </p:cNvSpPr>
          <p:nvPr>
            <p:ph type="body" sz="quarter" idx="3"/>
          </p:nvPr>
        </p:nvSpPr>
        <p:spPr>
          <a:xfrm>
            <a:off x="679292" y="4776430"/>
            <a:ext cx="5434330" cy="3907989"/>
          </a:xfrm>
          <a:prstGeom prst="rect">
            <a:avLst/>
          </a:prstGeom>
        </p:spPr>
        <p:txBody>
          <a:bodyPr vert="horz" lIns="91394" tIns="45697" rIns="91394" bIns="45697" rtlCol="0"/>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6" name="Kājenes vietturis 5"/>
          <p:cNvSpPr>
            <a:spLocks noGrp="1"/>
          </p:cNvSpPr>
          <p:nvPr>
            <p:ph type="ftr" sz="quarter" idx="4"/>
          </p:nvPr>
        </p:nvSpPr>
        <p:spPr>
          <a:xfrm>
            <a:off x="1" y="9427076"/>
            <a:ext cx="2943595" cy="497975"/>
          </a:xfrm>
          <a:prstGeom prst="rect">
            <a:avLst/>
          </a:prstGeom>
        </p:spPr>
        <p:txBody>
          <a:bodyPr vert="horz" lIns="91394" tIns="45697" rIns="91394" bIns="45697" rtlCol="0" anchor="b"/>
          <a:lstStyle>
            <a:lvl1pPr algn="l">
              <a:defRPr sz="1200"/>
            </a:lvl1pPr>
          </a:lstStyle>
          <a:p>
            <a:endParaRPr lang="lv-LV"/>
          </a:p>
        </p:txBody>
      </p:sp>
      <p:sp>
        <p:nvSpPr>
          <p:cNvPr id="7" name="Slaida numura vietturis 6"/>
          <p:cNvSpPr>
            <a:spLocks noGrp="1"/>
          </p:cNvSpPr>
          <p:nvPr>
            <p:ph type="sldNum" sz="quarter" idx="5"/>
          </p:nvPr>
        </p:nvSpPr>
        <p:spPr>
          <a:xfrm>
            <a:off x="3847747" y="9427076"/>
            <a:ext cx="2943595" cy="497975"/>
          </a:xfrm>
          <a:prstGeom prst="rect">
            <a:avLst/>
          </a:prstGeom>
        </p:spPr>
        <p:txBody>
          <a:bodyPr vert="horz" lIns="91394" tIns="45697" rIns="91394" bIns="45697" rtlCol="0" anchor="b"/>
          <a:lstStyle>
            <a:lvl1pPr algn="r">
              <a:defRPr sz="1200"/>
            </a:lvl1pPr>
          </a:lstStyle>
          <a:p>
            <a:fld id="{FEA38F51-06AF-4508-80DD-CBC10CC2F3C4}" type="slidenum">
              <a:rPr lang="lv-LV" smtClean="0"/>
              <a:t>‹#›</a:t>
            </a:fld>
            <a:endParaRPr lang="lv-LV"/>
          </a:p>
        </p:txBody>
      </p:sp>
    </p:spTree>
    <p:extLst>
      <p:ext uri="{BB962C8B-B14F-4D97-AF65-F5344CB8AC3E}">
        <p14:creationId xmlns:p14="http://schemas.microsoft.com/office/powerpoint/2010/main" val="393381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81DC312F-13A6-48E2-86BE-01315DFC44CD}" type="slidenum">
              <a:rPr lang="lv-LV" smtClean="0"/>
              <a:pPr/>
              <a:t>8</a:t>
            </a:fld>
            <a:endParaRPr lang="lv-LV"/>
          </a:p>
        </p:txBody>
      </p:sp>
    </p:spTree>
    <p:extLst>
      <p:ext uri="{BB962C8B-B14F-4D97-AF65-F5344CB8AC3E}">
        <p14:creationId xmlns:p14="http://schemas.microsoft.com/office/powerpoint/2010/main" val="4198462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Rediģēt šablona apakšvirsraksta stilu</a:t>
            </a:r>
          </a:p>
        </p:txBody>
      </p:sp>
      <p:sp>
        <p:nvSpPr>
          <p:cNvPr id="4" name="Datuma vietturis 3"/>
          <p:cNvSpPr>
            <a:spLocks noGrp="1"/>
          </p:cNvSpPr>
          <p:nvPr>
            <p:ph type="dt" sz="half" idx="10"/>
          </p:nvPr>
        </p:nvSpPr>
        <p:spPr/>
        <p:txBody>
          <a:bodyPr/>
          <a:lstStyle/>
          <a:p>
            <a:fld id="{3DD19262-661A-4A9A-B29D-45093443EB28}" type="datetimeFigureOut">
              <a:rPr lang="lv-LV" smtClean="0"/>
              <a:t>12.09.2024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8B5AACC-6FEC-4A2A-8CBC-5DCB65F37F3F}" type="slidenum">
              <a:rPr lang="lv-LV" smtClean="0"/>
              <a:t>‹#›</a:t>
            </a:fld>
            <a:endParaRPr lang="lv-LV"/>
          </a:p>
        </p:txBody>
      </p:sp>
    </p:spTree>
    <p:extLst>
      <p:ext uri="{BB962C8B-B14F-4D97-AF65-F5344CB8AC3E}">
        <p14:creationId xmlns:p14="http://schemas.microsoft.com/office/powerpoint/2010/main" val="4107993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Satura vietturis 2"/>
          <p:cNvSpPr>
            <a:spLocks noGrp="1"/>
          </p:cNvSpPr>
          <p:nvPr>
            <p:ph idx="1"/>
          </p:nvPr>
        </p:nvSpPr>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10"/>
          </p:nvPr>
        </p:nvSpPr>
        <p:spPr/>
        <p:txBody>
          <a:bodyPr/>
          <a:lstStyle/>
          <a:p>
            <a:fld id="{3DD19262-661A-4A9A-B29D-45093443EB28}" type="datetimeFigureOut">
              <a:rPr lang="lv-LV" smtClean="0"/>
              <a:t>12.09.2024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8B5AACC-6FEC-4A2A-8CBC-5DCB65F37F3F}" type="slidenum">
              <a:rPr lang="lv-LV" smtClean="0"/>
              <a:t>‹#›</a:t>
            </a:fld>
            <a:endParaRPr lang="lv-LV"/>
          </a:p>
        </p:txBody>
      </p:sp>
    </p:spTree>
    <p:extLst>
      <p:ext uri="{BB962C8B-B14F-4D97-AF65-F5344CB8AC3E}">
        <p14:creationId xmlns:p14="http://schemas.microsoft.com/office/powerpoint/2010/main" val="3483486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Rediģēt šablona teksta stilus</a:t>
            </a:r>
          </a:p>
        </p:txBody>
      </p:sp>
      <p:sp>
        <p:nvSpPr>
          <p:cNvPr id="4" name="Datuma vietturis 3"/>
          <p:cNvSpPr>
            <a:spLocks noGrp="1"/>
          </p:cNvSpPr>
          <p:nvPr>
            <p:ph type="dt" sz="half" idx="10"/>
          </p:nvPr>
        </p:nvSpPr>
        <p:spPr/>
        <p:txBody>
          <a:bodyPr/>
          <a:lstStyle/>
          <a:p>
            <a:fld id="{3DD19262-661A-4A9A-B29D-45093443EB28}" type="datetimeFigureOut">
              <a:rPr lang="lv-LV" smtClean="0"/>
              <a:t>12.09.2024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8B5AACC-6FEC-4A2A-8CBC-5DCB65F37F3F}" type="slidenum">
              <a:rPr lang="lv-LV" smtClean="0"/>
              <a:t>‹#›</a:t>
            </a:fld>
            <a:endParaRPr lang="lv-LV"/>
          </a:p>
        </p:txBody>
      </p:sp>
    </p:spTree>
    <p:extLst>
      <p:ext uri="{BB962C8B-B14F-4D97-AF65-F5344CB8AC3E}">
        <p14:creationId xmlns:p14="http://schemas.microsoft.com/office/powerpoint/2010/main" val="265575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Satura vietturis 2"/>
          <p:cNvSpPr>
            <a:spLocks noGrp="1"/>
          </p:cNvSpPr>
          <p:nvPr>
            <p:ph sz="half" idx="1"/>
          </p:nvPr>
        </p:nvSpPr>
        <p:spPr>
          <a:xfrm>
            <a:off x="838200" y="1825625"/>
            <a:ext cx="5181600" cy="435133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p:cNvSpPr>
            <a:spLocks noGrp="1"/>
          </p:cNvSpPr>
          <p:nvPr>
            <p:ph sz="half" idx="2"/>
          </p:nvPr>
        </p:nvSpPr>
        <p:spPr>
          <a:xfrm>
            <a:off x="6172200" y="1825625"/>
            <a:ext cx="5181600" cy="435133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p:cNvSpPr>
            <a:spLocks noGrp="1"/>
          </p:cNvSpPr>
          <p:nvPr>
            <p:ph type="dt" sz="half" idx="10"/>
          </p:nvPr>
        </p:nvSpPr>
        <p:spPr/>
        <p:txBody>
          <a:bodyPr/>
          <a:lstStyle/>
          <a:p>
            <a:fld id="{3DD19262-661A-4A9A-B29D-45093443EB28}" type="datetimeFigureOut">
              <a:rPr lang="lv-LV" smtClean="0"/>
              <a:t>12.09.2024</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48B5AACC-6FEC-4A2A-8CBC-5DCB65F37F3F}" type="slidenum">
              <a:rPr lang="lv-LV" smtClean="0"/>
              <a:t>‹#›</a:t>
            </a:fld>
            <a:endParaRPr lang="lv-LV"/>
          </a:p>
        </p:txBody>
      </p:sp>
    </p:spTree>
    <p:extLst>
      <p:ext uri="{BB962C8B-B14F-4D97-AF65-F5344CB8AC3E}">
        <p14:creationId xmlns:p14="http://schemas.microsoft.com/office/powerpoint/2010/main" val="19324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4" name="Satura vietturis 3"/>
          <p:cNvSpPr>
            <a:spLocks noGrp="1"/>
          </p:cNvSpPr>
          <p:nvPr>
            <p:ph sz="half" idx="2"/>
          </p:nvPr>
        </p:nvSpPr>
        <p:spPr>
          <a:xfrm>
            <a:off x="839788" y="2505075"/>
            <a:ext cx="5157787" cy="368458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6" name="Satura vietturis 5"/>
          <p:cNvSpPr>
            <a:spLocks noGrp="1"/>
          </p:cNvSpPr>
          <p:nvPr>
            <p:ph sz="quarter" idx="4"/>
          </p:nvPr>
        </p:nvSpPr>
        <p:spPr>
          <a:xfrm>
            <a:off x="6172200" y="2505075"/>
            <a:ext cx="5183188" cy="368458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p:cNvSpPr>
            <a:spLocks noGrp="1"/>
          </p:cNvSpPr>
          <p:nvPr>
            <p:ph type="dt" sz="half" idx="10"/>
          </p:nvPr>
        </p:nvSpPr>
        <p:spPr/>
        <p:txBody>
          <a:bodyPr/>
          <a:lstStyle/>
          <a:p>
            <a:fld id="{3DD19262-661A-4A9A-B29D-45093443EB28}" type="datetimeFigureOut">
              <a:rPr lang="lv-LV" smtClean="0"/>
              <a:t>12.09.2024</a:t>
            </a:fld>
            <a:endParaRPr lang="lv-LV"/>
          </a:p>
        </p:txBody>
      </p:sp>
      <p:sp>
        <p:nvSpPr>
          <p:cNvPr id="8" name="Kājenes vietturis 7"/>
          <p:cNvSpPr>
            <a:spLocks noGrp="1"/>
          </p:cNvSpPr>
          <p:nvPr>
            <p:ph type="ftr" sz="quarter" idx="11"/>
          </p:nvPr>
        </p:nvSpPr>
        <p:spPr/>
        <p:txBody>
          <a:bodyPr/>
          <a:lstStyle/>
          <a:p>
            <a:endParaRPr lang="lv-LV"/>
          </a:p>
        </p:txBody>
      </p:sp>
      <p:sp>
        <p:nvSpPr>
          <p:cNvPr id="9" name="Slaida numura vietturis 8"/>
          <p:cNvSpPr>
            <a:spLocks noGrp="1"/>
          </p:cNvSpPr>
          <p:nvPr>
            <p:ph type="sldNum" sz="quarter" idx="12"/>
          </p:nvPr>
        </p:nvSpPr>
        <p:spPr/>
        <p:txBody>
          <a:bodyPr/>
          <a:lstStyle/>
          <a:p>
            <a:fld id="{48B5AACC-6FEC-4A2A-8CBC-5DCB65F37F3F}" type="slidenum">
              <a:rPr lang="lv-LV" smtClean="0"/>
              <a:t>‹#›</a:t>
            </a:fld>
            <a:endParaRPr lang="lv-LV"/>
          </a:p>
        </p:txBody>
      </p:sp>
    </p:spTree>
    <p:extLst>
      <p:ext uri="{BB962C8B-B14F-4D97-AF65-F5344CB8AC3E}">
        <p14:creationId xmlns:p14="http://schemas.microsoft.com/office/powerpoint/2010/main" val="167593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Datuma vietturis 2"/>
          <p:cNvSpPr>
            <a:spLocks noGrp="1"/>
          </p:cNvSpPr>
          <p:nvPr>
            <p:ph type="dt" sz="half" idx="10"/>
          </p:nvPr>
        </p:nvSpPr>
        <p:spPr/>
        <p:txBody>
          <a:bodyPr/>
          <a:lstStyle/>
          <a:p>
            <a:fld id="{3DD19262-661A-4A9A-B29D-45093443EB28}" type="datetimeFigureOut">
              <a:rPr lang="lv-LV" smtClean="0"/>
              <a:t>12.09.2024</a:t>
            </a:fld>
            <a:endParaRPr lang="lv-LV"/>
          </a:p>
        </p:txBody>
      </p:sp>
      <p:sp>
        <p:nvSpPr>
          <p:cNvPr id="4" name="Kājenes vietturis 3"/>
          <p:cNvSpPr>
            <a:spLocks noGrp="1"/>
          </p:cNvSpPr>
          <p:nvPr>
            <p:ph type="ftr" sz="quarter" idx="11"/>
          </p:nvPr>
        </p:nvSpPr>
        <p:spPr/>
        <p:txBody>
          <a:bodyPr/>
          <a:lstStyle/>
          <a:p>
            <a:endParaRPr lang="lv-LV"/>
          </a:p>
        </p:txBody>
      </p:sp>
      <p:sp>
        <p:nvSpPr>
          <p:cNvPr id="5" name="Slaida numura vietturis 4"/>
          <p:cNvSpPr>
            <a:spLocks noGrp="1"/>
          </p:cNvSpPr>
          <p:nvPr>
            <p:ph type="sldNum" sz="quarter" idx="12"/>
          </p:nvPr>
        </p:nvSpPr>
        <p:spPr/>
        <p:txBody>
          <a:bodyPr/>
          <a:lstStyle/>
          <a:p>
            <a:fld id="{48B5AACC-6FEC-4A2A-8CBC-5DCB65F37F3F}" type="slidenum">
              <a:rPr lang="lv-LV" smtClean="0"/>
              <a:t>‹#›</a:t>
            </a:fld>
            <a:endParaRPr lang="lv-LV"/>
          </a:p>
        </p:txBody>
      </p:sp>
    </p:spTree>
    <p:extLst>
      <p:ext uri="{BB962C8B-B14F-4D97-AF65-F5344CB8AC3E}">
        <p14:creationId xmlns:p14="http://schemas.microsoft.com/office/powerpoint/2010/main" val="2013883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p:cNvSpPr>
            <a:spLocks noGrp="1"/>
          </p:cNvSpPr>
          <p:nvPr>
            <p:ph type="dt" sz="half" idx="10"/>
          </p:nvPr>
        </p:nvSpPr>
        <p:spPr/>
        <p:txBody>
          <a:bodyPr/>
          <a:lstStyle/>
          <a:p>
            <a:fld id="{3DD19262-661A-4A9A-B29D-45093443EB28}" type="datetimeFigureOut">
              <a:rPr lang="lv-LV" smtClean="0"/>
              <a:t>12.09.2024</a:t>
            </a:fld>
            <a:endParaRPr lang="lv-LV"/>
          </a:p>
        </p:txBody>
      </p:sp>
      <p:sp>
        <p:nvSpPr>
          <p:cNvPr id="3" name="Kājenes vietturis 2"/>
          <p:cNvSpPr>
            <a:spLocks noGrp="1"/>
          </p:cNvSpPr>
          <p:nvPr>
            <p:ph type="ftr" sz="quarter" idx="11"/>
          </p:nvPr>
        </p:nvSpPr>
        <p:spPr/>
        <p:txBody>
          <a:bodyPr/>
          <a:lstStyle/>
          <a:p>
            <a:endParaRPr lang="lv-LV"/>
          </a:p>
        </p:txBody>
      </p:sp>
      <p:sp>
        <p:nvSpPr>
          <p:cNvPr id="4" name="Slaida numura vietturis 3"/>
          <p:cNvSpPr>
            <a:spLocks noGrp="1"/>
          </p:cNvSpPr>
          <p:nvPr>
            <p:ph type="sldNum" sz="quarter" idx="12"/>
          </p:nvPr>
        </p:nvSpPr>
        <p:spPr/>
        <p:txBody>
          <a:bodyPr/>
          <a:lstStyle/>
          <a:p>
            <a:fld id="{48B5AACC-6FEC-4A2A-8CBC-5DCB65F37F3F}" type="slidenum">
              <a:rPr lang="lv-LV" smtClean="0"/>
              <a:t>‹#›</a:t>
            </a:fld>
            <a:endParaRPr lang="lv-LV"/>
          </a:p>
        </p:txBody>
      </p:sp>
    </p:spTree>
    <p:extLst>
      <p:ext uri="{BB962C8B-B14F-4D97-AF65-F5344CB8AC3E}">
        <p14:creationId xmlns:p14="http://schemas.microsoft.com/office/powerpoint/2010/main" val="2991828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uma vietturis 4"/>
          <p:cNvSpPr>
            <a:spLocks noGrp="1"/>
          </p:cNvSpPr>
          <p:nvPr>
            <p:ph type="dt" sz="half" idx="10"/>
          </p:nvPr>
        </p:nvSpPr>
        <p:spPr/>
        <p:txBody>
          <a:bodyPr/>
          <a:lstStyle/>
          <a:p>
            <a:fld id="{3DD19262-661A-4A9A-B29D-45093443EB28}" type="datetimeFigureOut">
              <a:rPr lang="lv-LV" smtClean="0"/>
              <a:t>12.09.2024</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48B5AACC-6FEC-4A2A-8CBC-5DCB65F37F3F}" type="slidenum">
              <a:rPr lang="lv-LV" smtClean="0"/>
              <a:t>‹#›</a:t>
            </a:fld>
            <a:endParaRPr lang="lv-LV"/>
          </a:p>
        </p:txBody>
      </p:sp>
    </p:spTree>
    <p:extLst>
      <p:ext uri="{BB962C8B-B14F-4D97-AF65-F5344CB8AC3E}">
        <p14:creationId xmlns:p14="http://schemas.microsoft.com/office/powerpoint/2010/main" val="2117147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uma vietturis 4"/>
          <p:cNvSpPr>
            <a:spLocks noGrp="1"/>
          </p:cNvSpPr>
          <p:nvPr>
            <p:ph type="dt" sz="half" idx="10"/>
          </p:nvPr>
        </p:nvSpPr>
        <p:spPr/>
        <p:txBody>
          <a:bodyPr/>
          <a:lstStyle/>
          <a:p>
            <a:fld id="{3DD19262-661A-4A9A-B29D-45093443EB28}" type="datetimeFigureOut">
              <a:rPr lang="lv-LV" smtClean="0"/>
              <a:t>12.09.2024</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48B5AACC-6FEC-4A2A-8CBC-5DCB65F37F3F}" type="slidenum">
              <a:rPr lang="lv-LV" smtClean="0"/>
              <a:t>‹#›</a:t>
            </a:fld>
            <a:endParaRPr lang="lv-LV"/>
          </a:p>
        </p:txBody>
      </p:sp>
    </p:spTree>
    <p:extLst>
      <p:ext uri="{BB962C8B-B14F-4D97-AF65-F5344CB8AC3E}">
        <p14:creationId xmlns:p14="http://schemas.microsoft.com/office/powerpoint/2010/main" val="1283658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Vertikāls teksta vietturis 2"/>
          <p:cNvSpPr>
            <a:spLocks noGrp="1"/>
          </p:cNvSpPr>
          <p:nvPr>
            <p:ph type="body" orient="vert" idx="1"/>
          </p:nvPr>
        </p:nvSpPr>
        <p:spPr/>
        <p:txBody>
          <a:bodyPr vert="eaVe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10"/>
          </p:nvPr>
        </p:nvSpPr>
        <p:spPr/>
        <p:txBody>
          <a:bodyPr/>
          <a:lstStyle/>
          <a:p>
            <a:fld id="{3DD19262-661A-4A9A-B29D-45093443EB28}" type="datetimeFigureOut">
              <a:rPr lang="lv-LV" smtClean="0"/>
              <a:t>12.09.2024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8B5AACC-6FEC-4A2A-8CBC-5DCB65F37F3F}" type="slidenum">
              <a:rPr lang="lv-LV" smtClean="0"/>
              <a:t>‹#›</a:t>
            </a:fld>
            <a:endParaRPr lang="lv-LV"/>
          </a:p>
        </p:txBody>
      </p:sp>
    </p:spTree>
    <p:extLst>
      <p:ext uri="{BB962C8B-B14F-4D97-AF65-F5344CB8AC3E}">
        <p14:creationId xmlns:p14="http://schemas.microsoft.com/office/powerpoint/2010/main" val="733430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p:cNvSpPr>
            <a:spLocks noGrp="1"/>
          </p:cNvSpPr>
          <p:nvPr>
            <p:ph type="body" orient="vert" idx="1"/>
          </p:nvPr>
        </p:nvSpPr>
        <p:spPr>
          <a:xfrm>
            <a:off x="838200" y="365125"/>
            <a:ext cx="7734300" cy="5811838"/>
          </a:xfrm>
        </p:spPr>
        <p:txBody>
          <a:bodyPr vert="eaVe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10"/>
          </p:nvPr>
        </p:nvSpPr>
        <p:spPr/>
        <p:txBody>
          <a:bodyPr/>
          <a:lstStyle/>
          <a:p>
            <a:fld id="{3DD19262-661A-4A9A-B29D-45093443EB28}" type="datetimeFigureOut">
              <a:rPr lang="lv-LV" smtClean="0"/>
              <a:t>12.09.2024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8B5AACC-6FEC-4A2A-8CBC-5DCB65F37F3F}" type="slidenum">
              <a:rPr lang="lv-LV" smtClean="0"/>
              <a:t>‹#›</a:t>
            </a:fld>
            <a:endParaRPr lang="lv-LV"/>
          </a:p>
        </p:txBody>
      </p:sp>
    </p:spTree>
    <p:extLst>
      <p:ext uri="{BB962C8B-B14F-4D97-AF65-F5344CB8AC3E}">
        <p14:creationId xmlns:p14="http://schemas.microsoft.com/office/powerpoint/2010/main" val="2328839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Virsraksta viettur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D19262-661A-4A9A-B29D-45093443EB28}" type="datetimeFigureOut">
              <a:rPr lang="lv-LV" smtClean="0"/>
              <a:t>12.09.2024</a:t>
            </a:fld>
            <a:endParaRPr lang="lv-LV"/>
          </a:p>
        </p:txBody>
      </p:sp>
      <p:sp>
        <p:nvSpPr>
          <p:cNvPr id="5" name="Kājenes vietturi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B5AACC-6FEC-4A2A-8CBC-5DCB65F37F3F}" type="slidenum">
              <a:rPr lang="lv-LV" smtClean="0"/>
              <a:t>‹#›</a:t>
            </a:fld>
            <a:endParaRPr lang="lv-LV"/>
          </a:p>
        </p:txBody>
      </p:sp>
    </p:spTree>
    <p:extLst>
      <p:ext uri="{BB962C8B-B14F-4D97-AF65-F5344CB8AC3E}">
        <p14:creationId xmlns:p14="http://schemas.microsoft.com/office/powerpoint/2010/main" val="1337602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aprupesdeklaracija.samariesi.lv/"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aprupesdeklaracija.samariesi.lv/"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aprupesdeklaracija.samariesi.lv/"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http://www.samariesi.lv/" TargetMode="External"/><Relationship Id="rId5" Type="http://schemas.openxmlformats.org/officeDocument/2006/relationships/hyperlink" Target="https://aprupesdeklaracija.samariesi.lv/" TargetMode="Externa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8"/>
          <p:cNvSpPr>
            <a:spLocks noChangeArrowheads="1"/>
          </p:cNvSpPr>
          <p:nvPr/>
        </p:nvSpPr>
        <p:spPr bwMode="auto">
          <a:xfrm>
            <a:off x="941955" y="2263286"/>
            <a:ext cx="9841743" cy="174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lv-LV" altLang="en-US" sz="4800" b="1" dirty="0">
                <a:solidFill>
                  <a:srgbClr val="A50021"/>
                </a:solidFill>
                <a:latin typeface="+mn-lt"/>
              </a:rPr>
              <a:t>Aprūpe – šodien un «iespējams» rīt </a:t>
            </a:r>
          </a:p>
          <a:p>
            <a:pPr eaLnBrk="1" hangingPunct="1"/>
            <a:r>
              <a:rPr lang="lv-LV" altLang="en-US" sz="4800" b="1" dirty="0">
                <a:solidFill>
                  <a:srgbClr val="A50021"/>
                </a:solidFill>
                <a:latin typeface="+mn-lt"/>
              </a:rPr>
              <a:t>no pakalpojumu sniedzēja perspektīvas  </a:t>
            </a:r>
          </a:p>
        </p:txBody>
      </p:sp>
      <p:sp>
        <p:nvSpPr>
          <p:cNvPr id="3076" name="Rectangle 9"/>
          <p:cNvSpPr>
            <a:spLocks noChangeArrowheads="1"/>
          </p:cNvSpPr>
          <p:nvPr/>
        </p:nvSpPr>
        <p:spPr bwMode="auto">
          <a:xfrm>
            <a:off x="2596407" y="2294335"/>
            <a:ext cx="5454253" cy="1241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endParaRPr lang="lv-LV" altLang="lv-LV" sz="1350"/>
          </a:p>
        </p:txBody>
      </p:sp>
      <p:pic>
        <p:nvPicPr>
          <p:cNvPr id="3077" name="Picture 6" descr="LPGO Stripa bez rekvizitie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341" y="433226"/>
            <a:ext cx="10926704" cy="1874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Rectangle 10"/>
          <p:cNvSpPr>
            <a:spLocks noChangeArrowheads="1"/>
          </p:cNvSpPr>
          <p:nvPr/>
        </p:nvSpPr>
        <p:spPr bwMode="auto">
          <a:xfrm>
            <a:off x="9575876" y="5249767"/>
            <a:ext cx="1747321" cy="482368"/>
          </a:xfrm>
          <a:prstGeom prst="rect">
            <a:avLst/>
          </a:prstGeom>
          <a:noFill/>
          <a:ln w="9525">
            <a:no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endParaRPr lang="lv-LV" altLang="lv-LV" dirty="0">
              <a:latin typeface="+mn-lt"/>
            </a:endParaRPr>
          </a:p>
          <a:p>
            <a:pPr algn="r" eaLnBrk="1" hangingPunct="1"/>
            <a:r>
              <a:rPr lang="lv-LV" altLang="lv-LV" sz="2000" dirty="0">
                <a:latin typeface="+mn-lt"/>
                <a:ea typeface="Verdana" panose="020B0604030504040204" pitchFamily="34" charset="0"/>
              </a:rPr>
              <a:t>Andris Bērziņš</a:t>
            </a:r>
            <a:r>
              <a:rPr lang="lv-LV" altLang="lv-LV" sz="1650" dirty="0">
                <a:latin typeface="+mn-lt"/>
                <a:ea typeface="Verdana" panose="020B0604030504040204" pitchFamily="34" charset="0"/>
              </a:rPr>
              <a:t> </a:t>
            </a:r>
          </a:p>
          <a:p>
            <a:pPr algn="r" eaLnBrk="1" hangingPunct="1"/>
            <a:endParaRPr lang="lv-LV" altLang="lv-LV" i="1" dirty="0">
              <a:latin typeface="+mn-lt"/>
            </a:endParaRPr>
          </a:p>
        </p:txBody>
      </p:sp>
      <p:sp>
        <p:nvSpPr>
          <p:cNvPr id="3080" name="Rectangle 8"/>
          <p:cNvSpPr>
            <a:spLocks noChangeArrowheads="1"/>
          </p:cNvSpPr>
          <p:nvPr/>
        </p:nvSpPr>
        <p:spPr bwMode="auto">
          <a:xfrm>
            <a:off x="4514762" y="4550541"/>
            <a:ext cx="6799291" cy="94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lv-LV" altLang="lv-LV" sz="3300" i="1" dirty="0">
                <a:latin typeface="Aptos" panose="020B0004020202020204" pitchFamily="34" charset="0"/>
                <a:ea typeface="Verdana" panose="020B0604030504040204" pitchFamily="34" charset="0"/>
                <a:cs typeface="Verdana" panose="020B0604030504040204" pitchFamily="34" charset="0"/>
              </a:rPr>
              <a:t>Atbildība, kvalitāte, stabilitāte, attīstība</a:t>
            </a:r>
            <a:endParaRPr lang="en-US" altLang="lv-LV" sz="3300" dirty="0">
              <a:latin typeface="Aptos" panose="020B000402020202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5628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FEE380-33DC-2E97-AB78-DF4088F376A2}"/>
              </a:ext>
            </a:extLst>
          </p:cNvPr>
          <p:cNvSpPr txBox="1"/>
          <p:nvPr/>
        </p:nvSpPr>
        <p:spPr>
          <a:xfrm>
            <a:off x="517836" y="276287"/>
            <a:ext cx="10794379" cy="615553"/>
          </a:xfrm>
          <a:prstGeom prst="rect">
            <a:avLst/>
          </a:prstGeom>
          <a:noFill/>
        </p:spPr>
        <p:txBody>
          <a:bodyPr wrap="square">
            <a:spAutoFit/>
          </a:bodyPr>
          <a:lstStyle/>
          <a:p>
            <a:pPr eaLnBrk="1" hangingPunct="1"/>
            <a:r>
              <a:rPr lang="lv-LV" altLang="lv-LV" sz="3400" b="1" dirty="0">
                <a:solidFill>
                  <a:srgbClr val="A50021"/>
                </a:solidFill>
                <a:latin typeface="+mn-lt"/>
                <a:ea typeface="Verdana" panose="020B0604030504040204" pitchFamily="34" charset="0"/>
              </a:rPr>
              <a:t>(Atbildīga) </a:t>
            </a:r>
            <a:r>
              <a:rPr lang="lv-LV" altLang="lv-LV" sz="3400" b="1" dirty="0">
                <a:solidFill>
                  <a:srgbClr val="A50021"/>
                </a:solidFill>
                <a:latin typeface="Garamond" panose="02020404030301010803" pitchFamily="18" charset="0"/>
                <a:ea typeface="Verdana" panose="020B0604030504040204" pitchFamily="34" charset="0"/>
              </a:rPr>
              <a:t>Sociālo</a:t>
            </a:r>
            <a:r>
              <a:rPr lang="lv-LV" altLang="lv-LV" sz="3400" b="1" dirty="0">
                <a:solidFill>
                  <a:srgbClr val="A50021"/>
                </a:solidFill>
                <a:latin typeface="+mn-lt"/>
                <a:ea typeface="Verdana" panose="020B0604030504040204" pitchFamily="34" charset="0"/>
              </a:rPr>
              <a:t> pakalpojumu sniedzēja «perspektīva»</a:t>
            </a:r>
          </a:p>
        </p:txBody>
      </p:sp>
      <p:sp>
        <p:nvSpPr>
          <p:cNvPr id="5" name="TextBox 4">
            <a:extLst>
              <a:ext uri="{FF2B5EF4-FFF2-40B4-BE49-F238E27FC236}">
                <a16:creationId xmlns:a16="http://schemas.microsoft.com/office/drawing/2014/main" id="{0853F425-E16B-1061-FD3C-528FE84B9751}"/>
              </a:ext>
            </a:extLst>
          </p:cNvPr>
          <p:cNvSpPr txBox="1"/>
          <p:nvPr/>
        </p:nvSpPr>
        <p:spPr>
          <a:xfrm>
            <a:off x="419332" y="1260055"/>
            <a:ext cx="10991386" cy="4154984"/>
          </a:xfrm>
          <a:prstGeom prst="rect">
            <a:avLst/>
          </a:prstGeom>
          <a:noFill/>
        </p:spPr>
        <p:txBody>
          <a:bodyPr wrap="square">
            <a:spAutoFit/>
          </a:bodyPr>
          <a:lstStyle/>
          <a:p>
            <a:pPr marL="457200" indent="-457200">
              <a:buBlip>
                <a:blip r:embed="rId2"/>
              </a:buBlip>
            </a:pPr>
            <a:r>
              <a:rPr lang="lv-LV" sz="2400" b="0" i="0" dirty="0">
                <a:effectLst/>
                <a:latin typeface="Aptos" panose="020B0004020202020204" pitchFamily="34" charset="0"/>
              </a:rPr>
              <a:t>Vai mans darbs dod maksimāli iespējamo labumu? </a:t>
            </a:r>
          </a:p>
          <a:p>
            <a:pPr marL="457200" indent="-457200">
              <a:buBlip>
                <a:blip r:embed="rId2"/>
              </a:buBlip>
            </a:pPr>
            <a:r>
              <a:rPr lang="lv-LV" sz="2400" b="0" i="0" dirty="0">
                <a:effectLst/>
                <a:latin typeface="Aptos" panose="020B0004020202020204" pitchFamily="34" charset="0"/>
              </a:rPr>
              <a:t>Kādas ir klienta, tuvinieka</a:t>
            </a:r>
            <a:r>
              <a:rPr lang="lv-LV" sz="2400" dirty="0">
                <a:latin typeface="Aptos" panose="020B0004020202020204" pitchFamily="34" charset="0"/>
              </a:rPr>
              <a:t>,</a:t>
            </a:r>
            <a:r>
              <a:rPr lang="lv-LV" sz="2400" b="0" i="0" dirty="0">
                <a:effectLst/>
                <a:latin typeface="Aptos" panose="020B0004020202020204" pitchFamily="34" charset="0"/>
              </a:rPr>
              <a:t> sadarbības partnera vēlmes? </a:t>
            </a:r>
          </a:p>
          <a:p>
            <a:pPr marL="457200" indent="-457200">
              <a:buBlip>
                <a:blip r:embed="rId2"/>
              </a:buBlip>
            </a:pPr>
            <a:r>
              <a:rPr lang="lv-LV" sz="2400" dirty="0">
                <a:latin typeface="Aptos" panose="020B0004020202020204" pitchFamily="34" charset="0"/>
              </a:rPr>
              <a:t>V</a:t>
            </a:r>
            <a:r>
              <a:rPr lang="lv-LV" sz="2400" b="0" i="0" dirty="0">
                <a:effectLst/>
                <a:latin typeface="Aptos" panose="020B0004020202020204" pitchFamily="34" charset="0"/>
              </a:rPr>
              <a:t>ai mūsu (visu mūsu) mērķi un vērtības sakrīt? </a:t>
            </a:r>
          </a:p>
          <a:p>
            <a:pPr marL="457200" indent="-457200">
              <a:buBlip>
                <a:blip r:embed="rId2"/>
              </a:buBlip>
            </a:pPr>
            <a:r>
              <a:rPr lang="lv-LV" sz="2400" dirty="0">
                <a:latin typeface="Aptos" panose="020B0004020202020204" pitchFamily="34" charset="0"/>
              </a:rPr>
              <a:t>Vai vide, prasības, noteikumi, ar kuriem es strādāju, ir saprotami un skaidri?  </a:t>
            </a:r>
          </a:p>
          <a:p>
            <a:pPr marL="457200" indent="-457200">
              <a:buBlip>
                <a:blip r:embed="rId2"/>
              </a:buBlip>
            </a:pPr>
            <a:r>
              <a:rPr lang="lv-LV" sz="2400" b="0" i="0" dirty="0">
                <a:effectLst/>
                <a:latin typeface="Aptos" panose="020B0004020202020204" pitchFamily="34" charset="0"/>
              </a:rPr>
              <a:t>Vai ir izaicinājumi, ko atrisināt nav manos spēkos un kas </a:t>
            </a:r>
            <a:r>
              <a:rPr lang="lv-LV" sz="2400" dirty="0">
                <a:latin typeface="Aptos" panose="020B0004020202020204" pitchFamily="34" charset="0"/>
              </a:rPr>
              <a:t>jārisina kopā</a:t>
            </a:r>
            <a:r>
              <a:rPr lang="lv-LV" sz="2400" b="0" i="0" dirty="0">
                <a:effectLst/>
                <a:latin typeface="Aptos" panose="020B0004020202020204" pitchFamily="34" charset="0"/>
              </a:rPr>
              <a:t>? </a:t>
            </a:r>
          </a:p>
          <a:p>
            <a:pPr marL="457200" indent="-457200">
              <a:buBlip>
                <a:blip r:embed="rId2"/>
              </a:buBlip>
            </a:pPr>
            <a:r>
              <a:rPr lang="lv-LV" sz="2400" dirty="0">
                <a:latin typeface="Aptos" panose="020B0004020202020204" pitchFamily="34" charset="0"/>
              </a:rPr>
              <a:t>Kas mūs gaida nākotnē? </a:t>
            </a:r>
            <a:r>
              <a:rPr lang="lv-LV" sz="2400" b="0" i="0" dirty="0">
                <a:effectLst/>
                <a:latin typeface="Aptos" panose="020B0004020202020204" pitchFamily="34" charset="0"/>
              </a:rPr>
              <a:t> </a:t>
            </a:r>
          </a:p>
          <a:p>
            <a:pPr marL="457200" indent="-457200">
              <a:buFont typeface="Wingdings" panose="05000000000000000000" pitchFamily="2" charset="2"/>
              <a:buChar char="Ø"/>
            </a:pPr>
            <a:endParaRPr lang="lv-LV" sz="2400" dirty="0">
              <a:latin typeface="Aptos" panose="020B0004020202020204" pitchFamily="34" charset="0"/>
            </a:endParaRPr>
          </a:p>
          <a:p>
            <a:r>
              <a:rPr lang="lv-LV" sz="2400" b="1" i="0" dirty="0">
                <a:solidFill>
                  <a:srgbClr val="A50021"/>
                </a:solidFill>
                <a:effectLst/>
                <a:latin typeface="Aptos" panose="020B0004020202020204" pitchFamily="34" charset="0"/>
              </a:rPr>
              <a:t>Un ko konkrēti es varu darīt</a:t>
            </a:r>
            <a:r>
              <a:rPr lang="lv-LV" sz="2400" b="1" dirty="0">
                <a:solidFill>
                  <a:srgbClr val="A50021"/>
                </a:solidFill>
                <a:latin typeface="Aptos" panose="020B0004020202020204" pitchFamily="34" charset="0"/>
              </a:rPr>
              <a:t>,</a:t>
            </a:r>
          </a:p>
          <a:p>
            <a:r>
              <a:rPr lang="lv-LV" sz="2400" b="0" i="0" dirty="0">
                <a:effectLst/>
                <a:latin typeface="Aptos" panose="020B0004020202020204" pitchFamily="34" charset="0"/>
              </a:rPr>
              <a:t>lai uzlabotu vidi</a:t>
            </a:r>
            <a:r>
              <a:rPr lang="lv-LV" sz="2400" dirty="0">
                <a:latin typeface="Aptos" panose="020B0004020202020204" pitchFamily="34" charset="0"/>
              </a:rPr>
              <a:t>, </a:t>
            </a:r>
            <a:r>
              <a:rPr lang="lv-LV" sz="2400" b="0" i="0" dirty="0">
                <a:effectLst/>
                <a:latin typeface="Aptos" panose="020B0004020202020204" pitchFamily="34" charset="0"/>
              </a:rPr>
              <a:t>kopīgi risinātu problēmas</a:t>
            </a:r>
            <a:r>
              <a:rPr lang="lv-LV" sz="2400" dirty="0">
                <a:latin typeface="Aptos" panose="020B0004020202020204" pitchFamily="34" charset="0"/>
              </a:rPr>
              <a:t>, </a:t>
            </a:r>
            <a:r>
              <a:rPr lang="lv-LV" sz="2400" b="0" i="0" dirty="0">
                <a:effectLst/>
                <a:latin typeface="Aptos" panose="020B0004020202020204" pitchFamily="34" charset="0"/>
              </a:rPr>
              <a:t>uzlabotu saturu, </a:t>
            </a:r>
            <a:r>
              <a:rPr lang="lv-LV" sz="2400" dirty="0">
                <a:latin typeface="Aptos" panose="020B0004020202020204" pitchFamily="34" charset="0"/>
              </a:rPr>
              <a:t>veidotu infrastruktūru,  </a:t>
            </a:r>
            <a:r>
              <a:rPr lang="lv-LV" sz="2400" b="0" i="0" dirty="0">
                <a:effectLst/>
                <a:latin typeface="Aptos" panose="020B0004020202020204" pitchFamily="34" charset="0"/>
              </a:rPr>
              <a:t>definētu mērķus tā – lai mēs kā sabiedrība un katrs no mums personīgi varētu droši paļauties uz nākotni</a:t>
            </a:r>
            <a:r>
              <a:rPr lang="lv-LV" sz="2400" dirty="0">
                <a:latin typeface="Aptos" panose="020B0004020202020204" pitchFamily="34" charset="0"/>
              </a:rPr>
              <a:t>?</a:t>
            </a:r>
            <a:r>
              <a:rPr lang="lv-LV" sz="2400" b="0" i="0" dirty="0">
                <a:effectLst/>
                <a:latin typeface="Aptos" panose="020B0004020202020204" pitchFamily="34" charset="0"/>
              </a:rPr>
              <a:t> </a:t>
            </a:r>
            <a:r>
              <a:rPr lang="lv-LV" sz="2400" dirty="0">
                <a:latin typeface="Aptos" panose="020B0004020202020204" pitchFamily="34" charset="0"/>
              </a:rPr>
              <a:t> </a:t>
            </a:r>
          </a:p>
        </p:txBody>
      </p:sp>
      <p:cxnSp>
        <p:nvCxnSpPr>
          <p:cNvPr id="9" name="Taisns savienotājs 8">
            <a:extLst>
              <a:ext uri="{FF2B5EF4-FFF2-40B4-BE49-F238E27FC236}">
                <a16:creationId xmlns:a16="http://schemas.microsoft.com/office/drawing/2014/main" id="{6081103A-69B0-A03E-905F-B9A099F74E66}"/>
              </a:ext>
            </a:extLst>
          </p:cNvPr>
          <p:cNvCxnSpPr/>
          <p:nvPr/>
        </p:nvCxnSpPr>
        <p:spPr>
          <a:xfrm>
            <a:off x="504825" y="939152"/>
            <a:ext cx="11249025" cy="0"/>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cxnSp>
        <p:nvCxnSpPr>
          <p:cNvPr id="10" name="Taisns savienotājs 9">
            <a:extLst>
              <a:ext uri="{FF2B5EF4-FFF2-40B4-BE49-F238E27FC236}">
                <a16:creationId xmlns:a16="http://schemas.microsoft.com/office/drawing/2014/main" id="{2B771F5A-093F-63C2-9678-C184A027C050}"/>
              </a:ext>
            </a:extLst>
          </p:cNvPr>
          <p:cNvCxnSpPr/>
          <p:nvPr/>
        </p:nvCxnSpPr>
        <p:spPr>
          <a:xfrm>
            <a:off x="504825" y="977252"/>
            <a:ext cx="11249025" cy="0"/>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7645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ula 1">
            <a:extLst>
              <a:ext uri="{FF2B5EF4-FFF2-40B4-BE49-F238E27FC236}">
                <a16:creationId xmlns:a16="http://schemas.microsoft.com/office/drawing/2014/main" id="{42925084-06B9-ACAA-339A-779067A7B8E9}"/>
              </a:ext>
            </a:extLst>
          </p:cNvPr>
          <p:cNvGraphicFramePr>
            <a:graphicFrameLocks noGrp="1"/>
          </p:cNvGraphicFramePr>
          <p:nvPr>
            <p:extLst>
              <p:ext uri="{D42A27DB-BD31-4B8C-83A1-F6EECF244321}">
                <p14:modId xmlns:p14="http://schemas.microsoft.com/office/powerpoint/2010/main" val="4045905616"/>
              </p:ext>
            </p:extLst>
          </p:nvPr>
        </p:nvGraphicFramePr>
        <p:xfrm>
          <a:off x="546411" y="2293280"/>
          <a:ext cx="11245590" cy="4305958"/>
        </p:xfrm>
        <a:graphic>
          <a:graphicData uri="http://schemas.openxmlformats.org/drawingml/2006/table">
            <a:tbl>
              <a:tblPr firstRow="1" bandRow="1">
                <a:tableStyleId>{F5AB1C69-6EDB-4FF4-983F-18BD219EF322}</a:tableStyleId>
              </a:tblPr>
              <a:tblGrid>
                <a:gridCol w="1426298">
                  <a:extLst>
                    <a:ext uri="{9D8B030D-6E8A-4147-A177-3AD203B41FA5}">
                      <a16:colId xmlns:a16="http://schemas.microsoft.com/office/drawing/2014/main" val="3083706476"/>
                    </a:ext>
                  </a:extLst>
                </a:gridCol>
                <a:gridCol w="1316736">
                  <a:extLst>
                    <a:ext uri="{9D8B030D-6E8A-4147-A177-3AD203B41FA5}">
                      <a16:colId xmlns:a16="http://schemas.microsoft.com/office/drawing/2014/main" val="1737042828"/>
                    </a:ext>
                  </a:extLst>
                </a:gridCol>
                <a:gridCol w="1298448">
                  <a:extLst>
                    <a:ext uri="{9D8B030D-6E8A-4147-A177-3AD203B41FA5}">
                      <a16:colId xmlns:a16="http://schemas.microsoft.com/office/drawing/2014/main" val="3640243229"/>
                    </a:ext>
                  </a:extLst>
                </a:gridCol>
                <a:gridCol w="1353312">
                  <a:extLst>
                    <a:ext uri="{9D8B030D-6E8A-4147-A177-3AD203B41FA5}">
                      <a16:colId xmlns:a16="http://schemas.microsoft.com/office/drawing/2014/main" val="4062630514"/>
                    </a:ext>
                  </a:extLst>
                </a:gridCol>
                <a:gridCol w="1719072">
                  <a:extLst>
                    <a:ext uri="{9D8B030D-6E8A-4147-A177-3AD203B41FA5}">
                      <a16:colId xmlns:a16="http://schemas.microsoft.com/office/drawing/2014/main" val="4105039386"/>
                    </a:ext>
                  </a:extLst>
                </a:gridCol>
                <a:gridCol w="1207008">
                  <a:extLst>
                    <a:ext uri="{9D8B030D-6E8A-4147-A177-3AD203B41FA5}">
                      <a16:colId xmlns:a16="http://schemas.microsoft.com/office/drawing/2014/main" val="2395075272"/>
                    </a:ext>
                  </a:extLst>
                </a:gridCol>
                <a:gridCol w="1581912">
                  <a:extLst>
                    <a:ext uri="{9D8B030D-6E8A-4147-A177-3AD203B41FA5}">
                      <a16:colId xmlns:a16="http://schemas.microsoft.com/office/drawing/2014/main" val="2591884377"/>
                    </a:ext>
                  </a:extLst>
                </a:gridCol>
                <a:gridCol w="1342804">
                  <a:extLst>
                    <a:ext uri="{9D8B030D-6E8A-4147-A177-3AD203B41FA5}">
                      <a16:colId xmlns:a16="http://schemas.microsoft.com/office/drawing/2014/main" val="2662718707"/>
                    </a:ext>
                  </a:extLst>
                </a:gridCol>
              </a:tblGrid>
              <a:tr h="1071415">
                <a:tc>
                  <a:txBody>
                    <a:bodyPr/>
                    <a:lstStyle/>
                    <a:p>
                      <a:endParaRPr lang="lv-LV" dirty="0"/>
                    </a:p>
                  </a:txBody>
                  <a:tcPr>
                    <a:solidFill>
                      <a:srgbClr val="A50021"/>
                    </a:solidFill>
                  </a:tcPr>
                </a:tc>
                <a:tc>
                  <a:txBody>
                    <a:bodyPr/>
                    <a:lstStyle/>
                    <a:p>
                      <a:r>
                        <a:rPr lang="lv-LV" dirty="0"/>
                        <a:t>Skaits </a:t>
                      </a:r>
                      <a:r>
                        <a:rPr lang="lv-LV" sz="1400" dirty="0"/>
                        <a:t>personas / gultasvietas kopā </a:t>
                      </a:r>
                    </a:p>
                  </a:txBody>
                  <a:tcPr>
                    <a:solidFill>
                      <a:srgbClr val="A50021"/>
                    </a:solidFill>
                  </a:tcPr>
                </a:tc>
                <a:tc>
                  <a:txBody>
                    <a:bodyPr/>
                    <a:lstStyle/>
                    <a:p>
                      <a:r>
                        <a:rPr lang="lv-LV" dirty="0"/>
                        <a:t>% no populācijas – LV/Rīga</a:t>
                      </a:r>
                    </a:p>
                  </a:txBody>
                  <a:tcPr>
                    <a:solidFill>
                      <a:srgbClr val="A50021"/>
                    </a:solidFill>
                  </a:tcPr>
                </a:tc>
                <a:tc>
                  <a:txBody>
                    <a:bodyPr/>
                    <a:lstStyle/>
                    <a:p>
                      <a:r>
                        <a:rPr lang="lv-LV" dirty="0"/>
                        <a:t>Izmaksas </a:t>
                      </a:r>
                      <a:r>
                        <a:rPr lang="lv-LV" sz="1400" i="1" dirty="0"/>
                        <a:t>(visi maksātāji)  </a:t>
                      </a:r>
                      <a:r>
                        <a:rPr lang="lv-LV" dirty="0"/>
                        <a:t>EUR</a:t>
                      </a:r>
                    </a:p>
                  </a:txBody>
                  <a:tcPr>
                    <a:solidFill>
                      <a:srgbClr val="A50021"/>
                    </a:solidFill>
                  </a:tcPr>
                </a:tc>
                <a:tc>
                  <a:txBody>
                    <a:bodyPr/>
                    <a:lstStyle/>
                    <a:p>
                      <a:r>
                        <a:rPr lang="lv-LV" dirty="0"/>
                        <a:t>Pers. sk. ar publisku </a:t>
                      </a:r>
                      <a:r>
                        <a:rPr lang="lv-LV" sz="1700" dirty="0"/>
                        <a:t>līdzmaksājumu</a:t>
                      </a:r>
                    </a:p>
                  </a:txBody>
                  <a:tcPr>
                    <a:solidFill>
                      <a:srgbClr val="A50021"/>
                    </a:solidFill>
                  </a:tcPr>
                </a:tc>
                <a:tc>
                  <a:txBody>
                    <a:bodyPr/>
                    <a:lstStyle/>
                    <a:p>
                      <a:r>
                        <a:rPr lang="lv-LV" dirty="0"/>
                        <a:t>1 pers. </a:t>
                      </a:r>
                      <a:r>
                        <a:rPr lang="lv-LV" dirty="0" err="1"/>
                        <a:t>Mēn</a:t>
                      </a:r>
                      <a:r>
                        <a:rPr lang="lv-LV" dirty="0"/>
                        <a:t>. EUR</a:t>
                      </a:r>
                    </a:p>
                  </a:txBody>
                  <a:tcPr>
                    <a:solidFill>
                      <a:srgbClr val="A50021"/>
                    </a:solidFill>
                  </a:tcPr>
                </a:tc>
                <a:tc>
                  <a:txBody>
                    <a:bodyPr/>
                    <a:lstStyle/>
                    <a:p>
                      <a:r>
                        <a:rPr lang="lv-LV" dirty="0"/>
                        <a:t>Stundu skaits uz vienu kl. </a:t>
                      </a:r>
                      <a:r>
                        <a:rPr lang="lv-LV" dirty="0" err="1"/>
                        <a:t>mēn</a:t>
                      </a:r>
                      <a:r>
                        <a:rPr lang="lv-LV" dirty="0"/>
                        <a:t>.</a:t>
                      </a:r>
                    </a:p>
                  </a:txBody>
                  <a:tcPr>
                    <a:solidFill>
                      <a:srgbClr val="A50021"/>
                    </a:solidFill>
                  </a:tcPr>
                </a:tc>
                <a:tc>
                  <a:txBody>
                    <a:bodyPr/>
                    <a:lstStyle/>
                    <a:p>
                      <a:r>
                        <a:rPr lang="lv-LV" dirty="0"/>
                        <a:t>Aprūpētāju </a:t>
                      </a:r>
                      <a:r>
                        <a:rPr lang="lv-LV" sz="1600" i="1" dirty="0"/>
                        <a:t>(slodžu) </a:t>
                      </a:r>
                      <a:r>
                        <a:rPr lang="lv-LV" dirty="0"/>
                        <a:t>skaits</a:t>
                      </a:r>
                    </a:p>
                  </a:txBody>
                  <a:tcPr>
                    <a:solidFill>
                      <a:srgbClr val="A50021"/>
                    </a:solidFill>
                  </a:tcPr>
                </a:tc>
                <a:extLst>
                  <a:ext uri="{0D108BD9-81ED-4DB2-BD59-A6C34878D82A}">
                    <a16:rowId xmlns:a16="http://schemas.microsoft.com/office/drawing/2014/main" val="3377415840"/>
                  </a:ext>
                </a:extLst>
              </a:tr>
              <a:tr h="330306">
                <a:tc>
                  <a:txBody>
                    <a:bodyPr/>
                    <a:lstStyle/>
                    <a:p>
                      <a:endParaRPr lang="lv-LV" sz="1600" dirty="0">
                        <a:latin typeface="Aptos" panose="020B0004020202020204" pitchFamily="34" charset="0"/>
                      </a:endParaRPr>
                    </a:p>
                  </a:txBody>
                  <a:tcPr/>
                </a:tc>
                <a:tc>
                  <a:txBody>
                    <a:bodyPr/>
                    <a:lstStyle/>
                    <a:p>
                      <a:pPr algn="ctr"/>
                      <a:r>
                        <a:rPr lang="lv-LV" sz="1600" dirty="0">
                          <a:latin typeface="Aptos" panose="020B0004020202020204" pitchFamily="34" charset="0"/>
                        </a:rPr>
                        <a:t>A</a:t>
                      </a:r>
                    </a:p>
                  </a:txBody>
                  <a:tcPr/>
                </a:tc>
                <a:tc>
                  <a:txBody>
                    <a:bodyPr/>
                    <a:lstStyle/>
                    <a:p>
                      <a:pPr algn="ctr"/>
                      <a:r>
                        <a:rPr lang="lv-LV" sz="1600" dirty="0">
                          <a:latin typeface="Aptos" panose="020B0004020202020204" pitchFamily="34" charset="0"/>
                        </a:rPr>
                        <a:t>B</a:t>
                      </a:r>
                    </a:p>
                  </a:txBody>
                  <a:tcPr/>
                </a:tc>
                <a:tc>
                  <a:txBody>
                    <a:bodyPr/>
                    <a:lstStyle/>
                    <a:p>
                      <a:pPr algn="ctr"/>
                      <a:r>
                        <a:rPr lang="lv-LV" sz="1600" dirty="0">
                          <a:latin typeface="Aptos" panose="020B0004020202020204" pitchFamily="34" charset="0"/>
                        </a:rPr>
                        <a:t>C</a:t>
                      </a:r>
                    </a:p>
                  </a:txBody>
                  <a:tcPr/>
                </a:tc>
                <a:tc>
                  <a:txBody>
                    <a:bodyPr/>
                    <a:lstStyle/>
                    <a:p>
                      <a:pPr algn="ctr"/>
                      <a:r>
                        <a:rPr lang="lv-LV" sz="1600" dirty="0">
                          <a:latin typeface="Aptos" panose="020B0004020202020204" pitchFamily="34" charset="0"/>
                        </a:rPr>
                        <a:t>D</a:t>
                      </a:r>
                    </a:p>
                  </a:txBody>
                  <a:tcPr/>
                </a:tc>
                <a:tc>
                  <a:txBody>
                    <a:bodyPr/>
                    <a:lstStyle/>
                    <a:p>
                      <a:pPr algn="ctr"/>
                      <a:r>
                        <a:rPr lang="lv-LV" sz="1600" dirty="0">
                          <a:latin typeface="Aptos" panose="020B0004020202020204" pitchFamily="34" charset="0"/>
                        </a:rPr>
                        <a:t>E=C:D</a:t>
                      </a:r>
                    </a:p>
                  </a:txBody>
                  <a:tcPr/>
                </a:tc>
                <a:tc>
                  <a:txBody>
                    <a:bodyPr/>
                    <a:lstStyle/>
                    <a:p>
                      <a:pPr algn="ctr"/>
                      <a:r>
                        <a:rPr lang="lv-LV" sz="1600" dirty="0">
                          <a:latin typeface="Aptos" panose="020B0004020202020204" pitchFamily="34" charset="0"/>
                        </a:rPr>
                        <a:t>F</a:t>
                      </a:r>
                    </a:p>
                  </a:txBody>
                  <a:tcPr/>
                </a:tc>
                <a:tc>
                  <a:txBody>
                    <a:bodyPr/>
                    <a:lstStyle/>
                    <a:p>
                      <a:pPr algn="ctr"/>
                      <a:r>
                        <a:rPr lang="lv-LV" sz="1600" dirty="0">
                          <a:latin typeface="Aptos" panose="020B0004020202020204" pitchFamily="34" charset="0"/>
                        </a:rPr>
                        <a:t>G</a:t>
                      </a:r>
                    </a:p>
                  </a:txBody>
                  <a:tcPr/>
                </a:tc>
                <a:extLst>
                  <a:ext uri="{0D108BD9-81ED-4DB2-BD59-A6C34878D82A}">
                    <a16:rowId xmlns:a16="http://schemas.microsoft.com/office/drawing/2014/main" val="3731515540"/>
                  </a:ext>
                </a:extLst>
              </a:tr>
              <a:tr h="373275">
                <a:tc>
                  <a:txBody>
                    <a:bodyPr/>
                    <a:lstStyle/>
                    <a:p>
                      <a:r>
                        <a:rPr lang="lv-LV" sz="1600" dirty="0">
                          <a:latin typeface="Aptos" panose="020B0004020202020204" pitchFamily="34" charset="0"/>
                        </a:rPr>
                        <a:t>Aprūpe mājas </a:t>
                      </a:r>
                    </a:p>
                  </a:txBody>
                  <a:tcPr/>
                </a:tc>
                <a:tc>
                  <a:txBody>
                    <a:bodyPr/>
                    <a:lstStyle/>
                    <a:p>
                      <a:pPr algn="ctr"/>
                      <a:r>
                        <a:rPr lang="lv-LV" sz="1600" dirty="0">
                          <a:latin typeface="Aptos" panose="020B0004020202020204" pitchFamily="34" charset="0"/>
                        </a:rPr>
                        <a:t>17851</a:t>
                      </a:r>
                    </a:p>
                  </a:txBody>
                  <a:tcPr/>
                </a:tc>
                <a:tc>
                  <a:txBody>
                    <a:bodyPr/>
                    <a:lstStyle/>
                    <a:p>
                      <a:pPr algn="ctr"/>
                      <a:r>
                        <a:rPr lang="lv-LV" sz="1600" dirty="0">
                          <a:latin typeface="Aptos" panose="020B0004020202020204" pitchFamily="34" charset="0"/>
                        </a:rPr>
                        <a:t>0,95 %</a:t>
                      </a:r>
                    </a:p>
                  </a:txBody>
                  <a:tcPr>
                    <a:solidFill>
                      <a:srgbClr val="F6ED94"/>
                    </a:solidFill>
                  </a:tcPr>
                </a:tc>
                <a:tc>
                  <a:txBody>
                    <a:bodyPr/>
                    <a:lstStyle/>
                    <a:p>
                      <a:pPr algn="ctr"/>
                      <a:r>
                        <a:rPr lang="lv-LV" sz="1600" dirty="0">
                          <a:latin typeface="Aptos" panose="020B0004020202020204" pitchFamily="34" charset="0"/>
                        </a:rPr>
                        <a:t>42,128 milj.</a:t>
                      </a:r>
                    </a:p>
                  </a:txBody>
                  <a:tcPr/>
                </a:tc>
                <a:tc>
                  <a:txBody>
                    <a:bodyPr/>
                    <a:lstStyle/>
                    <a:p>
                      <a:pPr algn="ctr"/>
                      <a:r>
                        <a:rPr lang="lv-LV" sz="1600" dirty="0">
                          <a:latin typeface="Aptos" panose="020B0004020202020204" pitchFamily="34" charset="0"/>
                        </a:rPr>
                        <a:t>16848</a:t>
                      </a:r>
                    </a:p>
                  </a:txBody>
                  <a:tcPr/>
                </a:tc>
                <a:tc>
                  <a:txBody>
                    <a:bodyPr/>
                    <a:lstStyle/>
                    <a:p>
                      <a:pPr algn="ctr"/>
                      <a:r>
                        <a:rPr lang="lv-LV" sz="1600" dirty="0">
                          <a:latin typeface="Aptos" panose="020B0004020202020204" pitchFamily="34" charset="0"/>
                        </a:rPr>
                        <a:t>208</a:t>
                      </a:r>
                    </a:p>
                  </a:txBody>
                  <a:tcPr/>
                </a:tc>
                <a:tc>
                  <a:txBody>
                    <a:bodyPr/>
                    <a:lstStyle/>
                    <a:p>
                      <a:pPr algn="ctr"/>
                      <a:r>
                        <a:rPr lang="lv-LV" sz="1600" dirty="0">
                          <a:latin typeface="Aptos" panose="020B0004020202020204" pitchFamily="34" charset="0"/>
                        </a:rPr>
                        <a:t>23 darba st. </a:t>
                      </a:r>
                    </a:p>
                  </a:txBody>
                  <a:tcPr/>
                </a:tc>
                <a:tc>
                  <a:txBody>
                    <a:bodyPr/>
                    <a:lstStyle/>
                    <a:p>
                      <a:pPr algn="ctr"/>
                      <a:r>
                        <a:rPr lang="lv-LV" sz="1600" dirty="0">
                          <a:latin typeface="Aptos" panose="020B0004020202020204" pitchFamily="34" charset="0"/>
                        </a:rPr>
                        <a:t>2466</a:t>
                      </a:r>
                    </a:p>
                  </a:txBody>
                  <a:tcPr/>
                </a:tc>
                <a:extLst>
                  <a:ext uri="{0D108BD9-81ED-4DB2-BD59-A6C34878D82A}">
                    <a16:rowId xmlns:a16="http://schemas.microsoft.com/office/drawing/2014/main" val="3519242914"/>
                  </a:ext>
                </a:extLst>
              </a:tr>
              <a:tr h="564510">
                <a:tc>
                  <a:txBody>
                    <a:bodyPr/>
                    <a:lstStyle/>
                    <a:p>
                      <a:r>
                        <a:rPr lang="lv-LV" sz="1600" i="1" dirty="0">
                          <a:latin typeface="Aptos" panose="020B0004020202020204" pitchFamily="34" charset="0"/>
                        </a:rPr>
                        <a:t>t.sk. Rīgā</a:t>
                      </a:r>
                    </a:p>
                  </a:txBody>
                  <a:tcPr/>
                </a:tc>
                <a:tc>
                  <a:txBody>
                    <a:bodyPr/>
                    <a:lstStyle/>
                    <a:p>
                      <a:pPr algn="ctr"/>
                      <a:r>
                        <a:rPr lang="lv-LV" sz="1600" i="1" dirty="0">
                          <a:latin typeface="Aptos" panose="020B0004020202020204" pitchFamily="34" charset="0"/>
                        </a:rPr>
                        <a:t>6714 (12’313)</a:t>
                      </a:r>
                    </a:p>
                  </a:txBody>
                  <a:tcPr/>
                </a:tc>
                <a:tc>
                  <a:txBody>
                    <a:bodyPr/>
                    <a:lstStyle/>
                    <a:p>
                      <a:pPr algn="ctr"/>
                      <a:r>
                        <a:rPr lang="lv-LV" sz="1600" i="1" dirty="0">
                          <a:latin typeface="Aptos" panose="020B0004020202020204" pitchFamily="34" charset="0"/>
                        </a:rPr>
                        <a:t>1 %</a:t>
                      </a:r>
                    </a:p>
                  </a:txBody>
                  <a:tcPr/>
                </a:tc>
                <a:tc>
                  <a:txBody>
                    <a:bodyPr/>
                    <a:lstStyle/>
                    <a:p>
                      <a:pPr algn="ctr"/>
                      <a:r>
                        <a:rPr lang="lv-LV" sz="1600" i="1" dirty="0">
                          <a:latin typeface="Aptos" panose="020B0004020202020204" pitchFamily="34" charset="0"/>
                        </a:rPr>
                        <a:t>29,696 milj.</a:t>
                      </a:r>
                    </a:p>
                    <a:p>
                      <a:pPr algn="ctr"/>
                      <a:r>
                        <a:rPr lang="lv-LV" sz="1600" i="1" dirty="0">
                          <a:latin typeface="Aptos" panose="020B0004020202020204" pitchFamily="34" charset="0"/>
                        </a:rPr>
                        <a:t>(34,26 </a:t>
                      </a:r>
                      <a:r>
                        <a:rPr lang="lv-LV" sz="1600" i="1" dirty="0" err="1">
                          <a:latin typeface="Aptos" panose="020B0004020202020204" pitchFamily="34" charset="0"/>
                        </a:rPr>
                        <a:t>milj</a:t>
                      </a:r>
                      <a:r>
                        <a:rPr lang="lv-LV" sz="1600" i="1" dirty="0">
                          <a:latin typeface="Aptos" panose="020B000402020202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lv-LV" sz="1600" i="1" dirty="0">
                        <a:latin typeface="Aptos" panose="020B0004020202020204" pitchFamily="34" charset="0"/>
                      </a:endParaRPr>
                    </a:p>
                  </a:txBody>
                  <a:tcPr/>
                </a:tc>
                <a:tc>
                  <a:txBody>
                    <a:bodyPr/>
                    <a:lstStyle/>
                    <a:p>
                      <a:pPr algn="ctr"/>
                      <a:r>
                        <a:rPr lang="lv-LV" sz="1600" i="1" dirty="0">
                          <a:latin typeface="Aptos" panose="020B0004020202020204" pitchFamily="34" charset="0"/>
                        </a:rPr>
                        <a:t>369</a:t>
                      </a:r>
                    </a:p>
                  </a:txBody>
                  <a:tcPr/>
                </a:tc>
                <a:tc>
                  <a:txBody>
                    <a:bodyPr/>
                    <a:lstStyle/>
                    <a:p>
                      <a:pPr algn="ctr"/>
                      <a:r>
                        <a:rPr lang="lv-LV" sz="1600" i="1" dirty="0">
                          <a:latin typeface="Aptos" panose="020B0004020202020204" pitchFamily="34" charset="0"/>
                        </a:rPr>
                        <a:t>45 darba st.</a:t>
                      </a:r>
                    </a:p>
                  </a:txBody>
                  <a:tcPr/>
                </a:tc>
                <a:tc>
                  <a:txBody>
                    <a:bodyPr/>
                    <a:lstStyle/>
                    <a:p>
                      <a:pPr algn="ctr"/>
                      <a:r>
                        <a:rPr lang="lv-LV" sz="1600" i="1" dirty="0">
                          <a:latin typeface="Aptos" panose="020B0004020202020204" pitchFamily="34" charset="0"/>
                        </a:rPr>
                        <a:t>1795</a:t>
                      </a:r>
                    </a:p>
                  </a:txBody>
                  <a:tcPr/>
                </a:tc>
                <a:extLst>
                  <a:ext uri="{0D108BD9-81ED-4DB2-BD59-A6C34878D82A}">
                    <a16:rowId xmlns:a16="http://schemas.microsoft.com/office/drawing/2014/main" val="4060257779"/>
                  </a:ext>
                </a:extLst>
              </a:tr>
              <a:tr h="354000">
                <a:tc>
                  <a:txBody>
                    <a:bodyPr/>
                    <a:lstStyle/>
                    <a:p>
                      <a:r>
                        <a:rPr lang="lv-LV" sz="1600" dirty="0">
                          <a:latin typeface="Aptos" panose="020B0004020202020204" pitchFamily="34" charset="0"/>
                        </a:rPr>
                        <a:t>SAC (kopā)</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1600" dirty="0">
                          <a:latin typeface="Aptos" panose="020B0004020202020204" pitchFamily="34" charset="0"/>
                        </a:rPr>
                        <a:t>12517</a:t>
                      </a:r>
                    </a:p>
                  </a:txBody>
                  <a:tcPr/>
                </a:tc>
                <a:tc>
                  <a:txBody>
                    <a:bodyPr/>
                    <a:lstStyle/>
                    <a:p>
                      <a:pPr algn="ctr"/>
                      <a:r>
                        <a:rPr lang="lv-LV" sz="1600" dirty="0">
                          <a:latin typeface="Aptos" panose="020B0004020202020204" pitchFamily="34" charset="0"/>
                        </a:rPr>
                        <a:t>0,67 %</a:t>
                      </a:r>
                    </a:p>
                  </a:txBody>
                  <a:tcPr>
                    <a:solidFill>
                      <a:srgbClr val="F6ED94"/>
                    </a:solidFill>
                  </a:tcPr>
                </a:tc>
                <a:tc>
                  <a:txBody>
                    <a:bodyPr/>
                    <a:lstStyle/>
                    <a:p>
                      <a:pPr algn="ctr"/>
                      <a:r>
                        <a:rPr lang="lv-LV" sz="1600" dirty="0">
                          <a:latin typeface="Aptos" panose="020B0004020202020204" pitchFamily="34" charset="0"/>
                        </a:rPr>
                        <a:t>174,466 milj.</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1600" dirty="0">
                          <a:latin typeface="Aptos" panose="020B0004020202020204" pitchFamily="34" charset="0"/>
                        </a:rPr>
                        <a:t>11996</a:t>
                      </a:r>
                    </a:p>
                  </a:txBody>
                  <a:tcPr/>
                </a:tc>
                <a:tc>
                  <a:txBody>
                    <a:bodyPr/>
                    <a:lstStyle/>
                    <a:p>
                      <a:pPr algn="ctr"/>
                      <a:r>
                        <a:rPr lang="lv-LV" sz="1600" dirty="0">
                          <a:latin typeface="Aptos" panose="020B0004020202020204" pitchFamily="34" charset="0"/>
                        </a:rPr>
                        <a:t>1234,50</a:t>
                      </a:r>
                    </a:p>
                  </a:txBody>
                  <a:tcPr/>
                </a:tc>
                <a:tc>
                  <a:txBody>
                    <a:bodyPr/>
                    <a:lstStyle/>
                    <a:p>
                      <a:pPr algn="ctr"/>
                      <a:r>
                        <a:rPr lang="lv-LV" sz="1600" dirty="0">
                          <a:latin typeface="Aptos" panose="020B0004020202020204" pitchFamily="34" charset="0"/>
                        </a:rPr>
                        <a:t>45,7 darba st.</a:t>
                      </a:r>
                    </a:p>
                  </a:txBody>
                  <a:tcPr/>
                </a:tc>
                <a:tc>
                  <a:txBody>
                    <a:bodyPr/>
                    <a:lstStyle/>
                    <a:p>
                      <a:pPr algn="ctr"/>
                      <a:r>
                        <a:rPr lang="lv-LV" sz="1600" dirty="0">
                          <a:latin typeface="Aptos" panose="020B0004020202020204" pitchFamily="34" charset="0"/>
                        </a:rPr>
                        <a:t>3264</a:t>
                      </a:r>
                    </a:p>
                  </a:txBody>
                  <a:tcPr/>
                </a:tc>
                <a:extLst>
                  <a:ext uri="{0D108BD9-81ED-4DB2-BD59-A6C34878D82A}">
                    <a16:rowId xmlns:a16="http://schemas.microsoft.com/office/drawing/2014/main" val="3499973464"/>
                  </a:ext>
                </a:extLst>
              </a:tr>
              <a:tr h="390694">
                <a:tc>
                  <a:txBody>
                    <a:bodyPr/>
                    <a:lstStyle/>
                    <a:p>
                      <a:r>
                        <a:rPr lang="lv-LV" sz="1600" i="1" dirty="0">
                          <a:latin typeface="Aptos" panose="020B0004020202020204" pitchFamily="34" charset="0"/>
                        </a:rPr>
                        <a:t>t.sk VSAC</a:t>
                      </a:r>
                    </a:p>
                  </a:txBody>
                  <a:tcPr/>
                </a:tc>
                <a:tc>
                  <a:txBody>
                    <a:bodyPr/>
                    <a:lstStyle/>
                    <a:p>
                      <a:pPr algn="ctr"/>
                      <a:r>
                        <a:rPr lang="lv-LV" sz="1600" i="1" dirty="0">
                          <a:latin typeface="Aptos" panose="020B0004020202020204" pitchFamily="34" charset="0"/>
                        </a:rPr>
                        <a:t>4512</a:t>
                      </a:r>
                    </a:p>
                  </a:txBody>
                  <a:tcPr/>
                </a:tc>
                <a:tc>
                  <a:txBody>
                    <a:bodyPr/>
                    <a:lstStyle/>
                    <a:p>
                      <a:pPr algn="ctr"/>
                      <a:r>
                        <a:rPr lang="lv-LV" sz="1600" i="1" dirty="0">
                          <a:latin typeface="Aptos" panose="020B0004020202020204" pitchFamily="34" charset="0"/>
                        </a:rPr>
                        <a:t>0,24%</a:t>
                      </a:r>
                    </a:p>
                  </a:txBody>
                  <a:tcPr/>
                </a:tc>
                <a:tc>
                  <a:txBody>
                    <a:bodyPr/>
                    <a:lstStyle/>
                    <a:p>
                      <a:pPr algn="ctr"/>
                      <a:r>
                        <a:rPr lang="lv-LV" sz="1600" i="1" dirty="0">
                          <a:latin typeface="Aptos" panose="020B0004020202020204" pitchFamily="34" charset="0"/>
                        </a:rPr>
                        <a:t>79,205 milj.</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1600" i="1" dirty="0">
                          <a:latin typeface="Aptos" panose="020B0004020202020204" pitchFamily="34" charset="0"/>
                        </a:rPr>
                        <a:t>4451</a:t>
                      </a:r>
                    </a:p>
                  </a:txBody>
                  <a:tcPr/>
                </a:tc>
                <a:tc>
                  <a:txBody>
                    <a:bodyPr/>
                    <a:lstStyle/>
                    <a:p>
                      <a:pPr algn="ctr"/>
                      <a:r>
                        <a:rPr lang="lv-LV" sz="1600" i="1" dirty="0">
                          <a:latin typeface="Aptos" panose="020B0004020202020204" pitchFamily="34" charset="0"/>
                        </a:rPr>
                        <a:t>1482,90</a:t>
                      </a:r>
                    </a:p>
                  </a:txBody>
                  <a:tcPr/>
                </a:tc>
                <a:tc>
                  <a:txBody>
                    <a:bodyPr/>
                    <a:lstStyle/>
                    <a:p>
                      <a:pPr algn="ctr"/>
                      <a:r>
                        <a:rPr lang="lv-LV" sz="1600" i="1" dirty="0">
                          <a:latin typeface="Aptos" panose="020B0004020202020204" pitchFamily="34" charset="0"/>
                        </a:rPr>
                        <a:t>53,2 d.st.</a:t>
                      </a:r>
                    </a:p>
                  </a:txBody>
                  <a:tcPr/>
                </a:tc>
                <a:tc>
                  <a:txBody>
                    <a:bodyPr/>
                    <a:lstStyle/>
                    <a:p>
                      <a:pPr algn="ctr"/>
                      <a:r>
                        <a:rPr lang="lv-LV" sz="1600" i="1" dirty="0">
                          <a:latin typeface="Aptos" panose="020B0004020202020204" pitchFamily="34" charset="0"/>
                        </a:rPr>
                        <a:t>1410</a:t>
                      </a:r>
                    </a:p>
                  </a:txBody>
                  <a:tcPr/>
                </a:tc>
                <a:extLst>
                  <a:ext uri="{0D108BD9-81ED-4DB2-BD59-A6C34878D82A}">
                    <a16:rowId xmlns:a16="http://schemas.microsoft.com/office/drawing/2014/main" val="2022891447"/>
                  </a:ext>
                </a:extLst>
              </a:tr>
              <a:tr h="564510">
                <a:tc>
                  <a:txBody>
                    <a:bodyPr/>
                    <a:lstStyle/>
                    <a:p>
                      <a:r>
                        <a:rPr lang="lv-LV" sz="1600" i="1" dirty="0" err="1">
                          <a:latin typeface="Aptos" panose="020B0004020202020204" pitchFamily="34" charset="0"/>
                        </a:rPr>
                        <a:t>Pašv</a:t>
                      </a:r>
                      <a:r>
                        <a:rPr lang="lv-LV" sz="1600" i="1" dirty="0">
                          <a:latin typeface="Aptos" panose="020B0004020202020204" pitchFamily="34" charset="0"/>
                        </a:rPr>
                        <a:t>. SAC (kopā)</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1600" i="1" dirty="0">
                          <a:latin typeface="Aptos" panose="020B0004020202020204" pitchFamily="34" charset="0"/>
                        </a:rPr>
                        <a:t>8005</a:t>
                      </a:r>
                    </a:p>
                  </a:txBody>
                  <a:tcPr/>
                </a:tc>
                <a:tc>
                  <a:txBody>
                    <a:bodyPr/>
                    <a:lstStyle/>
                    <a:p>
                      <a:pPr algn="ctr"/>
                      <a:r>
                        <a:rPr lang="lv-LV" sz="1600" i="1" dirty="0">
                          <a:latin typeface="Aptos" panose="020B0004020202020204" pitchFamily="34" charset="0"/>
                        </a:rPr>
                        <a:t>0,43 %</a:t>
                      </a:r>
                    </a:p>
                  </a:txBody>
                  <a:tcPr/>
                </a:tc>
                <a:tc>
                  <a:txBody>
                    <a:bodyPr/>
                    <a:lstStyle/>
                    <a:p>
                      <a:pPr algn="ctr"/>
                      <a:r>
                        <a:rPr lang="lv-LV" sz="1600" i="1" dirty="0">
                          <a:latin typeface="Aptos" panose="020B0004020202020204" pitchFamily="34" charset="0"/>
                        </a:rPr>
                        <a:t>95,261 milj.</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1600" i="1" dirty="0">
                          <a:latin typeface="Aptos" panose="020B0004020202020204" pitchFamily="34" charset="0"/>
                        </a:rPr>
                        <a:t>7326</a:t>
                      </a:r>
                    </a:p>
                  </a:txBody>
                  <a:tcPr/>
                </a:tc>
                <a:tc>
                  <a:txBody>
                    <a:bodyPr/>
                    <a:lstStyle/>
                    <a:p>
                      <a:pPr algn="ctr"/>
                      <a:r>
                        <a:rPr lang="lv-LV" sz="1600" i="1" dirty="0">
                          <a:latin typeface="Aptos" panose="020B0004020202020204" pitchFamily="34" charset="0"/>
                        </a:rPr>
                        <a:t>1083,60</a:t>
                      </a:r>
                    </a:p>
                  </a:txBody>
                  <a:tcPr/>
                </a:tc>
                <a:tc>
                  <a:txBody>
                    <a:bodyPr/>
                    <a:lstStyle/>
                    <a:p>
                      <a:pPr algn="ctr"/>
                      <a:r>
                        <a:rPr lang="lv-LV" sz="1600" i="1" dirty="0">
                          <a:latin typeface="Aptos" panose="020B0004020202020204" pitchFamily="34" charset="0"/>
                        </a:rPr>
                        <a:t>42,5 d.st.</a:t>
                      </a:r>
                    </a:p>
                  </a:txBody>
                  <a:tcPr/>
                </a:tc>
                <a:tc>
                  <a:txBody>
                    <a:bodyPr/>
                    <a:lstStyle/>
                    <a:p>
                      <a:pPr algn="ctr"/>
                      <a:r>
                        <a:rPr lang="lv-LV" sz="1600" i="1" dirty="0">
                          <a:latin typeface="Aptos" panose="020B0004020202020204" pitchFamily="34" charset="0"/>
                        </a:rPr>
                        <a:t>1854</a:t>
                      </a:r>
                    </a:p>
                  </a:txBody>
                  <a:tcPr/>
                </a:tc>
                <a:extLst>
                  <a:ext uri="{0D108BD9-81ED-4DB2-BD59-A6C34878D82A}">
                    <a16:rowId xmlns:a16="http://schemas.microsoft.com/office/drawing/2014/main" val="1166884258"/>
                  </a:ext>
                </a:extLst>
              </a:tr>
              <a:tr h="623054">
                <a:tc>
                  <a:txBody>
                    <a:bodyPr/>
                    <a:lstStyle/>
                    <a:p>
                      <a:r>
                        <a:rPr lang="lv-LV" sz="1600" i="1" dirty="0">
                          <a:latin typeface="Aptos" panose="020B0004020202020204" pitchFamily="34" charset="0"/>
                        </a:rPr>
                        <a:t>Rīga</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1600" i="1" dirty="0">
                          <a:latin typeface="Aptos" panose="020B0004020202020204" pitchFamily="34" charset="0"/>
                        </a:rPr>
                        <a:t>2236</a:t>
                      </a:r>
                    </a:p>
                  </a:txBody>
                  <a:tcPr/>
                </a:tc>
                <a:tc>
                  <a:txBody>
                    <a:bodyPr/>
                    <a:lstStyle/>
                    <a:p>
                      <a:pPr algn="ctr"/>
                      <a:r>
                        <a:rPr lang="lv-LV" sz="1600" i="1" dirty="0">
                          <a:latin typeface="Aptos" panose="020B0004020202020204" pitchFamily="34" charset="0"/>
                        </a:rPr>
                        <a:t>0,33%</a:t>
                      </a:r>
                    </a:p>
                  </a:txBody>
                  <a:tcPr/>
                </a:tc>
                <a:tc>
                  <a:txBody>
                    <a:bodyPr/>
                    <a:lstStyle/>
                    <a:p>
                      <a:pPr algn="ctr"/>
                      <a:endParaRPr lang="lv-LV" sz="1600" i="1" dirty="0">
                        <a:latin typeface="Aptos" panose="020B00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lv-LV" sz="1600" i="1" dirty="0">
                        <a:latin typeface="Aptos" panose="020B0004020202020204" pitchFamily="34" charset="0"/>
                      </a:endParaRPr>
                    </a:p>
                  </a:txBody>
                  <a:tcPr/>
                </a:tc>
                <a:tc>
                  <a:txBody>
                    <a:bodyPr/>
                    <a:lstStyle/>
                    <a:p>
                      <a:pPr algn="ctr"/>
                      <a:endParaRPr lang="lv-LV" sz="1600" i="1" dirty="0">
                        <a:latin typeface="Aptos" panose="020B0004020202020204" pitchFamily="34" charset="0"/>
                      </a:endParaRPr>
                    </a:p>
                  </a:txBody>
                  <a:tcPr/>
                </a:tc>
                <a:tc>
                  <a:txBody>
                    <a:bodyPr/>
                    <a:lstStyle/>
                    <a:p>
                      <a:pPr algn="ctr"/>
                      <a:endParaRPr lang="lv-LV" sz="1600" i="1" dirty="0">
                        <a:latin typeface="Aptos" panose="020B0004020202020204" pitchFamily="34" charset="0"/>
                      </a:endParaRPr>
                    </a:p>
                  </a:txBody>
                  <a:tcPr/>
                </a:tc>
                <a:tc>
                  <a:txBody>
                    <a:bodyPr/>
                    <a:lstStyle/>
                    <a:p>
                      <a:pPr algn="ctr"/>
                      <a:endParaRPr lang="lv-LV" sz="1600" i="1" dirty="0">
                        <a:latin typeface="Aptos" panose="020B0004020202020204" pitchFamily="34" charset="0"/>
                      </a:endParaRPr>
                    </a:p>
                  </a:txBody>
                  <a:tcPr/>
                </a:tc>
                <a:extLst>
                  <a:ext uri="{0D108BD9-81ED-4DB2-BD59-A6C34878D82A}">
                    <a16:rowId xmlns:a16="http://schemas.microsoft.com/office/drawing/2014/main" val="3976172694"/>
                  </a:ext>
                </a:extLst>
              </a:tr>
            </a:tbl>
          </a:graphicData>
        </a:graphic>
      </p:graphicFrame>
      <p:sp>
        <p:nvSpPr>
          <p:cNvPr id="6" name="TextBox 5">
            <a:extLst>
              <a:ext uri="{FF2B5EF4-FFF2-40B4-BE49-F238E27FC236}">
                <a16:creationId xmlns:a16="http://schemas.microsoft.com/office/drawing/2014/main" id="{1ECCCDBA-6A4D-99CC-ADE5-E13FF9B02047}"/>
              </a:ext>
            </a:extLst>
          </p:cNvPr>
          <p:cNvSpPr txBox="1"/>
          <p:nvPr/>
        </p:nvSpPr>
        <p:spPr>
          <a:xfrm>
            <a:off x="507332" y="997272"/>
            <a:ext cx="11417968" cy="1138773"/>
          </a:xfrm>
          <a:prstGeom prst="rect">
            <a:avLst/>
          </a:prstGeom>
          <a:noFill/>
        </p:spPr>
        <p:txBody>
          <a:bodyPr wrap="square">
            <a:spAutoFit/>
          </a:bodyPr>
          <a:lstStyle/>
          <a:p>
            <a:r>
              <a:rPr lang="lv-LV" sz="1700" b="1" dirty="0">
                <a:latin typeface="Aptos" panose="020B0004020202020204" pitchFamily="34" charset="0"/>
              </a:rPr>
              <a:t>2023. gadā - Latvijā 1’872’000 iedzīvotāju / Rīgā 674’511  </a:t>
            </a:r>
          </a:p>
          <a:p>
            <a:r>
              <a:rPr lang="lv-LV" sz="1700" dirty="0">
                <a:effectLst/>
                <a:latin typeface="Aptos" panose="020B0004020202020204" pitchFamily="34" charset="0"/>
                <a:ea typeface="Aptos" panose="020B0004020202020204" pitchFamily="34" charset="0"/>
              </a:rPr>
              <a:t>Aprūpes vajadzības ir 9% no Latvijas iedzīvotāju kopskaita, ar tendenci pieaugt līdz 9,9% 2030. gadā un 11,5% 2050. gadā. </a:t>
            </a:r>
          </a:p>
          <a:p>
            <a:r>
              <a:rPr lang="lv-LV" sz="1700" dirty="0">
                <a:effectLst/>
                <a:latin typeface="Aptos" panose="020B0004020202020204" pitchFamily="34" charset="0"/>
                <a:ea typeface="Aptos" panose="020B0004020202020204" pitchFamily="34" charset="0"/>
              </a:rPr>
              <a:t>Izmantojot «vienkāršo prognozēšanas pieeju», formālā aprūpe nepieciešama </a:t>
            </a:r>
            <a:r>
              <a:rPr lang="lv-LV" sz="1700" dirty="0">
                <a:latin typeface="Aptos" panose="020B0004020202020204" pitchFamily="34" charset="0"/>
              </a:rPr>
              <a:t>5% populācijas, no kuriem 1% pakalpojumu saņemtu institūcijās, 2% dzīvesvietā, 2% - citās formās.</a:t>
            </a:r>
          </a:p>
        </p:txBody>
      </p:sp>
      <p:sp>
        <p:nvSpPr>
          <p:cNvPr id="3" name="TextBox 2">
            <a:extLst>
              <a:ext uri="{FF2B5EF4-FFF2-40B4-BE49-F238E27FC236}">
                <a16:creationId xmlns:a16="http://schemas.microsoft.com/office/drawing/2014/main" id="{735774FD-9911-A4DA-1BF5-D79BBC98AED2}"/>
              </a:ext>
            </a:extLst>
          </p:cNvPr>
          <p:cNvSpPr txBox="1"/>
          <p:nvPr/>
        </p:nvSpPr>
        <p:spPr>
          <a:xfrm>
            <a:off x="517836" y="268036"/>
            <a:ext cx="10794379" cy="615553"/>
          </a:xfrm>
          <a:prstGeom prst="rect">
            <a:avLst/>
          </a:prstGeom>
          <a:noFill/>
        </p:spPr>
        <p:txBody>
          <a:bodyPr wrap="square">
            <a:spAutoFit/>
          </a:bodyPr>
          <a:lstStyle/>
          <a:p>
            <a:pPr eaLnBrk="1" hangingPunct="1"/>
            <a:r>
              <a:rPr lang="lv-LV" altLang="lv-LV" sz="3400" b="1" dirty="0">
                <a:solidFill>
                  <a:srgbClr val="A50021"/>
                </a:solidFill>
                <a:latin typeface="+mn-lt"/>
                <a:ea typeface="Verdana" panose="020B0604030504040204" pitchFamily="34" charset="0"/>
              </a:rPr>
              <a:t>Skaitļi un statistika (1) </a:t>
            </a:r>
          </a:p>
        </p:txBody>
      </p:sp>
      <p:cxnSp>
        <p:nvCxnSpPr>
          <p:cNvPr id="5" name="Taisns savienotājs 4">
            <a:extLst>
              <a:ext uri="{FF2B5EF4-FFF2-40B4-BE49-F238E27FC236}">
                <a16:creationId xmlns:a16="http://schemas.microsoft.com/office/drawing/2014/main" id="{1AC3F3FD-2BBB-76AA-DBC1-940C79620537}"/>
              </a:ext>
            </a:extLst>
          </p:cNvPr>
          <p:cNvCxnSpPr/>
          <p:nvPr/>
        </p:nvCxnSpPr>
        <p:spPr>
          <a:xfrm>
            <a:off x="504825" y="910577"/>
            <a:ext cx="11249025" cy="0"/>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cxnSp>
        <p:nvCxnSpPr>
          <p:cNvPr id="7" name="Taisns savienotājs 6">
            <a:extLst>
              <a:ext uri="{FF2B5EF4-FFF2-40B4-BE49-F238E27FC236}">
                <a16:creationId xmlns:a16="http://schemas.microsoft.com/office/drawing/2014/main" id="{2964EB3D-37E9-1574-246D-36C7831C9BDB}"/>
              </a:ext>
            </a:extLst>
          </p:cNvPr>
          <p:cNvCxnSpPr/>
          <p:nvPr/>
        </p:nvCxnSpPr>
        <p:spPr>
          <a:xfrm>
            <a:off x="504825" y="948677"/>
            <a:ext cx="11249025" cy="0"/>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1519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2E3632-E6C4-B639-641C-50337D3E0B76}"/>
              </a:ext>
            </a:extLst>
          </p:cNvPr>
          <p:cNvSpPr txBox="1"/>
          <p:nvPr/>
        </p:nvSpPr>
        <p:spPr>
          <a:xfrm>
            <a:off x="555936" y="1015352"/>
            <a:ext cx="11344274" cy="1200329"/>
          </a:xfrm>
          <a:prstGeom prst="rect">
            <a:avLst/>
          </a:prstGeom>
          <a:noFill/>
        </p:spPr>
        <p:txBody>
          <a:bodyPr wrap="square">
            <a:spAutoFit/>
          </a:bodyPr>
          <a:lstStyle/>
          <a:p>
            <a:r>
              <a:rPr lang="lv-LV" dirty="0">
                <a:latin typeface="Aptos" panose="020B0004020202020204" pitchFamily="34" charset="0"/>
              </a:rPr>
              <a:t>Pēc Ekonomikas ministrijas prognozēm Latvijā 2033. gadā būs 1’750’000 iedzīvotāju, bet  senioru īpatsvars </a:t>
            </a:r>
          </a:p>
          <a:p>
            <a:r>
              <a:rPr lang="lv-LV" dirty="0">
                <a:latin typeface="Aptos" panose="020B0004020202020204" pitchFamily="34" charset="0"/>
              </a:rPr>
              <a:t>pēc Labklājības ministrijas prognozēm pieaugs no 21%  (395 tūkst.) līdz 24,9% (437,5 tūkst.). </a:t>
            </a:r>
          </a:p>
          <a:p>
            <a:r>
              <a:rPr lang="lv-LV" dirty="0">
                <a:latin typeface="Aptos" panose="020B0004020202020204" pitchFamily="34" charset="0"/>
              </a:rPr>
              <a:t>T.i., samazinoties iedzīvotāju skaitam, </a:t>
            </a:r>
            <a:r>
              <a:rPr lang="lv-LV" b="1" dirty="0">
                <a:latin typeface="Aptos" panose="020B0004020202020204" pitchFamily="34" charset="0"/>
              </a:rPr>
              <a:t>uz 2033. gadu personu ar aprūpes vajadzībām skaits varētu pieaugt </a:t>
            </a:r>
          </a:p>
          <a:p>
            <a:r>
              <a:rPr lang="lv-LV" b="1" dirty="0">
                <a:latin typeface="Aptos" panose="020B0004020202020204" pitchFamily="34" charset="0"/>
              </a:rPr>
              <a:t>par 10%.  </a:t>
            </a:r>
            <a:endParaRPr lang="lv-LV" dirty="0">
              <a:latin typeface="Aptos" panose="020B0004020202020204" pitchFamily="34" charset="0"/>
            </a:endParaRPr>
          </a:p>
        </p:txBody>
      </p:sp>
      <p:sp>
        <p:nvSpPr>
          <p:cNvPr id="7" name="TextBox 6">
            <a:extLst>
              <a:ext uri="{FF2B5EF4-FFF2-40B4-BE49-F238E27FC236}">
                <a16:creationId xmlns:a16="http://schemas.microsoft.com/office/drawing/2014/main" id="{6FB50DA3-F65F-ED1B-3D8F-0533E8C4267B}"/>
              </a:ext>
            </a:extLst>
          </p:cNvPr>
          <p:cNvSpPr txBox="1"/>
          <p:nvPr/>
        </p:nvSpPr>
        <p:spPr>
          <a:xfrm>
            <a:off x="555936" y="5287869"/>
            <a:ext cx="11549877" cy="923330"/>
          </a:xfrm>
          <a:prstGeom prst="rect">
            <a:avLst/>
          </a:prstGeom>
          <a:noFill/>
        </p:spPr>
        <p:txBody>
          <a:bodyPr wrap="square">
            <a:spAutoFit/>
          </a:bodyPr>
          <a:lstStyle/>
          <a:p>
            <a:r>
              <a:rPr lang="lv-LV" b="1" dirty="0">
                <a:latin typeface="Aptos" panose="020B0004020202020204" pitchFamily="34" charset="0"/>
              </a:rPr>
              <a:t>Draudīgākajā scenārijā: </a:t>
            </a:r>
          </a:p>
          <a:p>
            <a:r>
              <a:rPr lang="lv-LV" b="1" dirty="0">
                <a:latin typeface="Aptos" panose="020B0004020202020204" pitchFamily="34" charset="0"/>
              </a:rPr>
              <a:t>- </a:t>
            </a:r>
            <a:r>
              <a:rPr lang="lv-LV" dirty="0">
                <a:latin typeface="Aptos" panose="020B0004020202020204" pitchFamily="34" charset="0"/>
              </a:rPr>
              <a:t>nepieciešamo </a:t>
            </a:r>
            <a:r>
              <a:rPr lang="lv-LV" b="1" dirty="0">
                <a:latin typeface="Aptos" panose="020B0004020202020204" pitchFamily="34" charset="0"/>
              </a:rPr>
              <a:t>gultasvietu skaits </a:t>
            </a:r>
            <a:r>
              <a:rPr lang="lv-LV" dirty="0">
                <a:latin typeface="Aptos" panose="020B0004020202020204" pitchFamily="34" charset="0"/>
              </a:rPr>
              <a:t>pieaugs par 60%, </a:t>
            </a:r>
            <a:r>
              <a:rPr lang="lv-LV" b="1" dirty="0">
                <a:latin typeface="Aptos" panose="020B0004020202020204" pitchFamily="34" charset="0"/>
              </a:rPr>
              <a:t>t.i.  8000 papildu gultas vietas,</a:t>
            </a:r>
            <a:r>
              <a:rPr lang="lv-LV" dirty="0">
                <a:latin typeface="Aptos" panose="020B0004020202020204" pitchFamily="34" charset="0"/>
              </a:rPr>
              <a:t> t.sk. vairāk kā 5000 Rīgā;</a:t>
            </a:r>
          </a:p>
          <a:p>
            <a:r>
              <a:rPr lang="lv-LV" dirty="0">
                <a:latin typeface="Aptos" panose="020B0004020202020204" pitchFamily="34" charset="0"/>
              </a:rPr>
              <a:t>- nepieciešamo </a:t>
            </a:r>
            <a:r>
              <a:rPr lang="lv-LV" b="1" dirty="0">
                <a:latin typeface="Aptos" panose="020B0004020202020204" pitchFamily="34" charset="0"/>
              </a:rPr>
              <a:t>aprūpētāju skaits </a:t>
            </a:r>
            <a:r>
              <a:rPr lang="lv-LV" dirty="0">
                <a:latin typeface="Aptos" panose="020B0004020202020204" pitchFamily="34" charset="0"/>
              </a:rPr>
              <a:t>pieaugs par vairāk kā 100% - </a:t>
            </a:r>
            <a:r>
              <a:rPr lang="lv-LV" b="1" dirty="0">
                <a:latin typeface="Aptos" panose="020B0004020202020204" pitchFamily="34" charset="0"/>
              </a:rPr>
              <a:t>vajadzēt ap 6000 papildu aprūpētāju</a:t>
            </a:r>
          </a:p>
        </p:txBody>
      </p:sp>
      <p:graphicFrame>
        <p:nvGraphicFramePr>
          <p:cNvPr id="11" name="Tabula 10">
            <a:extLst>
              <a:ext uri="{FF2B5EF4-FFF2-40B4-BE49-F238E27FC236}">
                <a16:creationId xmlns:a16="http://schemas.microsoft.com/office/drawing/2014/main" id="{45CEB503-1D51-CB37-D5D8-875A3898CD66}"/>
              </a:ext>
            </a:extLst>
          </p:cNvPr>
          <p:cNvGraphicFramePr>
            <a:graphicFrameLocks noGrp="1"/>
          </p:cNvGraphicFramePr>
          <p:nvPr>
            <p:extLst>
              <p:ext uri="{D42A27DB-BD31-4B8C-83A1-F6EECF244321}">
                <p14:modId xmlns:p14="http://schemas.microsoft.com/office/powerpoint/2010/main" val="1636442695"/>
              </p:ext>
            </p:extLst>
          </p:nvPr>
        </p:nvGraphicFramePr>
        <p:xfrm>
          <a:off x="642008" y="2384190"/>
          <a:ext cx="10907983" cy="2725495"/>
        </p:xfrm>
        <a:graphic>
          <a:graphicData uri="http://schemas.openxmlformats.org/drawingml/2006/table">
            <a:tbl>
              <a:tblPr>
                <a:tableStyleId>{073A0DAA-6AF3-43AB-8588-CEC1D06C72B9}</a:tableStyleId>
              </a:tblPr>
              <a:tblGrid>
                <a:gridCol w="2243719">
                  <a:extLst>
                    <a:ext uri="{9D8B030D-6E8A-4147-A177-3AD203B41FA5}">
                      <a16:colId xmlns:a16="http://schemas.microsoft.com/office/drawing/2014/main" val="914357625"/>
                    </a:ext>
                  </a:extLst>
                </a:gridCol>
                <a:gridCol w="952500">
                  <a:extLst>
                    <a:ext uri="{9D8B030D-6E8A-4147-A177-3AD203B41FA5}">
                      <a16:colId xmlns:a16="http://schemas.microsoft.com/office/drawing/2014/main" val="241611140"/>
                    </a:ext>
                  </a:extLst>
                </a:gridCol>
                <a:gridCol w="1714500">
                  <a:extLst>
                    <a:ext uri="{9D8B030D-6E8A-4147-A177-3AD203B41FA5}">
                      <a16:colId xmlns:a16="http://schemas.microsoft.com/office/drawing/2014/main" val="4073869310"/>
                    </a:ext>
                  </a:extLst>
                </a:gridCol>
                <a:gridCol w="2152650">
                  <a:extLst>
                    <a:ext uri="{9D8B030D-6E8A-4147-A177-3AD203B41FA5}">
                      <a16:colId xmlns:a16="http://schemas.microsoft.com/office/drawing/2014/main" val="278500394"/>
                    </a:ext>
                  </a:extLst>
                </a:gridCol>
                <a:gridCol w="1771650">
                  <a:extLst>
                    <a:ext uri="{9D8B030D-6E8A-4147-A177-3AD203B41FA5}">
                      <a16:colId xmlns:a16="http://schemas.microsoft.com/office/drawing/2014/main" val="1990901548"/>
                    </a:ext>
                  </a:extLst>
                </a:gridCol>
                <a:gridCol w="2072964">
                  <a:extLst>
                    <a:ext uri="{9D8B030D-6E8A-4147-A177-3AD203B41FA5}">
                      <a16:colId xmlns:a16="http://schemas.microsoft.com/office/drawing/2014/main" val="1962914688"/>
                    </a:ext>
                  </a:extLst>
                </a:gridCol>
              </a:tblGrid>
              <a:tr h="0">
                <a:tc>
                  <a:txBody>
                    <a:bodyPr/>
                    <a:lstStyle/>
                    <a:p>
                      <a:pPr algn="l" fontAlgn="t"/>
                      <a:r>
                        <a:rPr lang="lv-LV" sz="1800" b="0" u="none" strike="noStrike" dirty="0">
                          <a:solidFill>
                            <a:schemeClr val="bg1"/>
                          </a:solidFill>
                          <a:effectLst/>
                        </a:rPr>
                        <a:t> </a:t>
                      </a:r>
                      <a:endParaRPr lang="lv-LV" sz="1800" b="0" i="0" u="none" strike="noStrike" dirty="0">
                        <a:solidFill>
                          <a:schemeClr val="bg1"/>
                        </a:solidFill>
                        <a:effectLst/>
                        <a:latin typeface="+mn-lt"/>
                      </a:endParaRPr>
                    </a:p>
                  </a:txBody>
                  <a:tcPr marL="9055" marR="9055" marT="9055" marB="0">
                    <a:solidFill>
                      <a:srgbClr val="A50021"/>
                    </a:solidFill>
                  </a:tcPr>
                </a:tc>
                <a:tc>
                  <a:txBody>
                    <a:bodyPr/>
                    <a:lstStyle/>
                    <a:p>
                      <a:pPr algn="ctr" rtl="0" fontAlgn="ctr"/>
                      <a:r>
                        <a:rPr lang="lv-LV" sz="1700" b="1" u="none" strike="noStrike" dirty="0">
                          <a:solidFill>
                            <a:schemeClr val="bg1"/>
                          </a:solidFill>
                          <a:effectLst/>
                        </a:rPr>
                        <a:t>Ir</a:t>
                      </a:r>
                      <a:endParaRPr lang="lv-LV" sz="1700" b="1" i="0" u="none" strike="noStrike" dirty="0">
                        <a:solidFill>
                          <a:schemeClr val="bg1"/>
                        </a:solidFill>
                        <a:effectLst/>
                        <a:latin typeface="+mn-lt"/>
                      </a:endParaRPr>
                    </a:p>
                  </a:txBody>
                  <a:tcPr marL="9055" marR="9055" marT="9055" marB="0" anchor="ctr">
                    <a:solidFill>
                      <a:srgbClr val="A50021"/>
                    </a:solidFill>
                  </a:tcPr>
                </a:tc>
                <a:tc>
                  <a:txBody>
                    <a:bodyPr/>
                    <a:lstStyle/>
                    <a:p>
                      <a:pPr algn="ctr" rtl="0" fontAlgn="ctr"/>
                      <a:r>
                        <a:rPr lang="lv-LV" sz="1700" b="1" u="none" strike="noStrike" dirty="0">
                          <a:solidFill>
                            <a:schemeClr val="bg1"/>
                          </a:solidFill>
                          <a:effectLst/>
                        </a:rPr>
                        <a:t>Domājams ir </a:t>
                      </a:r>
                    </a:p>
                    <a:p>
                      <a:pPr algn="ctr" rtl="0" fontAlgn="ctr"/>
                      <a:r>
                        <a:rPr lang="lv-LV" sz="1700" b="0" u="none" strike="noStrike" dirty="0">
                          <a:solidFill>
                            <a:schemeClr val="bg1"/>
                          </a:solidFill>
                          <a:effectLst/>
                        </a:rPr>
                        <a:t>(pēc % prognozes) </a:t>
                      </a:r>
                      <a:endParaRPr lang="lv-LV" sz="1700" b="0" i="0" u="none" strike="noStrike" dirty="0">
                        <a:solidFill>
                          <a:schemeClr val="bg1"/>
                        </a:solidFill>
                        <a:effectLst/>
                        <a:latin typeface="+mn-lt"/>
                      </a:endParaRPr>
                    </a:p>
                  </a:txBody>
                  <a:tcPr marL="9055" marR="9055" marT="9055" marB="0" anchor="ctr">
                    <a:solidFill>
                      <a:srgbClr val="A50021"/>
                    </a:solidFill>
                  </a:tcPr>
                </a:tc>
                <a:tc>
                  <a:txBody>
                    <a:bodyPr/>
                    <a:lstStyle/>
                    <a:p>
                      <a:pPr algn="ctr" rtl="0" fontAlgn="ctr"/>
                      <a:r>
                        <a:rPr lang="lv-LV" sz="1700" b="1" u="none" strike="noStrike" dirty="0">
                          <a:solidFill>
                            <a:schemeClr val="bg1"/>
                          </a:solidFill>
                          <a:effectLst/>
                        </a:rPr>
                        <a:t>Iespējams 2033</a:t>
                      </a:r>
                    </a:p>
                    <a:p>
                      <a:pPr algn="ctr" rtl="0" fontAlgn="ctr"/>
                      <a:r>
                        <a:rPr lang="lv-LV" sz="1700" b="0" u="none" strike="noStrike" dirty="0">
                          <a:solidFill>
                            <a:schemeClr val="bg1"/>
                          </a:solidFill>
                          <a:effectLst/>
                        </a:rPr>
                        <a:t> (+10% no % prognozes)</a:t>
                      </a:r>
                      <a:endParaRPr lang="lv-LV" sz="1700" b="0" i="0" u="none" strike="noStrike" dirty="0">
                        <a:solidFill>
                          <a:schemeClr val="bg1"/>
                        </a:solidFill>
                        <a:effectLst/>
                        <a:latin typeface="+mn-lt"/>
                      </a:endParaRPr>
                    </a:p>
                  </a:txBody>
                  <a:tcPr marL="9055" marR="9055" marT="9055" marB="0" anchor="ctr">
                    <a:solidFill>
                      <a:srgbClr val="A50021"/>
                    </a:solidFill>
                  </a:tcPr>
                </a:tc>
                <a:tc>
                  <a:txBody>
                    <a:bodyPr/>
                    <a:lstStyle/>
                    <a:p>
                      <a:pPr algn="ctr" rtl="0" fontAlgn="ctr"/>
                      <a:r>
                        <a:rPr lang="lv-LV" sz="1700" b="1" i="0" u="none" strike="noStrike" dirty="0">
                          <a:solidFill>
                            <a:schemeClr val="bg1"/>
                          </a:solidFill>
                          <a:effectLst/>
                          <a:latin typeface="+mn-lt"/>
                        </a:rPr>
                        <a:t>Izmaiņas </a:t>
                      </a:r>
                    </a:p>
                    <a:p>
                      <a:pPr algn="ctr" rtl="0" fontAlgn="ctr"/>
                      <a:r>
                        <a:rPr lang="lv-LV" sz="1700" b="0" i="0" u="none" strike="noStrike" dirty="0">
                          <a:solidFill>
                            <a:schemeClr val="bg1"/>
                          </a:solidFill>
                          <a:effectLst/>
                          <a:latin typeface="+mn-lt"/>
                        </a:rPr>
                        <a:t>a) 10% no </a:t>
                      </a:r>
                      <a:r>
                        <a:rPr lang="lv-LV" sz="1700" b="0" i="0" u="none" strike="noStrike" dirty="0" err="1">
                          <a:solidFill>
                            <a:schemeClr val="bg1"/>
                          </a:solidFill>
                          <a:effectLst/>
                          <a:latin typeface="+mn-lt"/>
                        </a:rPr>
                        <a:t>šībrīža</a:t>
                      </a:r>
                      <a:r>
                        <a:rPr lang="lv-LV" sz="1700" b="0" i="0" u="none" strike="noStrike" dirty="0">
                          <a:solidFill>
                            <a:schemeClr val="bg1"/>
                          </a:solidFill>
                          <a:effectLst/>
                          <a:latin typeface="+mn-lt"/>
                        </a:rPr>
                        <a:t> faktiskā </a:t>
                      </a:r>
                    </a:p>
                  </a:txBody>
                  <a:tcPr marL="9055" marR="9055" marT="9055" marB="0" anchor="ctr">
                    <a:solidFill>
                      <a:srgbClr val="A50021"/>
                    </a:solidFill>
                  </a:tcPr>
                </a:tc>
                <a:tc>
                  <a:txBody>
                    <a:bodyPr/>
                    <a:lstStyle/>
                    <a:p>
                      <a:pPr algn="ctr" rtl="0" fontAlgn="ctr"/>
                      <a:r>
                        <a:rPr lang="lv-LV" sz="1700" b="1" u="none" strike="noStrike" dirty="0">
                          <a:solidFill>
                            <a:schemeClr val="bg1"/>
                          </a:solidFill>
                          <a:effectLst/>
                        </a:rPr>
                        <a:t>Izmaiņas</a:t>
                      </a:r>
                    </a:p>
                    <a:p>
                      <a:pPr algn="ctr" rtl="0" fontAlgn="ctr"/>
                      <a:r>
                        <a:rPr lang="lv-LV" sz="1700" b="0" i="0" u="none" strike="noStrike" dirty="0">
                          <a:solidFill>
                            <a:schemeClr val="bg1"/>
                          </a:solidFill>
                          <a:effectLst/>
                          <a:latin typeface="+mn-lt"/>
                        </a:rPr>
                        <a:t>b) 10% no iespējami reālā apjoma</a:t>
                      </a:r>
                    </a:p>
                  </a:txBody>
                  <a:tcPr marL="9055" marR="9055" marT="9055" marB="0" anchor="ctr">
                    <a:solidFill>
                      <a:srgbClr val="A50021"/>
                    </a:solidFill>
                  </a:tcPr>
                </a:tc>
                <a:extLst>
                  <a:ext uri="{0D108BD9-81ED-4DB2-BD59-A6C34878D82A}">
                    <a16:rowId xmlns:a16="http://schemas.microsoft.com/office/drawing/2014/main" val="2657898101"/>
                  </a:ext>
                </a:extLst>
              </a:tr>
              <a:tr h="367156">
                <a:tc>
                  <a:txBody>
                    <a:bodyPr/>
                    <a:lstStyle/>
                    <a:p>
                      <a:pPr algn="l" rtl="0" fontAlgn="ctr"/>
                      <a:r>
                        <a:rPr lang="lv-LV" sz="1600" b="0" u="none" strike="noStrike" dirty="0">
                          <a:solidFill>
                            <a:schemeClr val="tx1"/>
                          </a:solidFill>
                          <a:effectLst/>
                          <a:latin typeface="Aptos" panose="020B0004020202020204" pitchFamily="34" charset="0"/>
                        </a:rPr>
                        <a:t>Aprūpe mājas </a:t>
                      </a:r>
                      <a:endParaRPr lang="lv-LV" sz="1600" b="0" i="0" u="none" strike="noStrike" dirty="0">
                        <a:solidFill>
                          <a:schemeClr val="tx1"/>
                        </a:solidFill>
                        <a:effectLst/>
                        <a:latin typeface="Aptos" panose="020B0004020202020204" pitchFamily="34" charset="0"/>
                      </a:endParaRPr>
                    </a:p>
                  </a:txBody>
                  <a:tcPr marL="72000" marR="9055" marT="72000" marB="72000" anchor="ctr"/>
                </a:tc>
                <a:tc>
                  <a:txBody>
                    <a:bodyPr/>
                    <a:lstStyle/>
                    <a:p>
                      <a:pPr algn="ctr" rtl="0" fontAlgn="ctr"/>
                      <a:r>
                        <a:rPr lang="lv-LV" sz="1600" b="0" u="none" strike="noStrike" dirty="0">
                          <a:solidFill>
                            <a:schemeClr val="tx1"/>
                          </a:solidFill>
                          <a:effectLst/>
                          <a:latin typeface="Aptos" panose="020B0004020202020204" pitchFamily="34" charset="0"/>
                        </a:rPr>
                        <a:t>17851</a:t>
                      </a:r>
                      <a:endParaRPr lang="lv-LV" sz="1600" b="0" i="0" u="none" strike="noStrike" dirty="0">
                        <a:solidFill>
                          <a:schemeClr val="tx1"/>
                        </a:solidFill>
                        <a:effectLst/>
                        <a:latin typeface="Aptos" panose="020B0004020202020204" pitchFamily="34" charset="0"/>
                      </a:endParaRPr>
                    </a:p>
                  </a:txBody>
                  <a:tcPr marL="72000" marR="9055" marT="72000" marB="72000" anchor="ctr"/>
                </a:tc>
                <a:tc>
                  <a:txBody>
                    <a:bodyPr/>
                    <a:lstStyle/>
                    <a:p>
                      <a:pPr algn="ctr" rtl="0" fontAlgn="ctr"/>
                      <a:r>
                        <a:rPr lang="lv-LV" sz="1600" b="0" u="none" strike="noStrike" dirty="0">
                          <a:solidFill>
                            <a:schemeClr val="tx1"/>
                          </a:solidFill>
                          <a:effectLst/>
                          <a:latin typeface="Aptos" panose="020B0004020202020204" pitchFamily="34" charset="0"/>
                        </a:rPr>
                        <a:t>37581</a:t>
                      </a:r>
                      <a:endParaRPr lang="lv-LV" sz="1600" b="0" i="0" u="none" strike="noStrike" dirty="0">
                        <a:solidFill>
                          <a:schemeClr val="tx1"/>
                        </a:solidFill>
                        <a:effectLst/>
                        <a:latin typeface="Aptos" panose="020B0004020202020204" pitchFamily="34" charset="0"/>
                      </a:endParaRPr>
                    </a:p>
                  </a:txBody>
                  <a:tcPr marL="72000" marR="9055" marT="72000" marB="72000" anchor="ctr"/>
                </a:tc>
                <a:tc>
                  <a:txBody>
                    <a:bodyPr/>
                    <a:lstStyle/>
                    <a:p>
                      <a:pPr algn="ctr" rtl="0" fontAlgn="ctr"/>
                      <a:r>
                        <a:rPr lang="lv-LV" sz="1600" b="0" u="none" strike="noStrike" dirty="0">
                          <a:solidFill>
                            <a:schemeClr val="tx1"/>
                          </a:solidFill>
                          <a:effectLst/>
                          <a:latin typeface="Aptos" panose="020B0004020202020204" pitchFamily="34" charset="0"/>
                        </a:rPr>
                        <a:t>41339</a:t>
                      </a:r>
                      <a:endParaRPr lang="lv-LV" sz="1600" b="0" i="0" u="none" strike="noStrike" dirty="0">
                        <a:solidFill>
                          <a:schemeClr val="tx1"/>
                        </a:solidFill>
                        <a:effectLst/>
                        <a:latin typeface="Aptos" panose="020B0004020202020204" pitchFamily="34" charset="0"/>
                      </a:endParaRPr>
                    </a:p>
                  </a:txBody>
                  <a:tcPr marL="72000" marR="9055" marT="72000" marB="72000" anchor="ctr"/>
                </a:tc>
                <a:tc>
                  <a:txBody>
                    <a:bodyPr/>
                    <a:lstStyle/>
                    <a:p>
                      <a:pPr algn="ctr" fontAlgn="b"/>
                      <a:r>
                        <a:rPr lang="lv-LV" sz="1600" b="0" i="0" u="none" strike="noStrike" dirty="0">
                          <a:solidFill>
                            <a:schemeClr val="tx1"/>
                          </a:solidFill>
                          <a:effectLst/>
                          <a:latin typeface="Aptos" panose="020B0004020202020204" pitchFamily="34" charset="0"/>
                        </a:rPr>
                        <a:t>1785</a:t>
                      </a:r>
                    </a:p>
                  </a:txBody>
                  <a:tcPr marL="72000" marR="9055" marT="72000" marB="72000" anchor="ctr"/>
                </a:tc>
                <a:tc>
                  <a:txBody>
                    <a:bodyPr/>
                    <a:lstStyle/>
                    <a:p>
                      <a:pPr algn="ctr" fontAlgn="b"/>
                      <a:r>
                        <a:rPr lang="lv-LV" sz="1600" b="0" u="none" strike="noStrike" dirty="0">
                          <a:solidFill>
                            <a:schemeClr val="tx1"/>
                          </a:solidFill>
                          <a:effectLst/>
                          <a:latin typeface="Aptos" panose="020B0004020202020204" pitchFamily="34" charset="0"/>
                        </a:rPr>
                        <a:t>23488</a:t>
                      </a:r>
                      <a:endParaRPr lang="lv-LV" sz="1600" b="0" i="0" u="none" strike="noStrike" dirty="0">
                        <a:solidFill>
                          <a:schemeClr val="tx1"/>
                        </a:solidFill>
                        <a:effectLst/>
                        <a:latin typeface="Aptos" panose="020B0004020202020204" pitchFamily="34" charset="0"/>
                      </a:endParaRPr>
                    </a:p>
                  </a:txBody>
                  <a:tcPr marL="72000" marR="9055" marT="72000" marB="72000" anchor="ctr"/>
                </a:tc>
                <a:extLst>
                  <a:ext uri="{0D108BD9-81ED-4DB2-BD59-A6C34878D82A}">
                    <a16:rowId xmlns:a16="http://schemas.microsoft.com/office/drawing/2014/main" val="935931764"/>
                  </a:ext>
                </a:extLst>
              </a:tr>
              <a:tr h="367156">
                <a:tc>
                  <a:txBody>
                    <a:bodyPr/>
                    <a:lstStyle/>
                    <a:p>
                      <a:pPr algn="l" rtl="0" fontAlgn="ctr"/>
                      <a:r>
                        <a:rPr lang="lv-LV" sz="1600" b="0" u="none" strike="noStrike" dirty="0">
                          <a:solidFill>
                            <a:schemeClr val="tx1"/>
                          </a:solidFill>
                          <a:effectLst/>
                          <a:latin typeface="Aptos" panose="020B0004020202020204" pitchFamily="34" charset="0"/>
                        </a:rPr>
                        <a:t>t.sk. Rīgā</a:t>
                      </a:r>
                      <a:endParaRPr lang="lv-LV" sz="1600" b="0" i="1" u="none" strike="noStrike" dirty="0">
                        <a:solidFill>
                          <a:schemeClr val="tx1"/>
                        </a:solidFill>
                        <a:effectLst/>
                        <a:latin typeface="Aptos" panose="020B0004020202020204" pitchFamily="34" charset="0"/>
                      </a:endParaRPr>
                    </a:p>
                  </a:txBody>
                  <a:tcPr marL="72000" marR="9055" marT="72000" marB="72000" anchor="ctr"/>
                </a:tc>
                <a:tc>
                  <a:txBody>
                    <a:bodyPr/>
                    <a:lstStyle/>
                    <a:p>
                      <a:pPr algn="ctr" rtl="0" fontAlgn="ctr"/>
                      <a:r>
                        <a:rPr lang="lv-LV" sz="1600" b="0" u="none" strike="noStrike" dirty="0">
                          <a:solidFill>
                            <a:schemeClr val="tx1"/>
                          </a:solidFill>
                          <a:effectLst/>
                          <a:latin typeface="Aptos" panose="020B0004020202020204" pitchFamily="34" charset="0"/>
                        </a:rPr>
                        <a:t>6714</a:t>
                      </a:r>
                      <a:endParaRPr lang="lv-LV" sz="1600" b="0" i="1" u="none" strike="noStrike" dirty="0">
                        <a:solidFill>
                          <a:schemeClr val="tx1"/>
                        </a:solidFill>
                        <a:effectLst/>
                        <a:latin typeface="Aptos" panose="020B0004020202020204" pitchFamily="34" charset="0"/>
                      </a:endParaRPr>
                    </a:p>
                  </a:txBody>
                  <a:tcPr marL="72000" marR="9055" marT="72000" marB="72000" anchor="ctr"/>
                </a:tc>
                <a:tc>
                  <a:txBody>
                    <a:bodyPr/>
                    <a:lstStyle/>
                    <a:p>
                      <a:pPr algn="ctr" rtl="0" fontAlgn="ctr"/>
                      <a:r>
                        <a:rPr lang="lv-LV" sz="1600" b="0" u="none" strike="noStrike" dirty="0">
                          <a:solidFill>
                            <a:schemeClr val="tx1"/>
                          </a:solidFill>
                          <a:effectLst/>
                          <a:latin typeface="Aptos" panose="020B0004020202020204" pitchFamily="34" charset="0"/>
                        </a:rPr>
                        <a:t>13428</a:t>
                      </a:r>
                      <a:endParaRPr lang="lv-LV" sz="1600" b="0" i="1" u="none" strike="noStrike" dirty="0">
                        <a:solidFill>
                          <a:schemeClr val="tx1"/>
                        </a:solidFill>
                        <a:effectLst/>
                        <a:latin typeface="Aptos" panose="020B0004020202020204" pitchFamily="34" charset="0"/>
                      </a:endParaRPr>
                    </a:p>
                  </a:txBody>
                  <a:tcPr marL="72000" marR="9055" marT="72000" marB="72000" anchor="ctr"/>
                </a:tc>
                <a:tc>
                  <a:txBody>
                    <a:bodyPr/>
                    <a:lstStyle/>
                    <a:p>
                      <a:pPr algn="ctr" rtl="0" fontAlgn="ctr"/>
                      <a:r>
                        <a:rPr lang="lv-LV" sz="1600" b="0" u="none" strike="noStrike" dirty="0">
                          <a:solidFill>
                            <a:schemeClr val="tx1"/>
                          </a:solidFill>
                          <a:effectLst/>
                          <a:latin typeface="Aptos" panose="020B0004020202020204" pitchFamily="34" charset="0"/>
                        </a:rPr>
                        <a:t>14771</a:t>
                      </a:r>
                      <a:endParaRPr lang="lv-LV" sz="1600" b="0" i="1" u="none" strike="noStrike" dirty="0">
                        <a:solidFill>
                          <a:schemeClr val="tx1"/>
                        </a:solidFill>
                        <a:effectLst/>
                        <a:latin typeface="Aptos" panose="020B0004020202020204" pitchFamily="34" charset="0"/>
                      </a:endParaRPr>
                    </a:p>
                  </a:txBody>
                  <a:tcPr marL="72000" marR="9055" marT="72000" marB="72000" anchor="ctr"/>
                </a:tc>
                <a:tc>
                  <a:txBody>
                    <a:bodyPr/>
                    <a:lstStyle/>
                    <a:p>
                      <a:pPr algn="ctr" fontAlgn="b"/>
                      <a:r>
                        <a:rPr lang="lv-LV" sz="1600" b="0" i="1" u="none" strike="noStrike" dirty="0">
                          <a:solidFill>
                            <a:schemeClr val="tx1"/>
                          </a:solidFill>
                          <a:effectLst/>
                          <a:latin typeface="Aptos" panose="020B0004020202020204" pitchFamily="34" charset="0"/>
                        </a:rPr>
                        <a:t>671</a:t>
                      </a:r>
                    </a:p>
                  </a:txBody>
                  <a:tcPr marL="72000" marR="9055" marT="72000" marB="72000" anchor="ctr"/>
                </a:tc>
                <a:tc>
                  <a:txBody>
                    <a:bodyPr/>
                    <a:lstStyle/>
                    <a:p>
                      <a:pPr algn="ctr" fontAlgn="b"/>
                      <a:r>
                        <a:rPr lang="lv-LV" sz="1600" b="0" u="none" strike="noStrike" dirty="0">
                          <a:solidFill>
                            <a:schemeClr val="tx1"/>
                          </a:solidFill>
                          <a:effectLst/>
                          <a:latin typeface="Aptos" panose="020B0004020202020204" pitchFamily="34" charset="0"/>
                        </a:rPr>
                        <a:t>8057</a:t>
                      </a:r>
                      <a:endParaRPr lang="lv-LV" sz="1600" b="0" i="1" u="none" strike="noStrike" dirty="0">
                        <a:solidFill>
                          <a:schemeClr val="tx1"/>
                        </a:solidFill>
                        <a:effectLst/>
                        <a:latin typeface="Aptos" panose="020B0004020202020204" pitchFamily="34" charset="0"/>
                      </a:endParaRPr>
                    </a:p>
                  </a:txBody>
                  <a:tcPr marL="72000" marR="9055" marT="72000" marB="72000" anchor="ctr"/>
                </a:tc>
                <a:extLst>
                  <a:ext uri="{0D108BD9-81ED-4DB2-BD59-A6C34878D82A}">
                    <a16:rowId xmlns:a16="http://schemas.microsoft.com/office/drawing/2014/main" val="265399043"/>
                  </a:ext>
                </a:extLst>
              </a:tr>
              <a:tr h="367156">
                <a:tc>
                  <a:txBody>
                    <a:bodyPr/>
                    <a:lstStyle/>
                    <a:p>
                      <a:pPr algn="l" rtl="0" fontAlgn="ctr"/>
                      <a:r>
                        <a:rPr lang="lv-LV" sz="1600" b="0" u="none" strike="noStrike" dirty="0" err="1">
                          <a:solidFill>
                            <a:schemeClr val="tx1"/>
                          </a:solidFill>
                          <a:effectLst/>
                          <a:latin typeface="Aptos" panose="020B0004020202020204" pitchFamily="34" charset="0"/>
                        </a:rPr>
                        <a:t>SACos</a:t>
                      </a:r>
                      <a:r>
                        <a:rPr lang="lv-LV" sz="1600" b="0" u="none" strike="noStrike" dirty="0">
                          <a:solidFill>
                            <a:schemeClr val="tx1"/>
                          </a:solidFill>
                          <a:effectLst/>
                          <a:latin typeface="Aptos" panose="020B0004020202020204" pitchFamily="34" charset="0"/>
                        </a:rPr>
                        <a:t> (GV)</a:t>
                      </a:r>
                      <a:endParaRPr lang="lv-LV" sz="1600" b="0" i="0" u="none" strike="noStrike" dirty="0">
                        <a:solidFill>
                          <a:schemeClr val="tx1"/>
                        </a:solidFill>
                        <a:effectLst/>
                        <a:latin typeface="Aptos" panose="020B0004020202020204" pitchFamily="34" charset="0"/>
                      </a:endParaRPr>
                    </a:p>
                  </a:txBody>
                  <a:tcPr marL="72000" marR="9055" marT="72000" marB="72000" anchor="ctr"/>
                </a:tc>
                <a:tc>
                  <a:txBody>
                    <a:bodyPr/>
                    <a:lstStyle/>
                    <a:p>
                      <a:pPr algn="ctr" rtl="0" fontAlgn="ctr"/>
                      <a:r>
                        <a:rPr lang="lv-LV" sz="1600" b="0" u="none" strike="noStrike" dirty="0">
                          <a:solidFill>
                            <a:schemeClr val="tx1"/>
                          </a:solidFill>
                          <a:effectLst/>
                          <a:latin typeface="Aptos" panose="020B0004020202020204" pitchFamily="34" charset="0"/>
                        </a:rPr>
                        <a:t>12517</a:t>
                      </a:r>
                      <a:endParaRPr lang="lv-LV" sz="1600" b="0" i="0" u="none" strike="noStrike" dirty="0">
                        <a:solidFill>
                          <a:schemeClr val="tx1"/>
                        </a:solidFill>
                        <a:effectLst/>
                        <a:latin typeface="Aptos" panose="020B0004020202020204" pitchFamily="34" charset="0"/>
                      </a:endParaRPr>
                    </a:p>
                  </a:txBody>
                  <a:tcPr marL="72000" marR="9055" marT="72000" marB="72000" anchor="ctr"/>
                </a:tc>
                <a:tc>
                  <a:txBody>
                    <a:bodyPr/>
                    <a:lstStyle/>
                    <a:p>
                      <a:pPr algn="ctr" rtl="0" fontAlgn="ctr"/>
                      <a:r>
                        <a:rPr lang="lv-LV" sz="1600" b="0" u="none" strike="noStrike" dirty="0">
                          <a:solidFill>
                            <a:schemeClr val="tx1"/>
                          </a:solidFill>
                          <a:effectLst/>
                          <a:latin typeface="Aptos" panose="020B0004020202020204" pitchFamily="34" charset="0"/>
                        </a:rPr>
                        <a:t>18682</a:t>
                      </a:r>
                      <a:endParaRPr lang="lv-LV" sz="1600" b="0" i="0" u="none" strike="noStrike" dirty="0">
                        <a:solidFill>
                          <a:schemeClr val="tx1"/>
                        </a:solidFill>
                        <a:effectLst/>
                        <a:latin typeface="Aptos" panose="020B0004020202020204" pitchFamily="34" charset="0"/>
                      </a:endParaRPr>
                    </a:p>
                  </a:txBody>
                  <a:tcPr marL="72000" marR="9055" marT="72000" marB="72000" anchor="ctr"/>
                </a:tc>
                <a:tc>
                  <a:txBody>
                    <a:bodyPr/>
                    <a:lstStyle/>
                    <a:p>
                      <a:pPr algn="ctr" rtl="0" fontAlgn="ctr"/>
                      <a:r>
                        <a:rPr lang="lv-LV" sz="1600" b="0" u="none" strike="noStrike" dirty="0">
                          <a:solidFill>
                            <a:schemeClr val="tx1"/>
                          </a:solidFill>
                          <a:effectLst/>
                          <a:latin typeface="Aptos" panose="020B0004020202020204" pitchFamily="34" charset="0"/>
                        </a:rPr>
                        <a:t>20550</a:t>
                      </a:r>
                      <a:endParaRPr lang="lv-LV" sz="1600" b="0" i="0" u="none" strike="noStrike" dirty="0">
                        <a:solidFill>
                          <a:schemeClr val="tx1"/>
                        </a:solidFill>
                        <a:effectLst/>
                        <a:latin typeface="Aptos" panose="020B0004020202020204" pitchFamily="34" charset="0"/>
                      </a:endParaRPr>
                    </a:p>
                  </a:txBody>
                  <a:tcPr marL="72000" marR="9055" marT="72000" marB="72000" anchor="ctr"/>
                </a:tc>
                <a:tc>
                  <a:txBody>
                    <a:bodyPr/>
                    <a:lstStyle/>
                    <a:p>
                      <a:pPr algn="ctr" fontAlgn="b"/>
                      <a:r>
                        <a:rPr lang="lv-LV" sz="1600" b="1" i="0" u="none" strike="noStrike" dirty="0">
                          <a:solidFill>
                            <a:schemeClr val="tx1"/>
                          </a:solidFill>
                          <a:effectLst/>
                          <a:latin typeface="Aptos" panose="020B0004020202020204" pitchFamily="34" charset="0"/>
                        </a:rPr>
                        <a:t>1251</a:t>
                      </a:r>
                    </a:p>
                  </a:txBody>
                  <a:tcPr marL="72000" marR="9055" marT="72000" marB="72000" anchor="ctr">
                    <a:solidFill>
                      <a:srgbClr val="F6ED94"/>
                    </a:solidFill>
                  </a:tcPr>
                </a:tc>
                <a:tc>
                  <a:txBody>
                    <a:bodyPr/>
                    <a:lstStyle/>
                    <a:p>
                      <a:pPr algn="ctr" fontAlgn="b"/>
                      <a:r>
                        <a:rPr lang="lv-LV" sz="1600" b="1" u="none" strike="noStrike" dirty="0">
                          <a:solidFill>
                            <a:schemeClr val="tx1"/>
                          </a:solidFill>
                          <a:effectLst/>
                          <a:latin typeface="Aptos" panose="020B0004020202020204" pitchFamily="34" charset="0"/>
                        </a:rPr>
                        <a:t>8033</a:t>
                      </a:r>
                      <a:endParaRPr lang="lv-LV" sz="1600" b="1" i="0" u="none" strike="noStrike" dirty="0">
                        <a:solidFill>
                          <a:schemeClr val="tx1"/>
                        </a:solidFill>
                        <a:effectLst/>
                        <a:latin typeface="Aptos" panose="020B0004020202020204" pitchFamily="34" charset="0"/>
                      </a:endParaRPr>
                    </a:p>
                  </a:txBody>
                  <a:tcPr marL="72000" marR="9055" marT="72000" marB="72000" anchor="ctr">
                    <a:solidFill>
                      <a:srgbClr val="F6ED94"/>
                    </a:solidFill>
                  </a:tcPr>
                </a:tc>
                <a:extLst>
                  <a:ext uri="{0D108BD9-81ED-4DB2-BD59-A6C34878D82A}">
                    <a16:rowId xmlns:a16="http://schemas.microsoft.com/office/drawing/2014/main" val="3505719819"/>
                  </a:ext>
                </a:extLst>
              </a:tr>
              <a:tr h="367156">
                <a:tc>
                  <a:txBody>
                    <a:bodyPr/>
                    <a:lstStyle/>
                    <a:p>
                      <a:pPr algn="l" rtl="0" fontAlgn="ctr"/>
                      <a:r>
                        <a:rPr lang="lv-LV" sz="1600" b="0" u="none" strike="noStrike" dirty="0">
                          <a:solidFill>
                            <a:schemeClr val="tx1"/>
                          </a:solidFill>
                          <a:effectLst/>
                          <a:latin typeface="Aptos" panose="020B0004020202020204" pitchFamily="34" charset="0"/>
                        </a:rPr>
                        <a:t>Rīga</a:t>
                      </a:r>
                      <a:endParaRPr lang="lv-LV" sz="1600" b="0" i="1" u="none" strike="noStrike" dirty="0">
                        <a:solidFill>
                          <a:schemeClr val="tx1"/>
                        </a:solidFill>
                        <a:effectLst/>
                        <a:latin typeface="Aptos" panose="020B0004020202020204" pitchFamily="34" charset="0"/>
                      </a:endParaRPr>
                    </a:p>
                  </a:txBody>
                  <a:tcPr marL="72000" marR="9055" marT="72000" marB="72000" anchor="ctr"/>
                </a:tc>
                <a:tc>
                  <a:txBody>
                    <a:bodyPr/>
                    <a:lstStyle/>
                    <a:p>
                      <a:pPr algn="ctr" rtl="0" fontAlgn="ctr"/>
                      <a:r>
                        <a:rPr lang="lv-LV" sz="1600" b="0" u="none" strike="noStrike" dirty="0">
                          <a:solidFill>
                            <a:schemeClr val="tx1"/>
                          </a:solidFill>
                          <a:effectLst/>
                          <a:latin typeface="Aptos" panose="020B0004020202020204" pitchFamily="34" charset="0"/>
                        </a:rPr>
                        <a:t>2236</a:t>
                      </a:r>
                      <a:endParaRPr lang="lv-LV" sz="1600" b="0" i="1" u="none" strike="noStrike" dirty="0">
                        <a:solidFill>
                          <a:schemeClr val="tx1"/>
                        </a:solidFill>
                        <a:effectLst/>
                        <a:latin typeface="Aptos" panose="020B0004020202020204" pitchFamily="34" charset="0"/>
                      </a:endParaRPr>
                    </a:p>
                  </a:txBody>
                  <a:tcPr marL="72000" marR="9055" marT="72000" marB="72000" anchor="ctr"/>
                </a:tc>
                <a:tc>
                  <a:txBody>
                    <a:bodyPr/>
                    <a:lstStyle/>
                    <a:p>
                      <a:pPr algn="ctr" fontAlgn="t"/>
                      <a:r>
                        <a:rPr lang="lv-LV" sz="1600" b="0" u="none" strike="noStrike" dirty="0">
                          <a:solidFill>
                            <a:schemeClr val="tx1"/>
                          </a:solidFill>
                          <a:effectLst/>
                          <a:latin typeface="Aptos" panose="020B0004020202020204" pitchFamily="34" charset="0"/>
                        </a:rPr>
                        <a:t>6776</a:t>
                      </a:r>
                      <a:endParaRPr lang="lv-LV" sz="1600" b="0" i="1" u="none" strike="noStrike" dirty="0">
                        <a:solidFill>
                          <a:schemeClr val="tx1"/>
                        </a:solidFill>
                        <a:effectLst/>
                        <a:latin typeface="Aptos" panose="020B0004020202020204" pitchFamily="34" charset="0"/>
                      </a:endParaRPr>
                    </a:p>
                  </a:txBody>
                  <a:tcPr marL="72000" marR="9055" marT="72000" marB="72000" anchor="ctr"/>
                </a:tc>
                <a:tc>
                  <a:txBody>
                    <a:bodyPr/>
                    <a:lstStyle/>
                    <a:p>
                      <a:pPr algn="ctr" rtl="0" fontAlgn="ctr"/>
                      <a:r>
                        <a:rPr lang="lv-LV" sz="1600" b="0" u="none" strike="noStrike" dirty="0">
                          <a:solidFill>
                            <a:schemeClr val="tx1"/>
                          </a:solidFill>
                          <a:effectLst/>
                          <a:latin typeface="Aptos" panose="020B0004020202020204" pitchFamily="34" charset="0"/>
                        </a:rPr>
                        <a:t>7453</a:t>
                      </a:r>
                      <a:endParaRPr lang="lv-LV" sz="1600" b="0" i="1" u="none" strike="noStrike" dirty="0">
                        <a:solidFill>
                          <a:schemeClr val="tx1"/>
                        </a:solidFill>
                        <a:effectLst/>
                        <a:latin typeface="Aptos" panose="020B0004020202020204" pitchFamily="34" charset="0"/>
                      </a:endParaRPr>
                    </a:p>
                  </a:txBody>
                  <a:tcPr marL="72000" marR="9055" marT="72000" marB="72000" anchor="ctr"/>
                </a:tc>
                <a:tc>
                  <a:txBody>
                    <a:bodyPr/>
                    <a:lstStyle/>
                    <a:p>
                      <a:pPr algn="ctr" fontAlgn="b"/>
                      <a:r>
                        <a:rPr lang="lv-LV" sz="1600" b="0" i="1" u="none" strike="noStrike" dirty="0">
                          <a:solidFill>
                            <a:schemeClr val="tx1"/>
                          </a:solidFill>
                          <a:effectLst/>
                          <a:latin typeface="Aptos" panose="020B0004020202020204" pitchFamily="34" charset="0"/>
                        </a:rPr>
                        <a:t>223</a:t>
                      </a:r>
                    </a:p>
                  </a:txBody>
                  <a:tcPr marL="72000" marR="9055" marT="72000" marB="72000" anchor="ctr"/>
                </a:tc>
                <a:tc>
                  <a:txBody>
                    <a:bodyPr/>
                    <a:lstStyle/>
                    <a:p>
                      <a:pPr algn="ctr" fontAlgn="b"/>
                      <a:r>
                        <a:rPr lang="lv-LV" sz="1600" b="0" u="none" strike="noStrike" dirty="0">
                          <a:solidFill>
                            <a:schemeClr val="tx1"/>
                          </a:solidFill>
                          <a:effectLst/>
                          <a:latin typeface="Aptos" panose="020B0004020202020204" pitchFamily="34" charset="0"/>
                        </a:rPr>
                        <a:t>5217</a:t>
                      </a:r>
                      <a:endParaRPr lang="lv-LV" sz="1600" b="0" i="1" u="none" strike="noStrike" dirty="0">
                        <a:solidFill>
                          <a:schemeClr val="tx1"/>
                        </a:solidFill>
                        <a:effectLst/>
                        <a:latin typeface="Aptos" panose="020B0004020202020204" pitchFamily="34" charset="0"/>
                      </a:endParaRPr>
                    </a:p>
                  </a:txBody>
                  <a:tcPr marL="72000" marR="9055" marT="72000" marB="72000" anchor="ctr"/>
                </a:tc>
                <a:extLst>
                  <a:ext uri="{0D108BD9-81ED-4DB2-BD59-A6C34878D82A}">
                    <a16:rowId xmlns:a16="http://schemas.microsoft.com/office/drawing/2014/main" val="1058939956"/>
                  </a:ext>
                </a:extLst>
              </a:tr>
              <a:tr h="301255">
                <a:tc>
                  <a:txBody>
                    <a:bodyPr/>
                    <a:lstStyle/>
                    <a:p>
                      <a:pPr algn="l" fontAlgn="b"/>
                      <a:r>
                        <a:rPr lang="lv-LV" sz="1600" b="0" u="none" strike="noStrike" dirty="0">
                          <a:solidFill>
                            <a:schemeClr val="tx1"/>
                          </a:solidFill>
                          <a:effectLst/>
                          <a:latin typeface="Aptos" panose="020B0004020202020204" pitchFamily="34" charset="0"/>
                        </a:rPr>
                        <a:t>Aprūpētāji KOPĀ</a:t>
                      </a:r>
                      <a:endParaRPr lang="lv-LV" sz="1600" b="0" i="0" u="none" strike="noStrike" dirty="0">
                        <a:solidFill>
                          <a:schemeClr val="tx1"/>
                        </a:solidFill>
                        <a:effectLst/>
                        <a:latin typeface="Aptos" panose="020B0004020202020204" pitchFamily="34" charset="0"/>
                      </a:endParaRPr>
                    </a:p>
                  </a:txBody>
                  <a:tcPr marL="72000" marR="9055" marT="72000" marB="72000" anchor="ctr"/>
                </a:tc>
                <a:tc>
                  <a:txBody>
                    <a:bodyPr/>
                    <a:lstStyle/>
                    <a:p>
                      <a:pPr algn="ctr" fontAlgn="b"/>
                      <a:r>
                        <a:rPr lang="lv-LV" sz="1600" b="0" u="none" strike="noStrike" dirty="0">
                          <a:solidFill>
                            <a:schemeClr val="tx1"/>
                          </a:solidFill>
                          <a:effectLst/>
                          <a:latin typeface="Aptos" panose="020B0004020202020204" pitchFamily="34" charset="0"/>
                        </a:rPr>
                        <a:t>5730</a:t>
                      </a:r>
                      <a:endParaRPr lang="lv-LV" sz="1600" b="0" i="0" u="none" strike="noStrike" dirty="0">
                        <a:solidFill>
                          <a:schemeClr val="tx1"/>
                        </a:solidFill>
                        <a:effectLst/>
                        <a:latin typeface="Aptos" panose="020B0004020202020204" pitchFamily="34" charset="0"/>
                      </a:endParaRPr>
                    </a:p>
                  </a:txBody>
                  <a:tcPr marL="72000" marR="9055" marT="72000" marB="72000" anchor="ctr"/>
                </a:tc>
                <a:tc>
                  <a:txBody>
                    <a:bodyPr/>
                    <a:lstStyle/>
                    <a:p>
                      <a:pPr algn="ctr" fontAlgn="b"/>
                      <a:endParaRPr lang="lv-LV" sz="1600" b="0" i="0" u="none" strike="noStrike" dirty="0">
                        <a:solidFill>
                          <a:schemeClr val="tx1"/>
                        </a:solidFill>
                        <a:effectLst/>
                        <a:latin typeface="Aptos" panose="020B0004020202020204" pitchFamily="34" charset="0"/>
                      </a:endParaRPr>
                    </a:p>
                  </a:txBody>
                  <a:tcPr marL="72000" marR="9055" marT="72000" marB="72000" anchor="ctr"/>
                </a:tc>
                <a:tc>
                  <a:txBody>
                    <a:bodyPr/>
                    <a:lstStyle/>
                    <a:p>
                      <a:pPr algn="ctr" rtl="0" fontAlgn="ctr"/>
                      <a:r>
                        <a:rPr lang="lv-LV" sz="1600" b="0" u="none" strike="noStrike" dirty="0">
                          <a:solidFill>
                            <a:schemeClr val="tx1"/>
                          </a:solidFill>
                          <a:effectLst/>
                          <a:latin typeface="Aptos" panose="020B0004020202020204" pitchFamily="34" charset="0"/>
                        </a:rPr>
                        <a:t>11678</a:t>
                      </a:r>
                      <a:endParaRPr lang="lv-LV" sz="1600" b="0" i="0" u="none" strike="noStrike" dirty="0">
                        <a:solidFill>
                          <a:schemeClr val="tx1"/>
                        </a:solidFill>
                        <a:effectLst/>
                        <a:latin typeface="Aptos" panose="020B0004020202020204" pitchFamily="34" charset="0"/>
                      </a:endParaRPr>
                    </a:p>
                  </a:txBody>
                  <a:tcPr marL="72000" marR="9055" marT="72000" marB="72000" anchor="ctr"/>
                </a:tc>
                <a:tc>
                  <a:txBody>
                    <a:bodyPr/>
                    <a:lstStyle/>
                    <a:p>
                      <a:pPr algn="ctr" fontAlgn="b"/>
                      <a:r>
                        <a:rPr lang="lv-LV" sz="1600" b="1" i="0" u="none" strike="noStrike" dirty="0">
                          <a:solidFill>
                            <a:schemeClr val="tx1"/>
                          </a:solidFill>
                          <a:effectLst/>
                          <a:latin typeface="Aptos" panose="020B0004020202020204" pitchFamily="34" charset="0"/>
                        </a:rPr>
                        <a:t>573</a:t>
                      </a:r>
                    </a:p>
                  </a:txBody>
                  <a:tcPr marL="72000" marR="9055" marT="72000" marB="72000" anchor="ctr">
                    <a:solidFill>
                      <a:srgbClr val="F6ED94"/>
                    </a:solidFill>
                  </a:tcPr>
                </a:tc>
                <a:tc>
                  <a:txBody>
                    <a:bodyPr/>
                    <a:lstStyle/>
                    <a:p>
                      <a:pPr algn="ctr" fontAlgn="b"/>
                      <a:r>
                        <a:rPr lang="lv-LV" sz="1600" b="1" u="none" strike="noStrike" dirty="0">
                          <a:solidFill>
                            <a:schemeClr val="tx1"/>
                          </a:solidFill>
                          <a:effectLst/>
                          <a:latin typeface="Aptos" panose="020B0004020202020204" pitchFamily="34" charset="0"/>
                        </a:rPr>
                        <a:t>5948</a:t>
                      </a:r>
                      <a:endParaRPr lang="lv-LV" sz="1600" b="1" i="0" u="none" strike="noStrike" dirty="0">
                        <a:solidFill>
                          <a:schemeClr val="tx1"/>
                        </a:solidFill>
                        <a:effectLst/>
                        <a:latin typeface="Aptos" panose="020B0004020202020204" pitchFamily="34" charset="0"/>
                      </a:endParaRPr>
                    </a:p>
                  </a:txBody>
                  <a:tcPr marL="72000" marR="9055" marT="72000" marB="72000" anchor="ctr">
                    <a:solidFill>
                      <a:srgbClr val="F6ED94"/>
                    </a:solidFill>
                  </a:tcPr>
                </a:tc>
                <a:extLst>
                  <a:ext uri="{0D108BD9-81ED-4DB2-BD59-A6C34878D82A}">
                    <a16:rowId xmlns:a16="http://schemas.microsoft.com/office/drawing/2014/main" val="3003945764"/>
                  </a:ext>
                </a:extLst>
              </a:tr>
            </a:tbl>
          </a:graphicData>
        </a:graphic>
      </p:graphicFrame>
      <p:sp>
        <p:nvSpPr>
          <p:cNvPr id="13" name="TextBox 12">
            <a:extLst>
              <a:ext uri="{FF2B5EF4-FFF2-40B4-BE49-F238E27FC236}">
                <a16:creationId xmlns:a16="http://schemas.microsoft.com/office/drawing/2014/main" id="{4E3374E8-73B6-46FD-74A4-1C084D49C499}"/>
              </a:ext>
            </a:extLst>
          </p:cNvPr>
          <p:cNvSpPr txBox="1"/>
          <p:nvPr/>
        </p:nvSpPr>
        <p:spPr>
          <a:xfrm>
            <a:off x="7379784" y="6389384"/>
            <a:ext cx="4259766" cy="338554"/>
          </a:xfrm>
          <a:prstGeom prst="rect">
            <a:avLst/>
          </a:prstGeom>
          <a:noFill/>
        </p:spPr>
        <p:txBody>
          <a:bodyPr wrap="square">
            <a:spAutoFit/>
          </a:bodyPr>
          <a:lstStyle/>
          <a:p>
            <a:pPr algn="r"/>
            <a:r>
              <a:rPr lang="lv-LV" sz="1600" b="0" i="0" u="sng" dirty="0">
                <a:solidFill>
                  <a:schemeClr val="accent5">
                    <a:lumMod val="75000"/>
                  </a:schemeClr>
                </a:solidFill>
                <a:effectLst/>
                <a:latin typeface="Aptos" panose="020B0004020202020204" pitchFamily="34" charset="0"/>
                <a:hlinkClick r:id="rId2">
                  <a:extLst>
                    <a:ext uri="{A12FA001-AC4F-418D-AE19-62706E023703}">
                      <ahyp:hlinkClr xmlns:ahyp="http://schemas.microsoft.com/office/drawing/2018/hyperlinkcolor" val="tx"/>
                    </a:ext>
                  </a:extLst>
                </a:hlinkClick>
              </a:rPr>
              <a:t>https://aprupesdeklaracija.samariesi.lv</a:t>
            </a:r>
            <a:endParaRPr lang="lv-LV" sz="1600" dirty="0">
              <a:solidFill>
                <a:schemeClr val="accent5">
                  <a:lumMod val="75000"/>
                </a:schemeClr>
              </a:solidFill>
              <a:latin typeface="Aptos" panose="020B0004020202020204" pitchFamily="34" charset="0"/>
            </a:endParaRPr>
          </a:p>
        </p:txBody>
      </p:sp>
      <p:sp>
        <p:nvSpPr>
          <p:cNvPr id="10" name="TextBox 9">
            <a:extLst>
              <a:ext uri="{FF2B5EF4-FFF2-40B4-BE49-F238E27FC236}">
                <a16:creationId xmlns:a16="http://schemas.microsoft.com/office/drawing/2014/main" id="{338DA021-18A6-9980-6F36-463EA46DECA4}"/>
              </a:ext>
            </a:extLst>
          </p:cNvPr>
          <p:cNvSpPr txBox="1"/>
          <p:nvPr/>
        </p:nvSpPr>
        <p:spPr>
          <a:xfrm>
            <a:off x="517836" y="268036"/>
            <a:ext cx="10794379" cy="615553"/>
          </a:xfrm>
          <a:prstGeom prst="rect">
            <a:avLst/>
          </a:prstGeom>
          <a:noFill/>
        </p:spPr>
        <p:txBody>
          <a:bodyPr wrap="square">
            <a:spAutoFit/>
          </a:bodyPr>
          <a:lstStyle/>
          <a:p>
            <a:pPr eaLnBrk="1" hangingPunct="1"/>
            <a:r>
              <a:rPr lang="lv-LV" altLang="lv-LV" sz="3400" b="1" dirty="0">
                <a:solidFill>
                  <a:srgbClr val="A50021"/>
                </a:solidFill>
                <a:latin typeface="+mn-lt"/>
                <a:ea typeface="Verdana" panose="020B0604030504040204" pitchFamily="34" charset="0"/>
              </a:rPr>
              <a:t>Skaitļi un statistika (2) </a:t>
            </a:r>
          </a:p>
        </p:txBody>
      </p:sp>
      <p:cxnSp>
        <p:nvCxnSpPr>
          <p:cNvPr id="12" name="Taisns savienotājs 11">
            <a:extLst>
              <a:ext uri="{FF2B5EF4-FFF2-40B4-BE49-F238E27FC236}">
                <a16:creationId xmlns:a16="http://schemas.microsoft.com/office/drawing/2014/main" id="{AFCD7AD0-2280-E4C2-8907-CB792D2763A2}"/>
              </a:ext>
            </a:extLst>
          </p:cNvPr>
          <p:cNvCxnSpPr/>
          <p:nvPr/>
        </p:nvCxnSpPr>
        <p:spPr>
          <a:xfrm>
            <a:off x="504825" y="910577"/>
            <a:ext cx="11249025" cy="0"/>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cxnSp>
        <p:nvCxnSpPr>
          <p:cNvPr id="14" name="Taisns savienotājs 13">
            <a:extLst>
              <a:ext uri="{FF2B5EF4-FFF2-40B4-BE49-F238E27FC236}">
                <a16:creationId xmlns:a16="http://schemas.microsoft.com/office/drawing/2014/main" id="{60C374A6-E853-9F45-65ED-8C3F4058525A}"/>
              </a:ext>
            </a:extLst>
          </p:cNvPr>
          <p:cNvCxnSpPr/>
          <p:nvPr/>
        </p:nvCxnSpPr>
        <p:spPr>
          <a:xfrm>
            <a:off x="504825" y="948677"/>
            <a:ext cx="11249025" cy="0"/>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933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F610DA3-88CA-0325-1802-B2773FA51174}"/>
              </a:ext>
            </a:extLst>
          </p:cNvPr>
          <p:cNvSpPr txBox="1"/>
          <p:nvPr/>
        </p:nvSpPr>
        <p:spPr>
          <a:xfrm>
            <a:off x="247185" y="1039474"/>
            <a:ext cx="11697629" cy="5355312"/>
          </a:xfrm>
          <a:prstGeom prst="rect">
            <a:avLst/>
          </a:prstGeom>
          <a:noFill/>
        </p:spPr>
        <p:txBody>
          <a:bodyPr wrap="square">
            <a:spAutoFit/>
          </a:bodyPr>
          <a:lstStyle/>
          <a:p>
            <a:pPr marL="342900" indent="-342900">
              <a:buBlip>
                <a:blip r:embed="rId2"/>
              </a:buBlip>
              <a:defRPr/>
            </a:pPr>
            <a:r>
              <a:rPr lang="lv-LV" altLang="lv-LV" b="1" u="sng" kern="0" dirty="0">
                <a:latin typeface="Aptos" panose="020B0004020202020204" pitchFamily="34" charset="0"/>
                <a:cs typeface="Arial" panose="020B0604020202020204" pitchFamily="34" charset="0"/>
              </a:rPr>
              <a:t>Atbildība </a:t>
            </a:r>
            <a:r>
              <a:rPr lang="lv-LV" altLang="lv-LV" kern="0" dirty="0">
                <a:latin typeface="Aptos" panose="020B0004020202020204" pitchFamily="34" charset="0"/>
                <a:cs typeface="Arial" panose="020B0604020202020204" pitchFamily="34" charset="0"/>
              </a:rPr>
              <a:t>pret klientu, pret radiniekiem, pret aprūpētājiem, pret partneriem, pret kontroli,</a:t>
            </a:r>
          </a:p>
          <a:p>
            <a:pPr lvl="1">
              <a:defRPr/>
            </a:pPr>
            <a:r>
              <a:rPr lang="lv-LV" altLang="lv-LV" b="1" u="sng" kern="0" dirty="0">
                <a:latin typeface="Aptos" panose="020B0004020202020204" pitchFamily="34" charset="0"/>
                <a:cs typeface="Arial" panose="020B0604020202020204" pitchFamily="34" charset="0"/>
              </a:rPr>
              <a:t>un attieksme </a:t>
            </a:r>
            <a:r>
              <a:rPr lang="lv-LV" altLang="lv-LV" kern="0" dirty="0">
                <a:latin typeface="Aptos" panose="020B0004020202020204" pitchFamily="34" charset="0"/>
                <a:cs typeface="Arial" panose="020B0604020202020204" pitchFamily="34" charset="0"/>
              </a:rPr>
              <a:t> no visiem minētajiem – «sistēma pati izdedzina tos, kam nav vienalga»</a:t>
            </a:r>
          </a:p>
          <a:p>
            <a:pPr marL="742950" lvl="1" indent="-285750">
              <a:buFontTx/>
              <a:buChar char="-"/>
              <a:defRPr/>
            </a:pPr>
            <a:r>
              <a:rPr lang="lv-LV" altLang="lv-LV" i="1" kern="0" dirty="0">
                <a:latin typeface="Aptos" panose="020B0004020202020204" pitchFamily="34" charset="0"/>
                <a:cs typeface="Arial" panose="020B0604020202020204" pitchFamily="34" charset="0"/>
              </a:rPr>
              <a:t>katrs prasa, visiem ir tiesības, visiem ir taisnība, visi draud, visi pieprasa, ar baudu soda un noniecina  </a:t>
            </a:r>
          </a:p>
          <a:p>
            <a:pPr lvl="1">
              <a:defRPr/>
            </a:pPr>
            <a:endParaRPr lang="lv-LV" altLang="lv-LV" i="1" kern="0" dirty="0">
              <a:latin typeface="Aptos" panose="020B0004020202020204" pitchFamily="34" charset="0"/>
              <a:cs typeface="Arial" panose="020B0604020202020204" pitchFamily="34" charset="0"/>
            </a:endParaRPr>
          </a:p>
          <a:p>
            <a:pPr marL="342900" indent="-342900">
              <a:buBlip>
                <a:blip r:embed="rId2"/>
              </a:buBlip>
              <a:defRPr/>
            </a:pPr>
            <a:r>
              <a:rPr lang="lv-LV" altLang="lv-LV" b="1" u="sng" kern="0" dirty="0">
                <a:latin typeface="Aptos" panose="020B0004020202020204" pitchFamily="34" charset="0"/>
                <a:cs typeface="Arial" panose="020B0604020202020204" pitchFamily="34" charset="0"/>
              </a:rPr>
              <a:t>Neskaidrība par nākotni «sistēmiski» </a:t>
            </a:r>
            <a:r>
              <a:rPr lang="lv-LV" altLang="lv-LV" kern="0" dirty="0">
                <a:latin typeface="Aptos" panose="020B0004020202020204" pitchFamily="34" charset="0"/>
                <a:cs typeface="Arial" panose="020B0604020202020204" pitchFamily="34" charset="0"/>
              </a:rPr>
              <a:t>- plānojam vai paļaujamies, ka visu sakārtos brīvais tirgus?  </a:t>
            </a:r>
            <a:endParaRPr lang="lv-LV" altLang="lv-LV" b="1" u="sng" kern="0" dirty="0">
              <a:latin typeface="Aptos" panose="020B0004020202020204" pitchFamily="34" charset="0"/>
              <a:cs typeface="Arial" panose="020B0604020202020204" pitchFamily="34" charset="0"/>
            </a:endParaRPr>
          </a:p>
          <a:p>
            <a:pPr lvl="1">
              <a:defRPr/>
            </a:pPr>
            <a:r>
              <a:rPr lang="lv-LV" altLang="lv-LV" i="1" kern="0" dirty="0">
                <a:latin typeface="Aptos" panose="020B0004020202020204" pitchFamily="34" charset="0"/>
                <a:cs typeface="Arial" panose="020B0604020202020204" pitchFamily="34" charset="0"/>
              </a:rPr>
              <a:t>- pakalpojumu apmaksas sistēma! (top), bet </a:t>
            </a:r>
          </a:p>
          <a:p>
            <a:pPr marL="742950" lvl="1" indent="-285750">
              <a:buFontTx/>
              <a:buChar char="-"/>
              <a:defRPr/>
            </a:pPr>
            <a:r>
              <a:rPr lang="lv-LV" altLang="lv-LV" kern="0" dirty="0">
                <a:latin typeface="Aptos" panose="020B0004020202020204" pitchFamily="34" charset="0"/>
                <a:cs typeface="Arial" panose="020B0604020202020204" pitchFamily="34" charset="0"/>
              </a:rPr>
              <a:t>SP investīciju sistēma / SP investīciju attiecināmās izmaksas pakalpojumā / SP reģionālās attīstības pārklājums, prognozes un plāni / Valsts pašvaldību lomas (pakalpojumu grozā)? Datos (pieprasījumā) </a:t>
            </a:r>
          </a:p>
          <a:p>
            <a:pPr marL="742950" lvl="1" indent="-285750">
              <a:buFontTx/>
              <a:buChar char="-"/>
              <a:defRPr/>
            </a:pPr>
            <a:r>
              <a:rPr lang="lv-LV" altLang="lv-LV" kern="0" dirty="0">
                <a:latin typeface="Aptos" panose="020B0004020202020204" pitchFamily="34" charset="0"/>
                <a:cs typeface="Arial" panose="020B0604020202020204" pitchFamily="34" charset="0"/>
              </a:rPr>
              <a:t>balstīti lēmumi. Sadarbība ar citiem dienestiem.  </a:t>
            </a:r>
          </a:p>
          <a:p>
            <a:pPr lvl="1">
              <a:defRPr/>
            </a:pPr>
            <a:endParaRPr lang="lv-LV" altLang="lv-LV" kern="0" dirty="0">
              <a:latin typeface="Aptos" panose="020B0004020202020204" pitchFamily="34" charset="0"/>
              <a:cs typeface="Arial" panose="020B0604020202020204" pitchFamily="34" charset="0"/>
            </a:endParaRPr>
          </a:p>
          <a:p>
            <a:pPr marL="342900" indent="-342900">
              <a:buBlip>
                <a:blip r:embed="rId2"/>
              </a:buBlip>
              <a:defRPr/>
            </a:pPr>
            <a:r>
              <a:rPr lang="lv-LV" altLang="lv-LV" b="1" u="sng" kern="0" dirty="0">
                <a:solidFill>
                  <a:srgbClr val="920000"/>
                </a:solidFill>
                <a:latin typeface="Aptos" panose="020B0004020202020204" pitchFamily="34" charset="0"/>
                <a:cs typeface="Arial" panose="020B0604020202020204" pitchFamily="34" charset="0"/>
              </a:rPr>
              <a:t>Aprūpētāji! Aprūpētāji! Aprūpētāji! </a:t>
            </a:r>
          </a:p>
          <a:p>
            <a:pPr lvl="1">
              <a:defRPr/>
            </a:pPr>
            <a:r>
              <a:rPr lang="lv-LV" altLang="lv-LV" kern="0" dirty="0">
                <a:latin typeface="Aptos" panose="020B0004020202020204" pitchFamily="34" charset="0"/>
                <a:cs typeface="Arial" panose="020B0604020202020204" pitchFamily="34" charset="0"/>
              </a:rPr>
              <a:t>- Vai aprūpētājs VSAC/Pašvaldības iestādē/Pakalpojuma sniedzējam – ir dažādi cilvēki? Vai tos kāds pārstāv? </a:t>
            </a:r>
          </a:p>
          <a:p>
            <a:pPr lvl="1">
              <a:defRPr/>
            </a:pPr>
            <a:r>
              <a:rPr lang="lv-LV" altLang="lv-LV" kern="0" dirty="0">
                <a:latin typeface="Aptos" panose="020B0004020202020204" pitchFamily="34" charset="0"/>
                <a:cs typeface="Arial" panose="020B0604020202020204" pitchFamily="34" charset="0"/>
              </a:rPr>
              <a:t>- Vai kāds ir prognozējis un vai ir plāns aprūpētāju skaita dubultošanai? («iespējamā misija2») </a:t>
            </a:r>
          </a:p>
          <a:p>
            <a:pPr lvl="1">
              <a:defRPr/>
            </a:pPr>
            <a:r>
              <a:rPr lang="lv-LV" altLang="lv-LV" kern="0" dirty="0">
                <a:latin typeface="Aptos" panose="020B0004020202020204" pitchFamily="34" charset="0"/>
                <a:cs typeface="Arial" panose="020B0604020202020204" pitchFamily="34" charset="0"/>
              </a:rPr>
              <a:t>Darba / Uzņēmuma līgumi  / Darba laika direktīva / Valodas likums / Imigrācija / Izglītības prasības </a:t>
            </a:r>
          </a:p>
          <a:p>
            <a:pPr lvl="1">
              <a:defRPr/>
            </a:pPr>
            <a:endParaRPr lang="lv-LV" altLang="lv-LV" kern="0" dirty="0">
              <a:latin typeface="Aptos" panose="020B0004020202020204" pitchFamily="34" charset="0"/>
              <a:cs typeface="Arial" panose="020B0604020202020204" pitchFamily="34" charset="0"/>
            </a:endParaRPr>
          </a:p>
          <a:p>
            <a:pPr marL="342900" indent="-342900">
              <a:buBlip>
                <a:blip r:embed="rId2"/>
              </a:buBlip>
              <a:defRPr/>
            </a:pPr>
            <a:r>
              <a:rPr lang="lv-LV" altLang="lv-LV" b="1" u="sng" kern="0" dirty="0">
                <a:latin typeface="Aptos" panose="020B0004020202020204" pitchFamily="34" charset="0"/>
                <a:cs typeface="Arial" panose="020B0604020202020204" pitchFamily="34" charset="0"/>
              </a:rPr>
              <a:t>Gribam laimīgu klientu – jo </a:t>
            </a:r>
            <a:r>
              <a:rPr lang="lv-LV" kern="100" dirty="0">
                <a:latin typeface="Aptos" panose="020B0004020202020204" pitchFamily="34" charset="0"/>
                <a:ea typeface="Aptos" panose="020B0004020202020204" pitchFamily="34" charset="0"/>
                <a:cs typeface="Times New Roman" panose="02020603050405020304" pitchFamily="18" charset="0"/>
              </a:rPr>
              <a:t>aprūpe vēl nav viss.</a:t>
            </a:r>
            <a:endParaRPr lang="lv-LV" altLang="lv-LV" b="1" u="sng" kern="0" dirty="0">
              <a:latin typeface="Aptos" panose="020B0004020202020204" pitchFamily="34" charset="0"/>
              <a:cs typeface="Arial" panose="020B0604020202020204" pitchFamily="34" charset="0"/>
            </a:endParaRPr>
          </a:p>
          <a:p>
            <a:pPr lvl="1">
              <a:defRPr/>
            </a:pPr>
            <a:r>
              <a:rPr lang="lv-LV" altLang="lv-LV" i="1" kern="0" dirty="0">
                <a:latin typeface="Aptos" panose="020B0004020202020204" pitchFamily="34" charset="0"/>
                <a:cs typeface="Arial" panose="020B0604020202020204" pitchFamily="34" charset="0"/>
              </a:rPr>
              <a:t>-</a:t>
            </a:r>
            <a:r>
              <a:rPr lang="lv-LV" altLang="lv-LV" i="1" kern="100" dirty="0">
                <a:latin typeface="Aptos" panose="020B0004020202020204" pitchFamily="34" charset="0"/>
                <a:cs typeface="Times New Roman" panose="02020603050405020304" pitchFamily="18" charset="0"/>
              </a:rPr>
              <a:t> </a:t>
            </a:r>
            <a:r>
              <a:rPr lang="lv-LV" kern="100" dirty="0">
                <a:latin typeface="Aptos" panose="020B0004020202020204" pitchFamily="34" charset="0"/>
                <a:ea typeface="Aptos" panose="020B0004020202020204" pitchFamily="34" charset="0"/>
                <a:cs typeface="Times New Roman" panose="02020603050405020304" pitchFamily="18" charset="0"/>
              </a:rPr>
              <a:t>M</a:t>
            </a:r>
            <a:r>
              <a:rPr lang="lv-LV" kern="100" dirty="0">
                <a:effectLst/>
                <a:latin typeface="Aptos" panose="020B0004020202020204" pitchFamily="34" charset="0"/>
                <a:ea typeface="Aptos" panose="020B0004020202020204" pitchFamily="34" charset="0"/>
                <a:cs typeface="Times New Roman" panose="02020603050405020304" pitchFamily="18" charset="0"/>
              </a:rPr>
              <a:t>edicīniskās un sociālās aprūpes sadarbība</a:t>
            </a:r>
            <a:r>
              <a:rPr lang="lv-LV" kern="100" dirty="0">
                <a:latin typeface="Aptos" panose="020B0004020202020204" pitchFamily="34" charset="0"/>
                <a:ea typeface="Aptos" panose="020B0004020202020204" pitchFamily="34" charset="0"/>
                <a:cs typeface="Times New Roman" panose="02020603050405020304" pitchFamily="18" charset="0"/>
              </a:rPr>
              <a:t>.</a:t>
            </a:r>
            <a:r>
              <a:rPr lang="lv-LV" kern="100" dirty="0">
                <a:effectLst/>
                <a:latin typeface="Aptos" panose="020B0004020202020204" pitchFamily="34" charset="0"/>
                <a:ea typeface="Aptos" panose="020B0004020202020204" pitchFamily="34" charset="0"/>
                <a:cs typeface="Times New Roman" panose="02020603050405020304" pitchFamily="18" charset="0"/>
              </a:rPr>
              <a:t> Socializācija kā vērtība un tās atbalsta programmas. </a:t>
            </a:r>
          </a:p>
          <a:p>
            <a:pPr lvl="1">
              <a:defRPr/>
            </a:pPr>
            <a:r>
              <a:rPr lang="lv-LV" kern="100" dirty="0">
                <a:latin typeface="Aptos" panose="020B0004020202020204" pitchFamily="34" charset="0"/>
                <a:ea typeface="Aptos" panose="020B0004020202020204" pitchFamily="34" charset="0"/>
                <a:cs typeface="Times New Roman" panose="02020603050405020304" pitchFamily="18" charset="0"/>
              </a:rPr>
              <a:t>Klienta spējas un iespējas samaksāt par produktiem un pakalpojumiem / skaidras naudas aprite un digitālās iespējas (sods par aprūpētāja rīcību ir, bet risinājumu nav). </a:t>
            </a:r>
            <a:endParaRPr lang="lv-LV" altLang="lv-LV" i="1" kern="0" dirty="0">
              <a:latin typeface="Aptos" panose="020B00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5FD6E3F7-A6B6-1379-0E50-6A69811A13A1}"/>
              </a:ext>
            </a:extLst>
          </p:cNvPr>
          <p:cNvSpPr txBox="1"/>
          <p:nvPr/>
        </p:nvSpPr>
        <p:spPr>
          <a:xfrm>
            <a:off x="517836" y="237874"/>
            <a:ext cx="10794379" cy="615553"/>
          </a:xfrm>
          <a:prstGeom prst="rect">
            <a:avLst/>
          </a:prstGeom>
          <a:noFill/>
        </p:spPr>
        <p:txBody>
          <a:bodyPr wrap="square">
            <a:spAutoFit/>
          </a:bodyPr>
          <a:lstStyle/>
          <a:p>
            <a:pPr eaLnBrk="1" hangingPunct="1"/>
            <a:r>
              <a:rPr lang="lv-LV" altLang="lv-LV" sz="3400" b="1" dirty="0">
                <a:solidFill>
                  <a:srgbClr val="A50021"/>
                </a:solidFill>
                <a:latin typeface="+mn-lt"/>
                <a:ea typeface="Verdana" panose="020B0604030504040204" pitchFamily="34" charset="0"/>
              </a:rPr>
              <a:t>Kas vēl «rūp un sāp» pakalpojumu sniedzējam (1) </a:t>
            </a:r>
          </a:p>
        </p:txBody>
      </p:sp>
      <p:sp>
        <p:nvSpPr>
          <p:cNvPr id="5" name="TextBox 4">
            <a:extLst>
              <a:ext uri="{FF2B5EF4-FFF2-40B4-BE49-F238E27FC236}">
                <a16:creationId xmlns:a16="http://schemas.microsoft.com/office/drawing/2014/main" id="{F9203C5D-7329-B5D5-5705-3A0118D4F338}"/>
              </a:ext>
            </a:extLst>
          </p:cNvPr>
          <p:cNvSpPr txBox="1"/>
          <p:nvPr/>
        </p:nvSpPr>
        <p:spPr>
          <a:xfrm>
            <a:off x="7379784" y="6389384"/>
            <a:ext cx="4259766" cy="338554"/>
          </a:xfrm>
          <a:prstGeom prst="rect">
            <a:avLst/>
          </a:prstGeom>
          <a:noFill/>
        </p:spPr>
        <p:txBody>
          <a:bodyPr wrap="square">
            <a:spAutoFit/>
          </a:bodyPr>
          <a:lstStyle/>
          <a:p>
            <a:pPr algn="r"/>
            <a:r>
              <a:rPr lang="lv-LV" sz="1600" b="0" i="0" u="sng" dirty="0">
                <a:solidFill>
                  <a:schemeClr val="accent5">
                    <a:lumMod val="75000"/>
                  </a:schemeClr>
                </a:solidFill>
                <a:effectLst/>
                <a:latin typeface="Aptos" panose="020B0004020202020204" pitchFamily="34" charset="0"/>
                <a:hlinkClick r:id="rId3">
                  <a:extLst>
                    <a:ext uri="{A12FA001-AC4F-418D-AE19-62706E023703}">
                      <ahyp:hlinkClr xmlns:ahyp="http://schemas.microsoft.com/office/drawing/2018/hyperlinkcolor" val="tx"/>
                    </a:ext>
                  </a:extLst>
                </a:hlinkClick>
              </a:rPr>
              <a:t>https://aprupesdeklaracija.samariesi.lv</a:t>
            </a:r>
            <a:endParaRPr lang="lv-LV" sz="1600" dirty="0">
              <a:solidFill>
                <a:schemeClr val="accent5">
                  <a:lumMod val="75000"/>
                </a:schemeClr>
              </a:solidFill>
              <a:latin typeface="Aptos" panose="020B0004020202020204" pitchFamily="34" charset="0"/>
            </a:endParaRPr>
          </a:p>
        </p:txBody>
      </p:sp>
      <p:cxnSp>
        <p:nvCxnSpPr>
          <p:cNvPr id="7" name="Taisns savienotājs 6">
            <a:extLst>
              <a:ext uri="{FF2B5EF4-FFF2-40B4-BE49-F238E27FC236}">
                <a16:creationId xmlns:a16="http://schemas.microsoft.com/office/drawing/2014/main" id="{D9B82712-9AD8-1110-4E74-325DBC74FCF5}"/>
              </a:ext>
            </a:extLst>
          </p:cNvPr>
          <p:cNvCxnSpPr/>
          <p:nvPr/>
        </p:nvCxnSpPr>
        <p:spPr>
          <a:xfrm>
            <a:off x="504825" y="882002"/>
            <a:ext cx="11249025" cy="0"/>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cxnSp>
        <p:nvCxnSpPr>
          <p:cNvPr id="8" name="Taisns savienotājs 7">
            <a:extLst>
              <a:ext uri="{FF2B5EF4-FFF2-40B4-BE49-F238E27FC236}">
                <a16:creationId xmlns:a16="http://schemas.microsoft.com/office/drawing/2014/main" id="{A2B213A5-8D8E-5C27-E711-A9315C633227}"/>
              </a:ext>
            </a:extLst>
          </p:cNvPr>
          <p:cNvCxnSpPr/>
          <p:nvPr/>
        </p:nvCxnSpPr>
        <p:spPr>
          <a:xfrm>
            <a:off x="504825" y="920102"/>
            <a:ext cx="11249025" cy="0"/>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562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9CDC36-4709-F1C5-517B-9A80A870783A}"/>
              </a:ext>
            </a:extLst>
          </p:cNvPr>
          <p:cNvSpPr txBox="1"/>
          <p:nvPr/>
        </p:nvSpPr>
        <p:spPr>
          <a:xfrm>
            <a:off x="269024" y="1062977"/>
            <a:ext cx="11043192" cy="5632311"/>
          </a:xfrm>
          <a:prstGeom prst="rect">
            <a:avLst/>
          </a:prstGeom>
          <a:noFill/>
        </p:spPr>
        <p:txBody>
          <a:bodyPr wrap="square">
            <a:spAutoFit/>
          </a:bodyPr>
          <a:lstStyle/>
          <a:p>
            <a:pPr marL="342900" indent="-342900">
              <a:buBlip>
                <a:blip r:embed="rId2"/>
              </a:buBlip>
              <a:defRPr/>
            </a:pPr>
            <a:r>
              <a:rPr lang="lv-LV" altLang="lv-LV" b="1" u="sng" kern="0" dirty="0">
                <a:latin typeface="Aptos" panose="020B0004020202020204" pitchFamily="34" charset="0"/>
                <a:cs typeface="Arial" panose="020B0604020202020204" pitchFamily="34" charset="0"/>
              </a:rPr>
              <a:t>Kvalitāte jeb – kas mums (sabiedrībai) ir svarīgāk?</a:t>
            </a:r>
          </a:p>
          <a:p>
            <a:pPr lvl="1">
              <a:defRPr/>
            </a:pPr>
            <a:r>
              <a:rPr lang="lv-LV" altLang="lv-LV" i="1" kern="0" dirty="0">
                <a:latin typeface="Aptos" panose="020B0004020202020204" pitchFamily="34" charset="0"/>
                <a:cs typeface="Arial" panose="020B0604020202020204" pitchFamily="34" charset="0"/>
              </a:rPr>
              <a:t>- </a:t>
            </a:r>
            <a:r>
              <a:rPr lang="lv-LV" altLang="lv-LV" kern="0" dirty="0">
                <a:latin typeface="Aptos" panose="020B0004020202020204" pitchFamily="34" charset="0"/>
                <a:cs typeface="Arial" panose="020B0604020202020204" pitchFamily="34" charset="0"/>
              </a:rPr>
              <a:t>laimīgs klients vai pareizi aizpildīta forma / pareizas kalorijas vai garšīga zupa / nodrošināts reāls 	atbalsts vai ir pareizi reģistrēta telpu lietošanas grupa / atteikums par nepareizi formulētu 	iesniegumu vai palīdzēts, tāpēc – ka vajag / lētāka cena iepirkumā vai lielāks labums cilvēkam </a:t>
            </a:r>
            <a:br>
              <a:rPr lang="lv-LV" altLang="lv-LV" kern="0" dirty="0">
                <a:latin typeface="Aptos" panose="020B0004020202020204" pitchFamily="34" charset="0"/>
                <a:cs typeface="Arial" panose="020B0604020202020204" pitchFamily="34" charset="0"/>
              </a:rPr>
            </a:br>
            <a:endParaRPr lang="lv-LV" altLang="lv-LV" kern="0" dirty="0">
              <a:latin typeface="Aptos" panose="020B0004020202020204" pitchFamily="34" charset="0"/>
              <a:cs typeface="Arial" panose="020B0604020202020204" pitchFamily="34" charset="0"/>
            </a:endParaRPr>
          </a:p>
          <a:p>
            <a:pPr marL="342900" indent="-342900">
              <a:buBlip>
                <a:blip r:embed="rId2"/>
              </a:buBlip>
              <a:defRPr/>
            </a:pPr>
            <a:r>
              <a:rPr lang="lv-LV" altLang="lv-LV" b="1" u="sng" kern="0" dirty="0">
                <a:latin typeface="Aptos" panose="020B0004020202020204" pitchFamily="34" charset="0"/>
                <a:cs typeface="Arial" panose="020B0604020202020204" pitchFamily="34" charset="0"/>
              </a:rPr>
              <a:t>Iepirkumi un procedūras - j</a:t>
            </a:r>
            <a:r>
              <a:rPr lang="lv-LV" altLang="lv-LV" kern="0" dirty="0">
                <a:latin typeface="Aptos" panose="020B0004020202020204" pitchFamily="34" charset="0"/>
                <a:cs typeface="Arial" panose="020B0604020202020204" pitchFamily="34" charset="0"/>
              </a:rPr>
              <a:t>o aprūpes pakalpojumi nav «pildspalvu iepirkums»</a:t>
            </a:r>
            <a:endParaRPr lang="lv-LV" altLang="lv-LV" u="sng" kern="0" dirty="0">
              <a:latin typeface="Aptos" panose="020B0004020202020204" pitchFamily="34" charset="0"/>
              <a:cs typeface="Arial" panose="020B0604020202020204" pitchFamily="34" charset="0"/>
            </a:endParaRPr>
          </a:p>
          <a:p>
            <a:pPr lvl="1">
              <a:defRPr/>
            </a:pPr>
            <a:r>
              <a:rPr lang="lv-LV" altLang="lv-LV" kern="0" dirty="0">
                <a:latin typeface="Aptos" panose="020B0004020202020204" pitchFamily="34" charset="0"/>
                <a:cs typeface="Arial" panose="020B0604020202020204" pitchFamily="34" charset="0"/>
              </a:rPr>
              <a:t>- Kam mēs galu galā strādājam? - Klientam, pašvaldībai, sabiedrībai </a:t>
            </a:r>
          </a:p>
          <a:p>
            <a:pPr lvl="1">
              <a:defRPr/>
            </a:pPr>
            <a:r>
              <a:rPr lang="lv-LV" altLang="lv-LV" kern="0" dirty="0">
                <a:latin typeface="Aptos" panose="020B0004020202020204" pitchFamily="34" charset="0"/>
                <a:cs typeface="Arial" panose="020B0604020202020204" pitchFamily="34" charset="0"/>
              </a:rPr>
              <a:t>- Kas mums ir vērtība? - Cena, kvalitāte, saturs, kopējais labums, konkurence, pieejamība</a:t>
            </a:r>
          </a:p>
          <a:p>
            <a:pPr lvl="1">
              <a:defRPr/>
            </a:pPr>
            <a:r>
              <a:rPr lang="lv-LV" altLang="lv-LV" kern="0" dirty="0">
                <a:latin typeface="Aptos" panose="020B0004020202020204" pitchFamily="34" charset="0"/>
                <a:cs typeface="Arial" panose="020B0604020202020204" pitchFamily="34" charset="0"/>
              </a:rPr>
              <a:t>- Kā organizēt procesu? Deleģēšana/pakalpojumu koncesija / iepirkums / sociālā komponente</a:t>
            </a:r>
          </a:p>
          <a:p>
            <a:pPr lvl="1">
              <a:defRPr/>
            </a:pPr>
            <a:r>
              <a:rPr lang="lv-LV" altLang="lv-LV" kern="0" dirty="0">
                <a:latin typeface="Aptos" panose="020B0004020202020204" pitchFamily="34" charset="0"/>
                <a:cs typeface="Arial" panose="020B0604020202020204" pitchFamily="34" charset="0"/>
              </a:rPr>
              <a:t>- Vai, gribot augstāku kvalitāti, esam gatavi par to arī maksāt? </a:t>
            </a:r>
            <a:br>
              <a:rPr lang="lv-LV" altLang="lv-LV" kern="0" dirty="0">
                <a:latin typeface="Aptos" panose="020B0004020202020204" pitchFamily="34" charset="0"/>
                <a:cs typeface="Arial" panose="020B0604020202020204" pitchFamily="34" charset="0"/>
              </a:rPr>
            </a:br>
            <a:endParaRPr lang="lv-LV" altLang="lv-LV" kern="0" dirty="0">
              <a:latin typeface="Aptos" panose="020B0004020202020204" pitchFamily="34" charset="0"/>
              <a:cs typeface="Arial" panose="020B0604020202020204" pitchFamily="34" charset="0"/>
            </a:endParaRPr>
          </a:p>
          <a:p>
            <a:pPr marL="342900" indent="-342900">
              <a:buBlip>
                <a:blip r:embed="rId2"/>
              </a:buBlip>
              <a:defRPr/>
            </a:pPr>
            <a:r>
              <a:rPr lang="lv-LV" altLang="lv-LV" b="1" u="sng" kern="0" dirty="0">
                <a:latin typeface="Aptos" panose="020B0004020202020204" pitchFamily="34" charset="0"/>
                <a:cs typeface="Arial" panose="020B0604020202020204" pitchFamily="34" charset="0"/>
              </a:rPr>
              <a:t>Uzticēšanās un cieņa pret aprūpētāju</a:t>
            </a:r>
          </a:p>
          <a:p>
            <a:pPr lvl="1">
              <a:defRPr/>
            </a:pPr>
            <a:r>
              <a:rPr lang="lv-LV" altLang="lv-LV" kern="0" dirty="0">
                <a:latin typeface="Aptos" panose="020B0004020202020204" pitchFamily="34" charset="0"/>
                <a:cs typeface="Arial" panose="020B0604020202020204" pitchFamily="34" charset="0"/>
              </a:rPr>
              <a:t>-  Aprūpētājs «pagaidīs rindā», «aizbrauks un aizbridīs pa neceļu», «strādās arī vakaros un brīvdienās», </a:t>
            </a:r>
            <a:br>
              <a:rPr lang="lv-LV" altLang="lv-LV" kern="0" dirty="0">
                <a:latin typeface="Aptos" panose="020B0004020202020204" pitchFamily="34" charset="0"/>
                <a:cs typeface="Arial" panose="020B0604020202020204" pitchFamily="34" charset="0"/>
              </a:rPr>
            </a:br>
            <a:r>
              <a:rPr lang="lv-LV" altLang="lv-LV" kern="0" dirty="0">
                <a:latin typeface="Aptos" panose="020B0004020202020204" pitchFamily="34" charset="0"/>
                <a:cs typeface="Arial" panose="020B0604020202020204" pitchFamily="34" charset="0"/>
              </a:rPr>
              <a:t>«nopirks maizi par savu naudu», «paliks ilgāk un izdarīs vairāk», «būs sirsnīgs un ar attieksmi» - bet tam</a:t>
            </a:r>
            <a:br>
              <a:rPr lang="lv-LV" altLang="lv-LV" kern="0" dirty="0">
                <a:latin typeface="Aptos" panose="020B0004020202020204" pitchFamily="34" charset="0"/>
                <a:cs typeface="Arial" panose="020B0604020202020204" pitchFamily="34" charset="0"/>
              </a:rPr>
            </a:br>
            <a:r>
              <a:rPr lang="lv-LV" altLang="lv-LV" kern="0" dirty="0">
                <a:latin typeface="Aptos" panose="020B0004020202020204" pitchFamily="34" charset="0"/>
                <a:cs typeface="Arial" panose="020B0604020202020204" pitchFamily="34" charset="0"/>
              </a:rPr>
              <a:t>nav nozīmes, kad «ir jāietaupa»…   </a:t>
            </a:r>
            <a:br>
              <a:rPr lang="lv-LV" altLang="lv-LV" kern="0" dirty="0">
                <a:latin typeface="Aptos" panose="020B0004020202020204" pitchFamily="34" charset="0"/>
                <a:cs typeface="Arial" panose="020B0604020202020204" pitchFamily="34" charset="0"/>
              </a:rPr>
            </a:br>
            <a:endParaRPr lang="lv-LV" altLang="lv-LV" kern="0" dirty="0">
              <a:latin typeface="Aptos" panose="020B0004020202020204" pitchFamily="34" charset="0"/>
              <a:cs typeface="Arial" panose="020B0604020202020204" pitchFamily="34" charset="0"/>
            </a:endParaRPr>
          </a:p>
          <a:p>
            <a:pPr marL="342900" indent="-342900">
              <a:buBlip>
                <a:blip r:embed="rId2"/>
              </a:buBlip>
              <a:defRPr/>
            </a:pPr>
            <a:r>
              <a:rPr lang="lv-LV" altLang="lv-LV" b="1" u="sng" kern="0" dirty="0">
                <a:latin typeface="Aptos" panose="020B0004020202020204" pitchFamily="34" charset="0"/>
                <a:cs typeface="Arial" panose="020B0604020202020204" pitchFamily="34" charset="0"/>
              </a:rPr>
              <a:t>Cieņa pret sevi un pret spēju attīstīties </a:t>
            </a:r>
            <a:r>
              <a:rPr lang="lv-LV" altLang="lv-LV" b="1" kern="0" dirty="0">
                <a:latin typeface="Aptos" panose="020B0004020202020204" pitchFamily="34" charset="0"/>
                <a:cs typeface="Arial" panose="020B0604020202020204" pitchFamily="34" charset="0"/>
              </a:rPr>
              <a:t>– </a:t>
            </a:r>
            <a:r>
              <a:rPr lang="lv-LV" altLang="lv-LV" kern="0" dirty="0">
                <a:latin typeface="Aptos" panose="020B0004020202020204" pitchFamily="34" charset="0"/>
                <a:cs typeface="Arial" panose="020B0604020202020204" pitchFamily="34" charset="0"/>
              </a:rPr>
              <a:t>pašiem veidot saturiskos un digitālos risinājumus</a:t>
            </a:r>
          </a:p>
          <a:p>
            <a:pPr lvl="1">
              <a:defRPr/>
            </a:pPr>
            <a:r>
              <a:rPr lang="lv-LV" altLang="lv-LV" kern="0" dirty="0">
                <a:latin typeface="Aptos" panose="020B0004020202020204" pitchFamily="34" charset="0"/>
                <a:cs typeface="Arial" panose="020B0604020202020204" pitchFamily="34" charset="0"/>
              </a:rPr>
              <a:t>- Mums Latvijā ir un būtu ar ko lepoties, mēs spētu eksportēt risinājumus un pieredzi, mūs novērtē 	ārvalstīs, bet diemžēl ne Latvijā, jo «Ja ir valsts, tad Mūsu», bet «Ja pakalpojumu sniedzēja, tad 	«</a:t>
            </a:r>
            <a:r>
              <a:rPr lang="lv-LV" altLang="lv-LV" kern="0" dirty="0" err="1">
                <a:latin typeface="Aptos" panose="020B0004020202020204" pitchFamily="34" charset="0"/>
                <a:cs typeface="Arial" panose="020B0604020202020204" pitchFamily="34" charset="0"/>
              </a:rPr>
              <a:t>Nemūsu</a:t>
            </a:r>
            <a:r>
              <a:rPr lang="lv-LV" altLang="lv-LV" kern="0" dirty="0">
                <a:latin typeface="Aptos" panose="020B0004020202020204" pitchFamily="34" charset="0"/>
                <a:cs typeface="Arial" panose="020B0604020202020204" pitchFamily="34" charset="0"/>
              </a:rPr>
              <a:t>». Ja produkts radīts Latvijā, tad tas noteikti ir mazāk vērtīgs.   </a:t>
            </a:r>
          </a:p>
        </p:txBody>
      </p:sp>
      <p:sp>
        <p:nvSpPr>
          <p:cNvPr id="7" name="TextBox 6">
            <a:extLst>
              <a:ext uri="{FF2B5EF4-FFF2-40B4-BE49-F238E27FC236}">
                <a16:creationId xmlns:a16="http://schemas.microsoft.com/office/drawing/2014/main" id="{BFE7E9F2-B609-7660-C4F5-8451F117D3AF}"/>
              </a:ext>
            </a:extLst>
          </p:cNvPr>
          <p:cNvSpPr txBox="1"/>
          <p:nvPr/>
        </p:nvSpPr>
        <p:spPr>
          <a:xfrm>
            <a:off x="517836" y="237874"/>
            <a:ext cx="10794379" cy="615553"/>
          </a:xfrm>
          <a:prstGeom prst="rect">
            <a:avLst/>
          </a:prstGeom>
          <a:noFill/>
        </p:spPr>
        <p:txBody>
          <a:bodyPr wrap="square">
            <a:spAutoFit/>
          </a:bodyPr>
          <a:lstStyle/>
          <a:p>
            <a:pPr eaLnBrk="1" hangingPunct="1"/>
            <a:r>
              <a:rPr lang="lv-LV" altLang="lv-LV" sz="3400" b="1" dirty="0">
                <a:solidFill>
                  <a:srgbClr val="A50021"/>
                </a:solidFill>
                <a:latin typeface="+mn-lt"/>
                <a:ea typeface="Verdana" panose="020B0604030504040204" pitchFamily="34" charset="0"/>
              </a:rPr>
              <a:t>Kas vēl «rūp un sāp» pakalpojumu sniedzējam (2) </a:t>
            </a:r>
          </a:p>
        </p:txBody>
      </p:sp>
      <p:cxnSp>
        <p:nvCxnSpPr>
          <p:cNvPr id="8" name="Taisns savienotājs 7">
            <a:extLst>
              <a:ext uri="{FF2B5EF4-FFF2-40B4-BE49-F238E27FC236}">
                <a16:creationId xmlns:a16="http://schemas.microsoft.com/office/drawing/2014/main" id="{81CF66EB-B691-25B9-CCF4-07891A3FEEFE}"/>
              </a:ext>
            </a:extLst>
          </p:cNvPr>
          <p:cNvCxnSpPr/>
          <p:nvPr/>
        </p:nvCxnSpPr>
        <p:spPr>
          <a:xfrm>
            <a:off x="504825" y="882002"/>
            <a:ext cx="11249025" cy="0"/>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cxnSp>
        <p:nvCxnSpPr>
          <p:cNvPr id="9" name="Taisns savienotājs 8">
            <a:extLst>
              <a:ext uri="{FF2B5EF4-FFF2-40B4-BE49-F238E27FC236}">
                <a16:creationId xmlns:a16="http://schemas.microsoft.com/office/drawing/2014/main" id="{47E45A66-E7A3-6A1B-0638-C0EC29950E2E}"/>
              </a:ext>
            </a:extLst>
          </p:cNvPr>
          <p:cNvCxnSpPr/>
          <p:nvPr/>
        </p:nvCxnSpPr>
        <p:spPr>
          <a:xfrm>
            <a:off x="504825" y="920102"/>
            <a:ext cx="11249025" cy="0"/>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0057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FFF941-CDA0-CBB8-A8AF-98CAEE464A2B}"/>
              </a:ext>
            </a:extLst>
          </p:cNvPr>
          <p:cNvSpPr txBox="1"/>
          <p:nvPr/>
        </p:nvSpPr>
        <p:spPr>
          <a:xfrm>
            <a:off x="589388" y="1030601"/>
            <a:ext cx="10708424" cy="5586145"/>
          </a:xfrm>
          <a:prstGeom prst="rect">
            <a:avLst/>
          </a:prstGeom>
          <a:noFill/>
        </p:spPr>
        <p:txBody>
          <a:bodyPr wrap="square">
            <a:spAutoFit/>
          </a:bodyPr>
          <a:lstStyle/>
          <a:p>
            <a:pPr marL="342900" indent="-342900">
              <a:buClr>
                <a:srgbClr val="A50021"/>
              </a:buClr>
              <a:buAutoNum type="arabicPeriod"/>
            </a:pPr>
            <a:r>
              <a:rPr lang="lv-LV" altLang="lv-LV" sz="1700" kern="0" dirty="0">
                <a:latin typeface="Aptos" panose="020B0004020202020204" pitchFamily="34" charset="0"/>
                <a:cs typeface="Arial" panose="020B0604020202020204" pitchFamily="34" charset="0"/>
              </a:rPr>
              <a:t>Padomāt katram par sevi, bet «iekāpt arī otra kurpēs» </a:t>
            </a:r>
          </a:p>
          <a:p>
            <a:pPr marL="342900" indent="-342900">
              <a:buClr>
                <a:srgbClr val="920000"/>
              </a:buClr>
              <a:buFontTx/>
              <a:buAutoNum type="arabicPeriod"/>
            </a:pPr>
            <a:r>
              <a:rPr lang="lv-LV" altLang="lv-LV" sz="1700" kern="0" dirty="0">
                <a:latin typeface="Aptos" panose="020B0004020202020204" pitchFamily="34" charset="0"/>
                <a:cs typeface="Arial" panose="020B0604020202020204" pitchFamily="34" charset="0"/>
              </a:rPr>
              <a:t>Apzināties, ka mūsu vecāku un mūsu pašu labklājība ir katra personīgi un mūsu kopējā atbildība – vienoties, noteikt kopīgas prioritātes un izmērāmus rezultātus</a:t>
            </a:r>
          </a:p>
          <a:p>
            <a:pPr marL="342900" indent="-342900">
              <a:buClr>
                <a:srgbClr val="920000"/>
              </a:buClr>
              <a:buFontTx/>
              <a:buAutoNum type="arabicPeriod"/>
            </a:pPr>
            <a:r>
              <a:rPr lang="lv-LV" altLang="lv-LV" sz="1700" kern="0" dirty="0">
                <a:latin typeface="Aptos" panose="020B0004020202020204" pitchFamily="34" charset="0"/>
                <a:cs typeface="Arial" panose="020B0604020202020204" pitchFamily="34" charset="0"/>
              </a:rPr>
              <a:t>Rīkoties pēc labākās sirdsapziņas – ar mērķa apzinu, nevis interešu pavadā</a:t>
            </a:r>
          </a:p>
          <a:p>
            <a:pPr marL="342900" indent="-342900">
              <a:buClr>
                <a:srgbClr val="A50021"/>
              </a:buClr>
              <a:buFont typeface="+mj-lt"/>
              <a:buAutoNum type="arabicPeriod"/>
            </a:pPr>
            <a:r>
              <a:rPr lang="lv-LV" altLang="lv-LV" sz="1700" kern="0" dirty="0">
                <a:latin typeface="Aptos" panose="020B0004020202020204" pitchFamily="34" charset="0"/>
                <a:cs typeface="Arial" panose="020B0604020202020204" pitchFamily="34" charset="0"/>
              </a:rPr>
              <a:t>Neaizmirst pateikt «paldies: </a:t>
            </a:r>
          </a:p>
          <a:p>
            <a:pPr marL="742950" lvl="1" indent="-285750">
              <a:buClr>
                <a:srgbClr val="A50021"/>
              </a:buClr>
              <a:buFont typeface="Arial" panose="020B0604020202020204" pitchFamily="34" charset="0"/>
              <a:buChar char="•"/>
            </a:pPr>
            <a:r>
              <a:rPr lang="lv-LV" altLang="lv-LV" sz="1700" kern="0" dirty="0">
                <a:latin typeface="Aptos" panose="020B0004020202020204" pitchFamily="34" charset="0"/>
                <a:cs typeface="Arial" panose="020B0604020202020204" pitchFamily="34" charset="0"/>
              </a:rPr>
              <a:t>Klientiem – par uzciešanos, labiem vārdiem, pacietību un iecietību </a:t>
            </a:r>
          </a:p>
          <a:p>
            <a:pPr marL="742950" lvl="1" indent="-285750">
              <a:buClr>
                <a:srgbClr val="A50021"/>
              </a:buClr>
              <a:buFont typeface="Arial" panose="020B0604020202020204" pitchFamily="34" charset="0"/>
              <a:buChar char="•"/>
            </a:pPr>
            <a:r>
              <a:rPr lang="lv-LV" altLang="lv-LV" sz="1700" kern="0" dirty="0">
                <a:latin typeface="Aptos" panose="020B0004020202020204" pitchFamily="34" charset="0"/>
                <a:cs typeface="Arial" panose="020B0604020202020204" pitchFamily="34" charset="0"/>
              </a:rPr>
              <a:t>aprūpētājiem – par attieksmi un to, ka «palīdzēt jums ir vairāk nekā darbs» </a:t>
            </a:r>
          </a:p>
          <a:p>
            <a:pPr marL="742950" lvl="1" indent="-285750">
              <a:buClr>
                <a:srgbClr val="A50021"/>
              </a:buClr>
              <a:buFont typeface="Arial" panose="020B0604020202020204" pitchFamily="34" charset="0"/>
              <a:buChar char="•"/>
            </a:pPr>
            <a:r>
              <a:rPr lang="lv-LV" altLang="lv-LV" sz="1700" kern="0" dirty="0">
                <a:latin typeface="Aptos" panose="020B0004020202020204" pitchFamily="34" charset="0"/>
                <a:cs typeface="Arial" panose="020B0604020202020204" pitchFamily="34" charset="0"/>
              </a:rPr>
              <a:t>pašvaldību kolēģiem – par gatavību kopā strādāt un palīdzēt pēc būtības</a:t>
            </a:r>
          </a:p>
          <a:p>
            <a:pPr marL="742950" lvl="1" indent="-285750">
              <a:buClr>
                <a:srgbClr val="A50021"/>
              </a:buClr>
              <a:buFont typeface="Arial" panose="020B0604020202020204" pitchFamily="34" charset="0"/>
              <a:buChar char="•"/>
            </a:pPr>
            <a:r>
              <a:rPr lang="lv-LV" altLang="lv-LV" sz="1700" kern="0" dirty="0">
                <a:latin typeface="Aptos" panose="020B0004020202020204" pitchFamily="34" charset="0"/>
                <a:cs typeface="Arial" panose="020B0604020202020204" pitchFamily="34" charset="0"/>
              </a:rPr>
              <a:t>Labklājības ministrijai – par vēlmi veidot papīrus, lai dzīvotu, nevis dzīvot, jo ir papīrs. </a:t>
            </a:r>
            <a:br>
              <a:rPr lang="lv-LV" altLang="lv-LV" sz="1700" kern="0" dirty="0">
                <a:latin typeface="Aptos" panose="020B0004020202020204" pitchFamily="34" charset="0"/>
                <a:cs typeface="Arial" panose="020B0604020202020204" pitchFamily="34" charset="0"/>
              </a:rPr>
            </a:br>
            <a:r>
              <a:rPr lang="lv-LV" altLang="lv-LV" sz="1700" kern="0" dirty="0">
                <a:latin typeface="Aptos" panose="020B0004020202020204" pitchFamily="34" charset="0"/>
                <a:cs typeface="Arial" panose="020B0604020202020204" pitchFamily="34" charset="0"/>
              </a:rPr>
              <a:t>Kā arī, ka kontrole ir «lai palīdzētu» </a:t>
            </a:r>
          </a:p>
          <a:p>
            <a:pPr marL="742950" lvl="1" indent="-285750">
              <a:buClr>
                <a:srgbClr val="A50021"/>
              </a:buClr>
              <a:buFont typeface="Arial" panose="020B0604020202020204" pitchFamily="34" charset="0"/>
              <a:buChar char="•"/>
            </a:pPr>
            <a:r>
              <a:rPr lang="lv-LV" altLang="lv-LV" sz="1700" kern="0" dirty="0">
                <a:latin typeface="Aptos" panose="020B0004020202020204" pitchFamily="34" charset="0"/>
                <a:cs typeface="Arial" panose="020B0604020202020204" pitchFamily="34" charset="0"/>
              </a:rPr>
              <a:t>Eiropas Savienībai (citām valstīm) – par pieredzi un «aprūpi kā prioritāti»</a:t>
            </a:r>
          </a:p>
          <a:p>
            <a:pPr marL="342900" indent="-342900">
              <a:buClr>
                <a:srgbClr val="A50021"/>
              </a:buClr>
              <a:buFont typeface="+mj-lt"/>
              <a:buAutoNum type="arabicPeriod"/>
            </a:pPr>
            <a:r>
              <a:rPr lang="lv-LV" altLang="lv-LV" sz="1700" kern="0" dirty="0">
                <a:latin typeface="Aptos" panose="020B0004020202020204" pitchFamily="34" charset="0"/>
                <a:cs typeface="Arial" panose="020B0604020202020204" pitchFamily="34" charset="0"/>
              </a:rPr>
              <a:t>Sakārtot ciparus, vienādot pieeju, apzināties un veidot risinājumus šodienai un nākotnei, un nevis «lai būtu papīrs», bet tā, lai visi saprot, ka to vajag un savādāk nevarēs  </a:t>
            </a:r>
          </a:p>
          <a:p>
            <a:pPr marL="342900" indent="-342900">
              <a:buClr>
                <a:srgbClr val="A50021"/>
              </a:buClr>
              <a:buFont typeface="+mj-lt"/>
              <a:buAutoNum type="arabicPeriod"/>
            </a:pPr>
            <a:r>
              <a:rPr lang="lv-LV" altLang="lv-LV" sz="1700" kern="0" dirty="0">
                <a:latin typeface="Aptos" panose="020B0004020202020204" pitchFamily="34" charset="0"/>
                <a:cs typeface="Arial" panose="020B0604020202020204" pitchFamily="34" charset="0"/>
              </a:rPr>
              <a:t>Uzklausīt viedokļus, novērst «korķus» un strādāt, lai būtu «sistēmiski» - ar skaidriem mērķiem, skaidru atbildību, skaidriem un pietiekošiem finansēšanas instrumentiem, lai jauni risinājumi rodas tur, kur vajag un tad, kad vajag, un tiem ir iespēja izaugt    </a:t>
            </a:r>
          </a:p>
          <a:p>
            <a:pPr marL="342900" indent="-342900">
              <a:buClr>
                <a:srgbClr val="A50021"/>
              </a:buClr>
              <a:buFont typeface="+mj-lt"/>
              <a:buAutoNum type="arabicPeriod"/>
            </a:pPr>
            <a:r>
              <a:rPr lang="lv-LV" altLang="lv-LV" sz="1700" kern="0" dirty="0">
                <a:latin typeface="Aptos" panose="020B0004020202020204" pitchFamily="34" charset="0"/>
                <a:cs typeface="Arial" panose="020B0604020202020204" pitchFamily="34" charset="0"/>
              </a:rPr>
              <a:t>Taupīt resursus (visu), sadarboties, uzticēties, nedarīt dubultā, un – kur tas ir iespējams, izmantot tehnoloģijas, pie tam visas un ne tikai «valsts» </a:t>
            </a:r>
          </a:p>
          <a:p>
            <a:pPr marL="342900" indent="-342900">
              <a:buClr>
                <a:srgbClr val="A50021"/>
              </a:buClr>
              <a:buFont typeface="+mj-lt"/>
              <a:buAutoNum type="arabicPeriod"/>
            </a:pPr>
            <a:r>
              <a:rPr lang="lv-LV" altLang="lv-LV" sz="1700" kern="0" dirty="0">
                <a:latin typeface="Aptos" panose="020B0004020202020204" pitchFamily="34" charset="0"/>
                <a:cs typeface="Arial" panose="020B0604020202020204" pitchFamily="34" charset="0"/>
              </a:rPr>
              <a:t>Iepirkumos, procedūrās un mērķos iestrādāt «vairāk «cilvēcības» (sociālā komponente), jo cena nav viss – mazākā cena vēl nenosaka, ka publiskie resursi ir izlietoti lietderīgi</a:t>
            </a:r>
            <a:endParaRPr lang="lv-LV" altLang="lv-LV" sz="1700" i="1" u="sng" kern="0" dirty="0">
              <a:latin typeface="Aptos" panose="020B0004020202020204" pitchFamily="34" charset="0"/>
              <a:cs typeface="Arial" panose="020B0604020202020204" pitchFamily="34" charset="0"/>
            </a:endParaRPr>
          </a:p>
          <a:p>
            <a:pPr marL="342900" indent="-342900">
              <a:buClr>
                <a:srgbClr val="A50021"/>
              </a:buClr>
              <a:buFont typeface="+mj-lt"/>
              <a:buAutoNum type="arabicPeriod"/>
            </a:pPr>
            <a:r>
              <a:rPr lang="lv-LV" altLang="lv-LV" sz="1700" kern="0" dirty="0">
                <a:latin typeface="Aptos" panose="020B0004020202020204" pitchFamily="34" charset="0"/>
                <a:cs typeface="Arial" panose="020B0604020202020204" pitchFamily="34" charset="0"/>
              </a:rPr>
              <a:t>Cienīt klientus, cienīt sevi, cienīt kolēģus, cienīt partnerus – runāt, uzklausīt, un darīt </a:t>
            </a:r>
            <a:endParaRPr lang="lv-LV" sz="1700" dirty="0">
              <a:latin typeface="Aptos" panose="020B0004020202020204" pitchFamily="34" charset="0"/>
            </a:endParaRPr>
          </a:p>
        </p:txBody>
      </p:sp>
      <p:sp>
        <p:nvSpPr>
          <p:cNvPr id="2" name="TextBox 1">
            <a:extLst>
              <a:ext uri="{FF2B5EF4-FFF2-40B4-BE49-F238E27FC236}">
                <a16:creationId xmlns:a16="http://schemas.microsoft.com/office/drawing/2014/main" id="{A0CA9AF3-9C85-1F65-EA8A-355DE0F54BF3}"/>
              </a:ext>
            </a:extLst>
          </p:cNvPr>
          <p:cNvSpPr txBox="1"/>
          <p:nvPr/>
        </p:nvSpPr>
        <p:spPr>
          <a:xfrm>
            <a:off x="546411" y="272031"/>
            <a:ext cx="10794379" cy="615553"/>
          </a:xfrm>
          <a:prstGeom prst="rect">
            <a:avLst/>
          </a:prstGeom>
          <a:noFill/>
        </p:spPr>
        <p:txBody>
          <a:bodyPr wrap="square">
            <a:spAutoFit/>
          </a:bodyPr>
          <a:lstStyle/>
          <a:p>
            <a:pPr eaLnBrk="1" hangingPunct="1"/>
            <a:r>
              <a:rPr lang="lv-LV" altLang="lv-LV" sz="3400" b="1" dirty="0">
                <a:solidFill>
                  <a:srgbClr val="A50021"/>
                </a:solidFill>
                <a:latin typeface="+mn-lt"/>
                <a:ea typeface="Verdana" panose="020B0604030504040204" pitchFamily="34" charset="0"/>
              </a:rPr>
              <a:t>Ko darīt?</a:t>
            </a:r>
          </a:p>
        </p:txBody>
      </p:sp>
      <p:sp>
        <p:nvSpPr>
          <p:cNvPr id="6" name="TextBox 5">
            <a:extLst>
              <a:ext uri="{FF2B5EF4-FFF2-40B4-BE49-F238E27FC236}">
                <a16:creationId xmlns:a16="http://schemas.microsoft.com/office/drawing/2014/main" id="{975C1FF6-0C09-4EF6-8690-F1715450C4B7}"/>
              </a:ext>
            </a:extLst>
          </p:cNvPr>
          <p:cNvSpPr txBox="1"/>
          <p:nvPr/>
        </p:nvSpPr>
        <p:spPr>
          <a:xfrm>
            <a:off x="7379784" y="241254"/>
            <a:ext cx="4259766" cy="338554"/>
          </a:xfrm>
          <a:prstGeom prst="rect">
            <a:avLst/>
          </a:prstGeom>
          <a:noFill/>
        </p:spPr>
        <p:txBody>
          <a:bodyPr wrap="square">
            <a:spAutoFit/>
          </a:bodyPr>
          <a:lstStyle/>
          <a:p>
            <a:pPr algn="r"/>
            <a:r>
              <a:rPr lang="lv-LV" sz="1600" b="0" i="0" u="sng" dirty="0">
                <a:solidFill>
                  <a:schemeClr val="accent5">
                    <a:lumMod val="75000"/>
                  </a:schemeClr>
                </a:solidFill>
                <a:effectLst/>
                <a:latin typeface="Aptos" panose="020B0004020202020204" pitchFamily="34" charset="0"/>
                <a:hlinkClick r:id="rId2">
                  <a:extLst>
                    <a:ext uri="{A12FA001-AC4F-418D-AE19-62706E023703}">
                      <ahyp:hlinkClr xmlns:ahyp="http://schemas.microsoft.com/office/drawing/2018/hyperlinkcolor" val="tx"/>
                    </a:ext>
                  </a:extLst>
                </a:hlinkClick>
              </a:rPr>
              <a:t>https://aprupesdeklaracija.samariesi.lv</a:t>
            </a:r>
            <a:endParaRPr lang="lv-LV" sz="1600" dirty="0">
              <a:solidFill>
                <a:schemeClr val="accent5">
                  <a:lumMod val="75000"/>
                </a:schemeClr>
              </a:solidFill>
              <a:latin typeface="Aptos" panose="020B0004020202020204" pitchFamily="34" charset="0"/>
            </a:endParaRPr>
          </a:p>
        </p:txBody>
      </p:sp>
      <p:cxnSp>
        <p:nvCxnSpPr>
          <p:cNvPr id="10" name="Taisns savienotājs 9">
            <a:extLst>
              <a:ext uri="{FF2B5EF4-FFF2-40B4-BE49-F238E27FC236}">
                <a16:creationId xmlns:a16="http://schemas.microsoft.com/office/drawing/2014/main" id="{787C1223-630E-8313-D415-8DD351F1264B}"/>
              </a:ext>
            </a:extLst>
          </p:cNvPr>
          <p:cNvCxnSpPr/>
          <p:nvPr/>
        </p:nvCxnSpPr>
        <p:spPr>
          <a:xfrm>
            <a:off x="504825" y="882002"/>
            <a:ext cx="11249025" cy="0"/>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cxnSp>
        <p:nvCxnSpPr>
          <p:cNvPr id="11" name="Taisns savienotājs 10">
            <a:extLst>
              <a:ext uri="{FF2B5EF4-FFF2-40B4-BE49-F238E27FC236}">
                <a16:creationId xmlns:a16="http://schemas.microsoft.com/office/drawing/2014/main" id="{B751BBFB-2243-02C6-63BE-2BD329B8CE35}"/>
              </a:ext>
            </a:extLst>
          </p:cNvPr>
          <p:cNvCxnSpPr/>
          <p:nvPr/>
        </p:nvCxnSpPr>
        <p:spPr>
          <a:xfrm>
            <a:off x="504825" y="920102"/>
            <a:ext cx="11249025" cy="0"/>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661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6" y="1076325"/>
            <a:ext cx="12197645" cy="3891537"/>
          </a:xfrm>
          <a:prstGeom prst="rect">
            <a:avLst/>
          </a:prstGeom>
          <a:effectLst>
            <a:innerShdw dist="50800" dir="8100000">
              <a:prstClr val="black">
                <a:alpha val="0"/>
              </a:prstClr>
            </a:innerShdw>
          </a:effectLst>
        </p:spPr>
      </p:pic>
      <p:sp>
        <p:nvSpPr>
          <p:cNvPr id="6" name="Oval 5">
            <a:extLst>
              <a:ext uri="{FF2B5EF4-FFF2-40B4-BE49-F238E27FC236}">
                <a16:creationId xmlns:a16="http://schemas.microsoft.com/office/drawing/2014/main" id="{D9D87420-8F9F-4497-89DF-EDAA88BE8669}"/>
              </a:ext>
            </a:extLst>
          </p:cNvPr>
          <p:cNvSpPr/>
          <p:nvPr/>
        </p:nvSpPr>
        <p:spPr>
          <a:xfrm rot="5400000">
            <a:off x="5706715" y="2318890"/>
            <a:ext cx="781200" cy="781200"/>
          </a:xfrm>
          <a:prstGeom prst="ellipse">
            <a:avLst/>
          </a:prstGeom>
          <a:solidFill>
            <a:schemeClr val="bg1"/>
          </a:solidFill>
          <a:ln>
            <a:noFill/>
          </a:ln>
          <a:effectLst>
            <a:outerShdw blurRad="63500" dist="63500" dir="2700000" algn="tl" rotWithShape="0">
              <a:prstClr val="black">
                <a:alpha val="5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5" name="Picture 4">
            <a:extLst>
              <a:ext uri="{FF2B5EF4-FFF2-40B4-BE49-F238E27FC236}">
                <a16:creationId xmlns:a16="http://schemas.microsoft.com/office/drawing/2014/main" id="{35C47B8B-3060-4A4A-B7CF-BC668D8258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4677" y="2381890"/>
            <a:ext cx="662645" cy="655200"/>
          </a:xfrm>
          <a:prstGeom prst="rect">
            <a:avLst/>
          </a:prstGeom>
        </p:spPr>
      </p:pic>
      <p:sp>
        <p:nvSpPr>
          <p:cNvPr id="4" name="Title 3"/>
          <p:cNvSpPr>
            <a:spLocks noGrp="1"/>
          </p:cNvSpPr>
          <p:nvPr>
            <p:ph type="title"/>
          </p:nvPr>
        </p:nvSpPr>
        <p:spPr>
          <a:xfrm>
            <a:off x="518136" y="5334117"/>
            <a:ext cx="9699866" cy="447558"/>
          </a:xfrm>
        </p:spPr>
        <p:txBody>
          <a:bodyPr vert="horz" wrap="square" lIns="0" tIns="0" rIns="0" bIns="0" rtlCol="0" anchor="ctr">
            <a:spAutoFit/>
          </a:bodyPr>
          <a:lstStyle/>
          <a:p>
            <a:r>
              <a:rPr lang="lv-LV" sz="3200" b="1" cap="all" dirty="0">
                <a:solidFill>
                  <a:srgbClr val="A50021"/>
                </a:solidFill>
                <a:latin typeface="+mn-lt"/>
              </a:rPr>
              <a:t>Palīdzot ar prieku </a:t>
            </a:r>
            <a:r>
              <a:rPr lang="en-US" sz="3200" b="1" cap="all" dirty="0">
                <a:solidFill>
                  <a:srgbClr val="A50021"/>
                </a:solidFill>
                <a:latin typeface="+mn-lt"/>
              </a:rPr>
              <a:t>– </a:t>
            </a:r>
            <a:r>
              <a:rPr lang="lv-LV" sz="3200" b="1" cap="all" dirty="0">
                <a:solidFill>
                  <a:srgbClr val="A50021"/>
                </a:solidFill>
                <a:latin typeface="+mn-lt"/>
              </a:rPr>
              <a:t>KOPŠ 1992</a:t>
            </a:r>
            <a:r>
              <a:rPr lang="en-US" sz="3200" b="1" cap="all" dirty="0">
                <a:solidFill>
                  <a:srgbClr val="A50021"/>
                </a:solidFill>
                <a:latin typeface="+mn-lt"/>
              </a:rPr>
              <a:t>!</a:t>
            </a:r>
          </a:p>
        </p:txBody>
      </p:sp>
      <p:sp>
        <p:nvSpPr>
          <p:cNvPr id="9" name="TextBox 8">
            <a:extLst>
              <a:ext uri="{FF2B5EF4-FFF2-40B4-BE49-F238E27FC236}">
                <a16:creationId xmlns:a16="http://schemas.microsoft.com/office/drawing/2014/main" id="{067AD054-A254-D6B0-92CD-9F94B416C843}"/>
              </a:ext>
            </a:extLst>
          </p:cNvPr>
          <p:cNvSpPr txBox="1"/>
          <p:nvPr/>
        </p:nvSpPr>
        <p:spPr>
          <a:xfrm>
            <a:off x="244339" y="6386809"/>
            <a:ext cx="11581003" cy="346826"/>
          </a:xfrm>
          <a:prstGeom prst="rect">
            <a:avLst/>
          </a:prstGeom>
          <a:noFill/>
        </p:spPr>
        <p:txBody>
          <a:bodyPr wrap="square">
            <a:spAutoFit/>
          </a:bodyPr>
          <a:lstStyle/>
          <a:p>
            <a:pPr algn="ctr">
              <a:lnSpc>
                <a:spcPct val="107000"/>
              </a:lnSpc>
              <a:spcAft>
                <a:spcPts val="800"/>
              </a:spcAft>
            </a:pPr>
            <a:r>
              <a:rPr lang="lv-LV" sz="1600" b="0" i="0" u="sng" dirty="0">
                <a:solidFill>
                  <a:schemeClr val="accent5">
                    <a:lumMod val="75000"/>
                  </a:schemeClr>
                </a:solidFill>
                <a:effectLst/>
                <a:latin typeface="Aptos" panose="020B0004020202020204" pitchFamily="34" charset="0"/>
                <a:hlinkClick r:id="rId5">
                  <a:extLst>
                    <a:ext uri="{A12FA001-AC4F-418D-AE19-62706E023703}">
                      <ahyp:hlinkClr xmlns:ahyp="http://schemas.microsoft.com/office/drawing/2018/hyperlinkcolor" val="tx"/>
                    </a:ext>
                  </a:extLst>
                </a:hlinkClick>
              </a:rPr>
              <a:t>https://aprupesdeklaracija.samariesi.lv</a:t>
            </a:r>
            <a:r>
              <a:rPr lang="lv-LV" sz="1600" b="0" i="0" dirty="0">
                <a:solidFill>
                  <a:schemeClr val="accent5">
                    <a:lumMod val="75000"/>
                  </a:schemeClr>
                </a:solidFill>
                <a:effectLst/>
                <a:latin typeface="Aptos" panose="020B0004020202020204" pitchFamily="34" charset="0"/>
              </a:rPr>
              <a:t>                                                                                            </a:t>
            </a:r>
            <a:r>
              <a:rPr lang="lv-LV" sz="1600" b="0" i="0" u="sng" dirty="0">
                <a:solidFill>
                  <a:schemeClr val="accent5">
                    <a:lumMod val="75000"/>
                  </a:schemeClr>
                </a:solidFill>
                <a:effectLst/>
                <a:latin typeface="Aptos" panose="020B0004020202020204" pitchFamily="34" charset="0"/>
                <a:hlinkClick r:id="rId6"/>
              </a:rPr>
              <a:t>w</a:t>
            </a:r>
            <a:r>
              <a:rPr lang="lv-LV" sz="1600" u="sng" kern="100" dirty="0">
                <a:solidFill>
                  <a:schemeClr val="accent5">
                    <a:lumMod val="75000"/>
                  </a:schemeClr>
                </a:solidFill>
                <a:effectLst/>
                <a:latin typeface="Aptos" panose="020B0004020202020204" pitchFamily="34" charset="0"/>
                <a:ea typeface="Aptos" panose="020B0004020202020204" pitchFamily="34" charset="0"/>
                <a:cs typeface="Times New Roman" panose="02020603050405020304" pitchFamily="18" charset="0"/>
                <a:hlinkClick r:id="rId6"/>
              </a:rPr>
              <a:t>ww.samariesi.lv</a:t>
            </a:r>
            <a:r>
              <a:rPr lang="lv-LV" sz="1600" kern="100" dirty="0">
                <a:solidFill>
                  <a:schemeClr val="accent5">
                    <a:lumMod val="75000"/>
                  </a:schemeClr>
                </a:solidFill>
                <a:effectLst/>
                <a:latin typeface="Aptos" panose="020B0004020202020204" pitchFamily="34" charset="0"/>
                <a:ea typeface="Aptos" panose="020B0004020202020204" pitchFamily="34" charset="0"/>
                <a:cs typeface="Times New Roman" panose="02020603050405020304" pitchFamily="18" charset="0"/>
              </a:rPr>
              <a:t>   andris.berzins@samariesi.lv</a:t>
            </a:r>
            <a:endParaRPr lang="lv-LV" sz="1600" dirty="0">
              <a:solidFill>
                <a:schemeClr val="accent5">
                  <a:lumMod val="75000"/>
                </a:schemeClr>
              </a:solidFill>
              <a:latin typeface="Aptos" panose="020B0004020202020204" pitchFamily="34" charset="0"/>
            </a:endParaRPr>
          </a:p>
        </p:txBody>
      </p:sp>
      <p:sp>
        <p:nvSpPr>
          <p:cNvPr id="10" name="Taisnstūris 9">
            <a:extLst>
              <a:ext uri="{FF2B5EF4-FFF2-40B4-BE49-F238E27FC236}">
                <a16:creationId xmlns:a16="http://schemas.microsoft.com/office/drawing/2014/main" id="{BC8EB0B5-D7F6-A76D-5BA2-7593D2F65165}"/>
              </a:ext>
            </a:extLst>
          </p:cNvPr>
          <p:cNvSpPr/>
          <p:nvPr/>
        </p:nvSpPr>
        <p:spPr>
          <a:xfrm>
            <a:off x="-5645" y="0"/>
            <a:ext cx="12197645" cy="1076325"/>
          </a:xfrm>
          <a:prstGeom prst="rect">
            <a:avLst/>
          </a:prstGeom>
          <a:solidFill>
            <a:srgbClr val="A500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97933444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500" fill="hold"/>
                                        <p:tgtEl>
                                          <p:spTgt spid="6"/>
                                        </p:tgtEl>
                                        <p:attrNameLst>
                                          <p:attrName>ppt_w</p:attrName>
                                        </p:attrNameLst>
                                      </p:cBhvr>
                                      <p:tavLst>
                                        <p:tav tm="0">
                                          <p:val>
                                            <p:fltVal val="0"/>
                                          </p:val>
                                        </p:tav>
                                        <p:tav tm="100000">
                                          <p:val>
                                            <p:strVal val="#ppt_w"/>
                                          </p:val>
                                        </p:tav>
                                      </p:tavLst>
                                    </p:anim>
                                    <p:anim calcmode="lin" valueType="num">
                                      <p:cBhvr>
                                        <p:cTn id="8" dur="1500" fill="hold"/>
                                        <p:tgtEl>
                                          <p:spTgt spid="6"/>
                                        </p:tgtEl>
                                        <p:attrNameLst>
                                          <p:attrName>ppt_h</p:attrName>
                                        </p:attrNameLst>
                                      </p:cBhvr>
                                      <p:tavLst>
                                        <p:tav tm="0">
                                          <p:val>
                                            <p:fltVal val="0"/>
                                          </p:val>
                                        </p:tav>
                                        <p:tav tm="100000">
                                          <p:val>
                                            <p:strVal val="#ppt_h"/>
                                          </p:val>
                                        </p:tav>
                                      </p:tavLst>
                                    </p:anim>
                                    <p:animEffect transition="in" filter="fade">
                                      <p:cBhvr>
                                        <p:cTn id="9" dur="1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500" fill="hold"/>
                                        <p:tgtEl>
                                          <p:spTgt spid="5"/>
                                        </p:tgtEl>
                                        <p:attrNameLst>
                                          <p:attrName>ppt_w</p:attrName>
                                        </p:attrNameLst>
                                      </p:cBhvr>
                                      <p:tavLst>
                                        <p:tav tm="0">
                                          <p:val>
                                            <p:fltVal val="0"/>
                                          </p:val>
                                        </p:tav>
                                        <p:tav tm="100000">
                                          <p:val>
                                            <p:strVal val="#ppt_w"/>
                                          </p:val>
                                        </p:tav>
                                      </p:tavLst>
                                    </p:anim>
                                    <p:anim calcmode="lin" valueType="num">
                                      <p:cBhvr>
                                        <p:cTn id="13" dur="1500" fill="hold"/>
                                        <p:tgtEl>
                                          <p:spTgt spid="5"/>
                                        </p:tgtEl>
                                        <p:attrNameLst>
                                          <p:attrName>ppt_h</p:attrName>
                                        </p:attrNameLst>
                                      </p:cBhvr>
                                      <p:tavLst>
                                        <p:tav tm="0">
                                          <p:val>
                                            <p:fltVal val="0"/>
                                          </p:val>
                                        </p:tav>
                                        <p:tav tm="100000">
                                          <p:val>
                                            <p:strVal val="#ppt_h"/>
                                          </p:val>
                                        </p:tav>
                                      </p:tavLst>
                                    </p:anim>
                                    <p:animEffect transition="in" filter="fade">
                                      <p:cBhvr>
                                        <p:cTn id="14" dur="1500"/>
                                        <p:tgtEl>
                                          <p:spTgt spid="5"/>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500" fill="hold"/>
                                        <p:tgtEl>
                                          <p:spTgt spid="4"/>
                                        </p:tgtEl>
                                        <p:attrNameLst>
                                          <p:attrName>ppt_w</p:attrName>
                                        </p:attrNameLst>
                                      </p:cBhvr>
                                      <p:tavLst>
                                        <p:tav tm="0">
                                          <p:val>
                                            <p:fltVal val="0"/>
                                          </p:val>
                                        </p:tav>
                                        <p:tav tm="100000">
                                          <p:val>
                                            <p:strVal val="#ppt_w"/>
                                          </p:val>
                                        </p:tav>
                                      </p:tavLst>
                                    </p:anim>
                                    <p:anim calcmode="lin" valueType="num">
                                      <p:cBhvr>
                                        <p:cTn id="19" dur="1500" fill="hold"/>
                                        <p:tgtEl>
                                          <p:spTgt spid="4"/>
                                        </p:tgtEl>
                                        <p:attrNameLst>
                                          <p:attrName>ppt_h</p:attrName>
                                        </p:attrNameLst>
                                      </p:cBhvr>
                                      <p:tavLst>
                                        <p:tav tm="0">
                                          <p:val>
                                            <p:fltVal val="0"/>
                                          </p:val>
                                        </p:tav>
                                        <p:tav tm="100000">
                                          <p:val>
                                            <p:strVal val="#ppt_h"/>
                                          </p:val>
                                        </p:tav>
                                      </p:tavLst>
                                    </p:anim>
                                    <p:animEffect transition="in" filter="fade">
                                      <p:cBhvr>
                                        <p:cTn id="20" dur="1500"/>
                                        <p:tgtEl>
                                          <p:spTgt spid="4"/>
                                        </p:tgtEl>
                                      </p:cBhvr>
                                    </p:animEffect>
                                  </p:childTnLst>
                                </p:cTn>
                              </p:par>
                              <p:par>
                                <p:cTn id="21" presetID="26" presetClass="emph" presetSubtype="0" fill="hold" grpId="1" nodeType="withEffect">
                                  <p:stCondLst>
                                    <p:cond delay="1600"/>
                                  </p:stCondLst>
                                  <p:childTnLst>
                                    <p:animEffect transition="out" filter="fade">
                                      <p:cBhvr>
                                        <p:cTn id="22" dur="730" tmFilter="0, 0; .2, .5; .8, .5; 1, 0"/>
                                        <p:tgtEl>
                                          <p:spTgt spid="6"/>
                                        </p:tgtEl>
                                      </p:cBhvr>
                                    </p:animEffect>
                                    <p:animScale>
                                      <p:cBhvr>
                                        <p:cTn id="23" dur="365"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4" grpId="0"/>
    </p:bldLst>
  </p:timing>
</p:sld>
</file>

<file path=ppt/theme/theme1.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elāgots 1">
      <a:majorFont>
        <a:latin typeface="Calibri Light"/>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s" ma:contentTypeID="0x01010048F28F20CB4C24458EBD307B6900DC0E" ma:contentTypeVersion="11" ma:contentTypeDescription="Izveidot jaunu dokumentu." ma:contentTypeScope="" ma:versionID="a18496225430192c7ca90604792bce53">
  <xsd:schema xmlns:xsd="http://www.w3.org/2001/XMLSchema" xmlns:xs="http://www.w3.org/2001/XMLSchema" xmlns:p="http://schemas.microsoft.com/office/2006/metadata/properties" xmlns:ns3="db828a27-ee32-44da-849c-1222d4a4d730" targetNamespace="http://schemas.microsoft.com/office/2006/metadata/properties" ma:root="true" ma:fieldsID="0f03625d3dcddb5e7e653c9a5319382d" ns3:_="">
    <xsd:import namespace="db828a27-ee32-44da-849c-1222d4a4d730"/>
    <xsd:element name="properties">
      <xsd:complexType>
        <xsd:sequence>
          <xsd:element name="documentManagement">
            <xsd:complexType>
              <xsd:all>
                <xsd:element ref="ns3:MediaServiceMetadata" minOccurs="0"/>
                <xsd:element ref="ns3:MediaServiceFastMetadata" minOccurs="0"/>
                <xsd:element ref="ns3:MediaLengthInSeconds" minOccurs="0"/>
                <xsd:element ref="ns3:MediaServiceAutoTags"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828a27-ee32-44da-849c-1222d4a4d7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AutoTags" ma:index="11" nillable="true" ma:displayName="Tags" ma:internalName="MediaServiceAutoTags" ma:readOnly="true">
      <xsd:simpleType>
        <xsd:restriction base="dms:Text"/>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atura tips"/>
        <xsd:element ref="dc:title" minOccurs="0" maxOccurs="1" ma:index="4" ma:displayName="Virsrakst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53A093-ADE2-4E8D-AC46-F92128D75561}">
  <ds:schemaRefs>
    <ds:schemaRef ds:uri="http://schemas.openxmlformats.org/package/2006/metadata/core-properties"/>
    <ds:schemaRef ds:uri="http://purl.org/dc/dcmitype/"/>
    <ds:schemaRef ds:uri="http://purl.org/dc/terms/"/>
    <ds:schemaRef ds:uri="http://schemas.microsoft.com/office/2006/metadata/properties"/>
    <ds:schemaRef ds:uri="http://www.w3.org/XML/1998/namespace"/>
    <ds:schemaRef ds:uri="db828a27-ee32-44da-849c-1222d4a4d730"/>
    <ds:schemaRef ds:uri="http://purl.org/dc/elements/1.1/"/>
    <ds:schemaRef ds:uri="http://schemas.microsoft.com/office/2006/documentManagement/types"/>
    <ds:schemaRef ds:uri="http://schemas.microsoft.com/office/infopath/2007/PartnerControls"/>
  </ds:schemaRefs>
</ds:datastoreItem>
</file>

<file path=customXml/itemProps2.xml><?xml version="1.0" encoding="utf-8"?>
<ds:datastoreItem xmlns:ds="http://schemas.openxmlformats.org/officeDocument/2006/customXml" ds:itemID="{85562BA3-9A34-439C-84C8-C3E2A6C39ED4}">
  <ds:schemaRefs>
    <ds:schemaRef ds:uri="http://schemas.microsoft.com/sharepoint/v3/contenttype/forms"/>
  </ds:schemaRefs>
</ds:datastoreItem>
</file>

<file path=customXml/itemProps3.xml><?xml version="1.0" encoding="utf-8"?>
<ds:datastoreItem xmlns:ds="http://schemas.openxmlformats.org/officeDocument/2006/customXml" ds:itemID="{3620D1A0-E884-4F2A-8969-1F8CE98E4A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828a27-ee32-44da-849c-1222d4a4d7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5412</TotalTime>
  <Words>1409</Words>
  <Application>Microsoft Office PowerPoint</Application>
  <PresentationFormat>Platekrāna</PresentationFormat>
  <Paragraphs>174</Paragraphs>
  <Slides>8</Slides>
  <Notes>1</Notes>
  <HiddenSlides>0</HiddenSlides>
  <MMClips>0</MMClips>
  <ScaleCrop>false</ScaleCrop>
  <HeadingPairs>
    <vt:vector size="6" baseType="variant">
      <vt:variant>
        <vt:lpstr>Lietotie fonti</vt:lpstr>
      </vt:variant>
      <vt:variant>
        <vt:i4>6</vt:i4>
      </vt:variant>
      <vt:variant>
        <vt:lpstr>Dizains</vt:lpstr>
      </vt:variant>
      <vt:variant>
        <vt:i4>1</vt:i4>
      </vt:variant>
      <vt:variant>
        <vt:lpstr>Slaidu virsraksti</vt:lpstr>
      </vt:variant>
      <vt:variant>
        <vt:i4>8</vt:i4>
      </vt:variant>
    </vt:vector>
  </HeadingPairs>
  <TitlesOfParts>
    <vt:vector size="15" baseType="lpstr">
      <vt:lpstr>Aptos</vt:lpstr>
      <vt:lpstr>Arial</vt:lpstr>
      <vt:lpstr>Calibri</vt:lpstr>
      <vt:lpstr>Calibri Light</vt:lpstr>
      <vt:lpstr>Garamond</vt:lpstr>
      <vt:lpstr>Wingdings</vt:lpstr>
      <vt:lpstr>Office dizains</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Palīdzot ar prieku – KOPŠ 1992!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Andris Berzins</dc:creator>
  <cp:lastModifiedBy>Dagnija Kaklautina</cp:lastModifiedBy>
  <cp:revision>131</cp:revision>
  <cp:lastPrinted>2024-07-04T12:58:00Z</cp:lastPrinted>
  <dcterms:created xsi:type="dcterms:W3CDTF">2017-09-22T05:55:09Z</dcterms:created>
  <dcterms:modified xsi:type="dcterms:W3CDTF">2024-09-12T14:45:24Z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0x01010048F28F20CB4C24458EBD307B6900DC0E</vt:lpwstr>
  </property>
</Properties>
</file>