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media/image4.jpg" ContentType="image/pn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sldIdLst>
    <p:sldId id="256" r:id="rId2"/>
    <p:sldId id="257" r:id="rId3"/>
    <p:sldId id="276" r:id="rId4"/>
    <p:sldId id="272" r:id="rId5"/>
    <p:sldId id="278" r:id="rId6"/>
    <p:sldId id="279" r:id="rId7"/>
    <p:sldId id="277" r:id="rId8"/>
    <p:sldId id="275" r:id="rId9"/>
    <p:sldId id="271" r:id="rId10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A088FF-2DEA-4A00-9C71-B5742D5921B6}" v="39" dt="2024-09-12T12:01:45.2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0" d="100"/>
          <a:sy n="50" d="100"/>
        </p:scale>
        <p:origin x="91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184060-51BF-468D-A386-B1F036C793AF}" type="doc">
      <dgm:prSet loTypeId="urn:microsoft.com/office/officeart/2005/8/layout/vProcess5" loCatId="process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903D0AA-3B1F-4203-B8D8-3E7605A883C6}">
      <dgm:prSet/>
      <dgm:spPr/>
      <dgm:t>
        <a:bodyPr/>
        <a:lstStyle/>
        <a:p>
          <a:r>
            <a:rPr lang="lv-LV"/>
            <a:t>Aprūpe mājās – visās pašvaldības</a:t>
          </a:r>
          <a:endParaRPr lang="en-US"/>
        </a:p>
      </dgm:t>
    </dgm:pt>
    <dgm:pt modelId="{D1A20FE5-490E-4E24-9C46-0B482C6CBE6D}" type="parTrans" cxnId="{2EC56AD1-4E0A-4089-8A1C-D28AF9B8E0B6}">
      <dgm:prSet/>
      <dgm:spPr/>
      <dgm:t>
        <a:bodyPr/>
        <a:lstStyle/>
        <a:p>
          <a:endParaRPr lang="en-US"/>
        </a:p>
      </dgm:t>
    </dgm:pt>
    <dgm:pt modelId="{7EF77285-C99C-4085-A898-B7248BDB5726}" type="sibTrans" cxnId="{2EC56AD1-4E0A-4089-8A1C-D28AF9B8E0B6}">
      <dgm:prSet/>
      <dgm:spPr/>
      <dgm:t>
        <a:bodyPr/>
        <a:lstStyle/>
        <a:p>
          <a:endParaRPr lang="en-US"/>
        </a:p>
      </dgm:t>
    </dgm:pt>
    <dgm:pt modelId="{AE08B3FD-D3D0-4B4A-AD0E-13B75C05D115}">
      <dgm:prSet/>
      <dgm:spPr/>
      <dgm:t>
        <a:bodyPr/>
        <a:lstStyle/>
        <a:p>
          <a:r>
            <a:rPr lang="lv-LV"/>
            <a:t>Ilgstošās sociālās aprūpes un rehabilitācijas pakalpojums – visās pašvaldībās</a:t>
          </a:r>
          <a:endParaRPr lang="en-US"/>
        </a:p>
      </dgm:t>
    </dgm:pt>
    <dgm:pt modelId="{EF40C126-AF39-4C3C-B13E-C564E5B5D469}" type="parTrans" cxnId="{0D88AF95-111E-481D-82C8-82824274CE97}">
      <dgm:prSet/>
      <dgm:spPr/>
      <dgm:t>
        <a:bodyPr/>
        <a:lstStyle/>
        <a:p>
          <a:endParaRPr lang="en-US"/>
        </a:p>
      </dgm:t>
    </dgm:pt>
    <dgm:pt modelId="{686BE50D-C2B6-4043-8D79-63B45095EFA3}" type="sibTrans" cxnId="{0D88AF95-111E-481D-82C8-82824274CE97}">
      <dgm:prSet/>
      <dgm:spPr/>
      <dgm:t>
        <a:bodyPr/>
        <a:lstStyle/>
        <a:p>
          <a:endParaRPr lang="en-US"/>
        </a:p>
      </dgm:t>
    </dgm:pt>
    <dgm:pt modelId="{B17032F0-B2CC-4B40-8D30-682C11A264B0}">
      <dgm:prSet/>
      <dgm:spPr/>
      <dgm:t>
        <a:bodyPr/>
        <a:lstStyle/>
        <a:p>
          <a:r>
            <a:rPr lang="lv-LV"/>
            <a:t>Grupu mājas (dzīvokļa pakalpojums) – nav 5 pašvaldībās</a:t>
          </a:r>
          <a:endParaRPr lang="en-US"/>
        </a:p>
      </dgm:t>
    </dgm:pt>
    <dgm:pt modelId="{4745CA91-52DF-4D9C-8F6B-2F56DB7F5B19}" type="parTrans" cxnId="{52ECED42-4480-4319-B951-23DFEB5671F5}">
      <dgm:prSet/>
      <dgm:spPr/>
      <dgm:t>
        <a:bodyPr/>
        <a:lstStyle/>
        <a:p>
          <a:endParaRPr lang="en-US"/>
        </a:p>
      </dgm:t>
    </dgm:pt>
    <dgm:pt modelId="{2BC2308A-086A-4C58-90F7-C70F60E7AF66}" type="sibTrans" cxnId="{52ECED42-4480-4319-B951-23DFEB5671F5}">
      <dgm:prSet/>
      <dgm:spPr/>
      <dgm:t>
        <a:bodyPr/>
        <a:lstStyle/>
        <a:p>
          <a:endParaRPr lang="en-US"/>
        </a:p>
      </dgm:t>
    </dgm:pt>
    <dgm:pt modelId="{2EBBC23A-9BA7-4114-ACC8-D4FD2F8F2820}">
      <dgm:prSet/>
      <dgm:spPr/>
      <dgm:t>
        <a:bodyPr/>
        <a:lstStyle/>
        <a:p>
          <a:r>
            <a:rPr lang="lv-LV"/>
            <a:t>Dienas aprūpes centra pakalpojums, piemēram, personām ar garīga rakstura traucējumiem – nav 1 pašvaldībā</a:t>
          </a:r>
          <a:endParaRPr lang="en-US"/>
        </a:p>
      </dgm:t>
    </dgm:pt>
    <dgm:pt modelId="{1E473F6F-0649-4BEA-9322-61DAF29E503C}" type="parTrans" cxnId="{64638D44-2C1D-45E1-865D-6102F0D2DC6C}">
      <dgm:prSet/>
      <dgm:spPr/>
      <dgm:t>
        <a:bodyPr/>
        <a:lstStyle/>
        <a:p>
          <a:endParaRPr lang="en-US"/>
        </a:p>
      </dgm:t>
    </dgm:pt>
    <dgm:pt modelId="{6CD8A792-6DA5-4D74-9A65-27D071CA69CE}" type="sibTrans" cxnId="{64638D44-2C1D-45E1-865D-6102F0D2DC6C}">
      <dgm:prSet/>
      <dgm:spPr/>
      <dgm:t>
        <a:bodyPr/>
        <a:lstStyle/>
        <a:p>
          <a:endParaRPr lang="en-US"/>
        </a:p>
      </dgm:t>
    </dgm:pt>
    <dgm:pt modelId="{01164957-4B1A-4F42-85C9-4C5E392836CF}" type="pres">
      <dgm:prSet presAssocID="{04184060-51BF-468D-A386-B1F036C793AF}" presName="outerComposite" presStyleCnt="0">
        <dgm:presLayoutVars>
          <dgm:chMax val="5"/>
          <dgm:dir/>
          <dgm:resizeHandles val="exact"/>
        </dgm:presLayoutVars>
      </dgm:prSet>
      <dgm:spPr/>
    </dgm:pt>
    <dgm:pt modelId="{5944B74C-B571-46EB-92F3-A938845D6C3C}" type="pres">
      <dgm:prSet presAssocID="{04184060-51BF-468D-A386-B1F036C793AF}" presName="dummyMaxCanvas" presStyleCnt="0">
        <dgm:presLayoutVars/>
      </dgm:prSet>
      <dgm:spPr/>
    </dgm:pt>
    <dgm:pt modelId="{80526F25-0561-4CA9-BB2B-BEF49786F1FE}" type="pres">
      <dgm:prSet presAssocID="{04184060-51BF-468D-A386-B1F036C793AF}" presName="FourNodes_1" presStyleLbl="node1" presStyleIdx="0" presStyleCnt="4">
        <dgm:presLayoutVars>
          <dgm:bulletEnabled val="1"/>
        </dgm:presLayoutVars>
      </dgm:prSet>
      <dgm:spPr/>
    </dgm:pt>
    <dgm:pt modelId="{2D90CA0F-4C25-48E3-883F-28173EB991A4}" type="pres">
      <dgm:prSet presAssocID="{04184060-51BF-468D-A386-B1F036C793AF}" presName="FourNodes_2" presStyleLbl="node1" presStyleIdx="1" presStyleCnt="4">
        <dgm:presLayoutVars>
          <dgm:bulletEnabled val="1"/>
        </dgm:presLayoutVars>
      </dgm:prSet>
      <dgm:spPr/>
    </dgm:pt>
    <dgm:pt modelId="{544DC840-A8B0-4E03-9595-0ACC744D42E2}" type="pres">
      <dgm:prSet presAssocID="{04184060-51BF-468D-A386-B1F036C793AF}" presName="FourNodes_3" presStyleLbl="node1" presStyleIdx="2" presStyleCnt="4">
        <dgm:presLayoutVars>
          <dgm:bulletEnabled val="1"/>
        </dgm:presLayoutVars>
      </dgm:prSet>
      <dgm:spPr/>
    </dgm:pt>
    <dgm:pt modelId="{C7F81665-3A83-4DF5-8198-6660C988922A}" type="pres">
      <dgm:prSet presAssocID="{04184060-51BF-468D-A386-B1F036C793AF}" presName="FourNodes_4" presStyleLbl="node1" presStyleIdx="3" presStyleCnt="4">
        <dgm:presLayoutVars>
          <dgm:bulletEnabled val="1"/>
        </dgm:presLayoutVars>
      </dgm:prSet>
      <dgm:spPr/>
    </dgm:pt>
    <dgm:pt modelId="{5AFC603F-27AF-4EE3-9A1E-5DBC382E058E}" type="pres">
      <dgm:prSet presAssocID="{04184060-51BF-468D-A386-B1F036C793AF}" presName="FourConn_1-2" presStyleLbl="fgAccFollowNode1" presStyleIdx="0" presStyleCnt="3">
        <dgm:presLayoutVars>
          <dgm:bulletEnabled val="1"/>
        </dgm:presLayoutVars>
      </dgm:prSet>
      <dgm:spPr/>
    </dgm:pt>
    <dgm:pt modelId="{E69F9CDE-888D-4ABA-8405-C68C4EA7ADC4}" type="pres">
      <dgm:prSet presAssocID="{04184060-51BF-468D-A386-B1F036C793AF}" presName="FourConn_2-3" presStyleLbl="fgAccFollowNode1" presStyleIdx="1" presStyleCnt="3">
        <dgm:presLayoutVars>
          <dgm:bulletEnabled val="1"/>
        </dgm:presLayoutVars>
      </dgm:prSet>
      <dgm:spPr/>
    </dgm:pt>
    <dgm:pt modelId="{88F8F337-8FEF-4D10-8D87-8F9DBF350805}" type="pres">
      <dgm:prSet presAssocID="{04184060-51BF-468D-A386-B1F036C793AF}" presName="FourConn_3-4" presStyleLbl="fgAccFollowNode1" presStyleIdx="2" presStyleCnt="3">
        <dgm:presLayoutVars>
          <dgm:bulletEnabled val="1"/>
        </dgm:presLayoutVars>
      </dgm:prSet>
      <dgm:spPr/>
    </dgm:pt>
    <dgm:pt modelId="{A4F4739C-2C4E-440E-B8CF-9CEBE0C07D91}" type="pres">
      <dgm:prSet presAssocID="{04184060-51BF-468D-A386-B1F036C793AF}" presName="FourNodes_1_text" presStyleLbl="node1" presStyleIdx="3" presStyleCnt="4">
        <dgm:presLayoutVars>
          <dgm:bulletEnabled val="1"/>
        </dgm:presLayoutVars>
      </dgm:prSet>
      <dgm:spPr/>
    </dgm:pt>
    <dgm:pt modelId="{7ED64C76-664E-42CD-B6F4-8DBA4D77AA78}" type="pres">
      <dgm:prSet presAssocID="{04184060-51BF-468D-A386-B1F036C793AF}" presName="FourNodes_2_text" presStyleLbl="node1" presStyleIdx="3" presStyleCnt="4">
        <dgm:presLayoutVars>
          <dgm:bulletEnabled val="1"/>
        </dgm:presLayoutVars>
      </dgm:prSet>
      <dgm:spPr/>
    </dgm:pt>
    <dgm:pt modelId="{60EEF312-A908-4E7E-B550-4634D3570184}" type="pres">
      <dgm:prSet presAssocID="{04184060-51BF-468D-A386-B1F036C793AF}" presName="FourNodes_3_text" presStyleLbl="node1" presStyleIdx="3" presStyleCnt="4">
        <dgm:presLayoutVars>
          <dgm:bulletEnabled val="1"/>
        </dgm:presLayoutVars>
      </dgm:prSet>
      <dgm:spPr/>
    </dgm:pt>
    <dgm:pt modelId="{7BF52DAC-A579-499A-B335-2DA5D58E151A}" type="pres">
      <dgm:prSet presAssocID="{04184060-51BF-468D-A386-B1F036C793AF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C7BE641C-ACE1-47B8-A447-31056DDD8051}" type="presOf" srcId="{2BC2308A-086A-4C58-90F7-C70F60E7AF66}" destId="{88F8F337-8FEF-4D10-8D87-8F9DBF350805}" srcOrd="0" destOrd="0" presId="urn:microsoft.com/office/officeart/2005/8/layout/vProcess5"/>
    <dgm:cxn modelId="{4D007B61-408B-4BBF-9717-B3AB352750D5}" type="presOf" srcId="{1903D0AA-3B1F-4203-B8D8-3E7605A883C6}" destId="{80526F25-0561-4CA9-BB2B-BEF49786F1FE}" srcOrd="0" destOrd="0" presId="urn:microsoft.com/office/officeart/2005/8/layout/vProcess5"/>
    <dgm:cxn modelId="{52ECED42-4480-4319-B951-23DFEB5671F5}" srcId="{04184060-51BF-468D-A386-B1F036C793AF}" destId="{B17032F0-B2CC-4B40-8D30-682C11A264B0}" srcOrd="2" destOrd="0" parTransId="{4745CA91-52DF-4D9C-8F6B-2F56DB7F5B19}" sibTransId="{2BC2308A-086A-4C58-90F7-C70F60E7AF66}"/>
    <dgm:cxn modelId="{64638D44-2C1D-45E1-865D-6102F0D2DC6C}" srcId="{04184060-51BF-468D-A386-B1F036C793AF}" destId="{2EBBC23A-9BA7-4114-ACC8-D4FD2F8F2820}" srcOrd="3" destOrd="0" parTransId="{1E473F6F-0649-4BEA-9322-61DAF29E503C}" sibTransId="{6CD8A792-6DA5-4D74-9A65-27D071CA69CE}"/>
    <dgm:cxn modelId="{A260906A-903F-4919-9E45-A6AFB4AB72D5}" type="presOf" srcId="{B17032F0-B2CC-4B40-8D30-682C11A264B0}" destId="{60EEF312-A908-4E7E-B550-4634D3570184}" srcOrd="1" destOrd="0" presId="urn:microsoft.com/office/officeart/2005/8/layout/vProcess5"/>
    <dgm:cxn modelId="{FE7C1F8C-EE08-4FE7-957F-0326AB8F3F6D}" type="presOf" srcId="{04184060-51BF-468D-A386-B1F036C793AF}" destId="{01164957-4B1A-4F42-85C9-4C5E392836CF}" srcOrd="0" destOrd="0" presId="urn:microsoft.com/office/officeart/2005/8/layout/vProcess5"/>
    <dgm:cxn modelId="{9E034F8E-1FDC-4B3D-995E-21BC588DF579}" type="presOf" srcId="{2EBBC23A-9BA7-4114-ACC8-D4FD2F8F2820}" destId="{C7F81665-3A83-4DF5-8198-6660C988922A}" srcOrd="0" destOrd="0" presId="urn:microsoft.com/office/officeart/2005/8/layout/vProcess5"/>
    <dgm:cxn modelId="{ED39A291-890F-47A9-926A-9EE30D4B6374}" type="presOf" srcId="{7EF77285-C99C-4085-A898-B7248BDB5726}" destId="{5AFC603F-27AF-4EE3-9A1E-5DBC382E058E}" srcOrd="0" destOrd="0" presId="urn:microsoft.com/office/officeart/2005/8/layout/vProcess5"/>
    <dgm:cxn modelId="{0D88AF95-111E-481D-82C8-82824274CE97}" srcId="{04184060-51BF-468D-A386-B1F036C793AF}" destId="{AE08B3FD-D3D0-4B4A-AD0E-13B75C05D115}" srcOrd="1" destOrd="0" parTransId="{EF40C126-AF39-4C3C-B13E-C564E5B5D469}" sibTransId="{686BE50D-C2B6-4043-8D79-63B45095EFA3}"/>
    <dgm:cxn modelId="{6F366B9E-604E-4052-ADF3-C55B38A86CA2}" type="presOf" srcId="{686BE50D-C2B6-4043-8D79-63B45095EFA3}" destId="{E69F9CDE-888D-4ABA-8405-C68C4EA7ADC4}" srcOrd="0" destOrd="0" presId="urn:microsoft.com/office/officeart/2005/8/layout/vProcess5"/>
    <dgm:cxn modelId="{928AE5AE-3B10-4D2D-A0B3-8D2B88384F81}" type="presOf" srcId="{AE08B3FD-D3D0-4B4A-AD0E-13B75C05D115}" destId="{7ED64C76-664E-42CD-B6F4-8DBA4D77AA78}" srcOrd="1" destOrd="0" presId="urn:microsoft.com/office/officeart/2005/8/layout/vProcess5"/>
    <dgm:cxn modelId="{93C96BBD-7318-42AF-97D8-06427847ECA0}" type="presOf" srcId="{B17032F0-B2CC-4B40-8D30-682C11A264B0}" destId="{544DC840-A8B0-4E03-9595-0ACC744D42E2}" srcOrd="0" destOrd="0" presId="urn:microsoft.com/office/officeart/2005/8/layout/vProcess5"/>
    <dgm:cxn modelId="{F79AC1C0-0436-40F1-8FCB-973D922382F0}" type="presOf" srcId="{1903D0AA-3B1F-4203-B8D8-3E7605A883C6}" destId="{A4F4739C-2C4E-440E-B8CF-9CEBE0C07D91}" srcOrd="1" destOrd="0" presId="urn:microsoft.com/office/officeart/2005/8/layout/vProcess5"/>
    <dgm:cxn modelId="{810532C5-9D86-40A5-951D-CD2FF7059293}" type="presOf" srcId="{2EBBC23A-9BA7-4114-ACC8-D4FD2F8F2820}" destId="{7BF52DAC-A579-499A-B335-2DA5D58E151A}" srcOrd="1" destOrd="0" presId="urn:microsoft.com/office/officeart/2005/8/layout/vProcess5"/>
    <dgm:cxn modelId="{2EC56AD1-4E0A-4089-8A1C-D28AF9B8E0B6}" srcId="{04184060-51BF-468D-A386-B1F036C793AF}" destId="{1903D0AA-3B1F-4203-B8D8-3E7605A883C6}" srcOrd="0" destOrd="0" parTransId="{D1A20FE5-490E-4E24-9C46-0B482C6CBE6D}" sibTransId="{7EF77285-C99C-4085-A898-B7248BDB5726}"/>
    <dgm:cxn modelId="{E8B73BE7-CC3B-4A24-B961-81D56DAC52A4}" type="presOf" srcId="{AE08B3FD-D3D0-4B4A-AD0E-13B75C05D115}" destId="{2D90CA0F-4C25-48E3-883F-28173EB991A4}" srcOrd="0" destOrd="0" presId="urn:microsoft.com/office/officeart/2005/8/layout/vProcess5"/>
    <dgm:cxn modelId="{9C39A770-28F2-43D1-81B4-5A2E904D8D19}" type="presParOf" srcId="{01164957-4B1A-4F42-85C9-4C5E392836CF}" destId="{5944B74C-B571-46EB-92F3-A938845D6C3C}" srcOrd="0" destOrd="0" presId="urn:microsoft.com/office/officeart/2005/8/layout/vProcess5"/>
    <dgm:cxn modelId="{8E04C463-FDB2-4E1B-B315-19346B81972C}" type="presParOf" srcId="{01164957-4B1A-4F42-85C9-4C5E392836CF}" destId="{80526F25-0561-4CA9-BB2B-BEF49786F1FE}" srcOrd="1" destOrd="0" presId="urn:microsoft.com/office/officeart/2005/8/layout/vProcess5"/>
    <dgm:cxn modelId="{1933BFF9-FE7E-48BB-A6E0-22B4E793F67B}" type="presParOf" srcId="{01164957-4B1A-4F42-85C9-4C5E392836CF}" destId="{2D90CA0F-4C25-48E3-883F-28173EB991A4}" srcOrd="2" destOrd="0" presId="urn:microsoft.com/office/officeart/2005/8/layout/vProcess5"/>
    <dgm:cxn modelId="{4E1CF3A6-8850-476B-88E2-792D5CFEB6D0}" type="presParOf" srcId="{01164957-4B1A-4F42-85C9-4C5E392836CF}" destId="{544DC840-A8B0-4E03-9595-0ACC744D42E2}" srcOrd="3" destOrd="0" presId="urn:microsoft.com/office/officeart/2005/8/layout/vProcess5"/>
    <dgm:cxn modelId="{0F136127-8508-402A-8ABE-AAD66C399119}" type="presParOf" srcId="{01164957-4B1A-4F42-85C9-4C5E392836CF}" destId="{C7F81665-3A83-4DF5-8198-6660C988922A}" srcOrd="4" destOrd="0" presId="urn:microsoft.com/office/officeart/2005/8/layout/vProcess5"/>
    <dgm:cxn modelId="{6CD1E138-7421-49CB-9415-CBEA5E0C2489}" type="presParOf" srcId="{01164957-4B1A-4F42-85C9-4C5E392836CF}" destId="{5AFC603F-27AF-4EE3-9A1E-5DBC382E058E}" srcOrd="5" destOrd="0" presId="urn:microsoft.com/office/officeart/2005/8/layout/vProcess5"/>
    <dgm:cxn modelId="{086F7BFD-7F59-4344-85DA-3514440525D5}" type="presParOf" srcId="{01164957-4B1A-4F42-85C9-4C5E392836CF}" destId="{E69F9CDE-888D-4ABA-8405-C68C4EA7ADC4}" srcOrd="6" destOrd="0" presId="urn:microsoft.com/office/officeart/2005/8/layout/vProcess5"/>
    <dgm:cxn modelId="{45128369-BE05-42C4-BEF2-76362978E4D9}" type="presParOf" srcId="{01164957-4B1A-4F42-85C9-4C5E392836CF}" destId="{88F8F337-8FEF-4D10-8D87-8F9DBF350805}" srcOrd="7" destOrd="0" presId="urn:microsoft.com/office/officeart/2005/8/layout/vProcess5"/>
    <dgm:cxn modelId="{8CEDE7D9-97F4-45DA-BB81-10EA8D40EAA3}" type="presParOf" srcId="{01164957-4B1A-4F42-85C9-4C5E392836CF}" destId="{A4F4739C-2C4E-440E-B8CF-9CEBE0C07D91}" srcOrd="8" destOrd="0" presId="urn:microsoft.com/office/officeart/2005/8/layout/vProcess5"/>
    <dgm:cxn modelId="{73160816-677B-452E-8D53-6C654A0E2B05}" type="presParOf" srcId="{01164957-4B1A-4F42-85C9-4C5E392836CF}" destId="{7ED64C76-664E-42CD-B6F4-8DBA4D77AA78}" srcOrd="9" destOrd="0" presId="urn:microsoft.com/office/officeart/2005/8/layout/vProcess5"/>
    <dgm:cxn modelId="{A3AD839A-36EE-4584-BF25-D0D3B3DBF152}" type="presParOf" srcId="{01164957-4B1A-4F42-85C9-4C5E392836CF}" destId="{60EEF312-A908-4E7E-B550-4634D3570184}" srcOrd="10" destOrd="0" presId="urn:microsoft.com/office/officeart/2005/8/layout/vProcess5"/>
    <dgm:cxn modelId="{1E534BBD-06FA-4573-B007-F3A1D1456003}" type="presParOf" srcId="{01164957-4B1A-4F42-85C9-4C5E392836CF}" destId="{7BF52DAC-A579-499A-B335-2DA5D58E151A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526F25-0561-4CA9-BB2B-BEF49786F1FE}">
      <dsp:nvSpPr>
        <dsp:cNvPr id="0" name=""/>
        <dsp:cNvSpPr/>
      </dsp:nvSpPr>
      <dsp:spPr>
        <a:xfrm>
          <a:off x="0" y="0"/>
          <a:ext cx="8634730" cy="81261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88000"/>
                <a:lumMod val="88000"/>
              </a:schemeClr>
              <a:schemeClr val="accent2">
                <a:hueOff val="0"/>
                <a:satOff val="0"/>
                <a:lumOff val="0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100" kern="1200"/>
            <a:t>Aprūpe mājās – visās pašvaldības</a:t>
          </a:r>
          <a:endParaRPr lang="en-US" sz="2100" kern="1200"/>
        </a:p>
      </dsp:txBody>
      <dsp:txXfrm>
        <a:off x="23801" y="23801"/>
        <a:ext cx="7689191" cy="765010"/>
      </dsp:txXfrm>
    </dsp:sp>
    <dsp:sp modelId="{2D90CA0F-4C25-48E3-883F-28173EB991A4}">
      <dsp:nvSpPr>
        <dsp:cNvPr id="0" name=""/>
        <dsp:cNvSpPr/>
      </dsp:nvSpPr>
      <dsp:spPr>
        <a:xfrm>
          <a:off x="723158" y="960360"/>
          <a:ext cx="8634730" cy="81261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duotone>
              <a:schemeClr val="accent2">
                <a:hueOff val="1199996"/>
                <a:satOff val="-617"/>
                <a:lumOff val="-1569"/>
                <a:alphaOff val="0"/>
                <a:shade val="88000"/>
                <a:lumMod val="88000"/>
              </a:schemeClr>
              <a:schemeClr val="accent2">
                <a:hueOff val="1199996"/>
                <a:satOff val="-617"/>
                <a:lumOff val="-1569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100" kern="1200"/>
            <a:t>Ilgstošās sociālās aprūpes un rehabilitācijas pakalpojums – visās pašvaldībās</a:t>
          </a:r>
          <a:endParaRPr lang="en-US" sz="2100" kern="1200"/>
        </a:p>
      </dsp:txBody>
      <dsp:txXfrm>
        <a:off x="746959" y="984161"/>
        <a:ext cx="7335771" cy="765010"/>
      </dsp:txXfrm>
    </dsp:sp>
    <dsp:sp modelId="{544DC840-A8B0-4E03-9595-0ACC744D42E2}">
      <dsp:nvSpPr>
        <dsp:cNvPr id="0" name=""/>
        <dsp:cNvSpPr/>
      </dsp:nvSpPr>
      <dsp:spPr>
        <a:xfrm>
          <a:off x="1435523" y="1920720"/>
          <a:ext cx="8634730" cy="81261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duotone>
              <a:schemeClr val="accent2">
                <a:hueOff val="2399992"/>
                <a:satOff val="-1233"/>
                <a:lumOff val="-3137"/>
                <a:alphaOff val="0"/>
                <a:shade val="88000"/>
                <a:lumMod val="88000"/>
              </a:schemeClr>
              <a:schemeClr val="accent2">
                <a:hueOff val="2399992"/>
                <a:satOff val="-1233"/>
                <a:lumOff val="-3137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100" kern="1200"/>
            <a:t>Grupu mājas (dzīvokļa pakalpojums) – nav 5 pašvaldībās</a:t>
          </a:r>
          <a:endParaRPr lang="en-US" sz="2100" kern="1200"/>
        </a:p>
      </dsp:txBody>
      <dsp:txXfrm>
        <a:off x="1459324" y="1944521"/>
        <a:ext cx="7346564" cy="765010"/>
      </dsp:txXfrm>
    </dsp:sp>
    <dsp:sp modelId="{C7F81665-3A83-4DF5-8198-6660C988922A}">
      <dsp:nvSpPr>
        <dsp:cNvPr id="0" name=""/>
        <dsp:cNvSpPr/>
      </dsp:nvSpPr>
      <dsp:spPr>
        <a:xfrm>
          <a:off x="2158682" y="2881081"/>
          <a:ext cx="8634730" cy="81261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duotone>
              <a:schemeClr val="accent2">
                <a:hueOff val="3599988"/>
                <a:satOff val="-1850"/>
                <a:lumOff val="-4706"/>
                <a:alphaOff val="0"/>
                <a:shade val="88000"/>
                <a:lumMod val="88000"/>
              </a:schemeClr>
              <a:schemeClr val="accent2">
                <a:hueOff val="3599988"/>
                <a:satOff val="-1850"/>
                <a:lumOff val="-4706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100" kern="1200"/>
            <a:t>Dienas aprūpes centra pakalpojums, piemēram, personām ar garīga rakstura traucējumiem – nav 1 pašvaldībā</a:t>
          </a:r>
          <a:endParaRPr lang="en-US" sz="2100" kern="1200"/>
        </a:p>
      </dsp:txBody>
      <dsp:txXfrm>
        <a:off x="2182483" y="2904882"/>
        <a:ext cx="7335771" cy="765010"/>
      </dsp:txXfrm>
    </dsp:sp>
    <dsp:sp modelId="{5AFC603F-27AF-4EE3-9A1E-5DBC382E058E}">
      <dsp:nvSpPr>
        <dsp:cNvPr id="0" name=""/>
        <dsp:cNvSpPr/>
      </dsp:nvSpPr>
      <dsp:spPr>
        <a:xfrm>
          <a:off x="8106532" y="622387"/>
          <a:ext cx="528198" cy="52819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8225377" y="622387"/>
        <a:ext cx="290508" cy="397469"/>
      </dsp:txXfrm>
    </dsp:sp>
    <dsp:sp modelId="{E69F9CDE-888D-4ABA-8405-C68C4EA7ADC4}">
      <dsp:nvSpPr>
        <dsp:cNvPr id="0" name=""/>
        <dsp:cNvSpPr/>
      </dsp:nvSpPr>
      <dsp:spPr>
        <a:xfrm>
          <a:off x="8829690" y="1582747"/>
          <a:ext cx="528198" cy="52819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1928913"/>
            <a:satOff val="-1059"/>
            <a:lumOff val="-525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1928913"/>
              <a:satOff val="-1059"/>
              <a:lumOff val="-52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8948535" y="1582747"/>
        <a:ext cx="290508" cy="397469"/>
      </dsp:txXfrm>
    </dsp:sp>
    <dsp:sp modelId="{88F8F337-8FEF-4D10-8D87-8F9DBF350805}">
      <dsp:nvSpPr>
        <dsp:cNvPr id="0" name=""/>
        <dsp:cNvSpPr/>
      </dsp:nvSpPr>
      <dsp:spPr>
        <a:xfrm>
          <a:off x="9542056" y="2543108"/>
          <a:ext cx="528198" cy="52819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3857825"/>
            <a:satOff val="-2119"/>
            <a:lumOff val="-1051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3857825"/>
              <a:satOff val="-2119"/>
              <a:lumOff val="-105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9660901" y="2543108"/>
        <a:ext cx="290508" cy="3974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9167E9B-2430-4AEB-A155-EBF54AA0CF53}" type="datetimeFigureOut">
              <a:rPr lang="lv-LV" smtClean="0"/>
              <a:t>12.09.2024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568D2BA-4243-4899-9557-C5A8856FF4A4}" type="slidenum">
              <a:rPr lang="lv-LV" smtClean="0"/>
              <a:t>‹#›</a:t>
            </a:fld>
            <a:endParaRPr lang="lv-LV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52749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7E9B-2430-4AEB-A155-EBF54AA0CF53}" type="datetimeFigureOut">
              <a:rPr lang="lv-LV" smtClean="0"/>
              <a:t>12.09.2024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D2BA-4243-4899-9557-C5A8856FF4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0939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7E9B-2430-4AEB-A155-EBF54AA0CF53}" type="datetimeFigureOut">
              <a:rPr lang="lv-LV" smtClean="0"/>
              <a:t>12.09.2024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D2BA-4243-4899-9557-C5A8856FF4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12888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7E9B-2430-4AEB-A155-EBF54AA0CF53}" type="datetimeFigureOut">
              <a:rPr lang="lv-LV" smtClean="0"/>
              <a:t>12.09.2024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D2BA-4243-4899-9557-C5A8856FF4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51736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7E9B-2430-4AEB-A155-EBF54AA0CF53}" type="datetimeFigureOut">
              <a:rPr lang="lv-LV" smtClean="0"/>
              <a:t>12.09.2024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D2BA-4243-4899-9557-C5A8856FF4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41293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7E9B-2430-4AEB-A155-EBF54AA0CF53}" type="datetimeFigureOut">
              <a:rPr lang="lv-LV" smtClean="0"/>
              <a:t>12.09.2024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D2BA-4243-4899-9557-C5A8856FF4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30265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7E9B-2430-4AEB-A155-EBF54AA0CF53}" type="datetimeFigureOut">
              <a:rPr lang="lv-LV" smtClean="0"/>
              <a:t>12.09.2024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D2BA-4243-4899-9557-C5A8856FF4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47735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7E9B-2430-4AEB-A155-EBF54AA0CF53}" type="datetimeFigureOut">
              <a:rPr lang="lv-LV" smtClean="0"/>
              <a:t>12.09.2024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D2BA-4243-4899-9557-C5A8856FF4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86006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7E9B-2430-4AEB-A155-EBF54AA0CF53}" type="datetimeFigureOut">
              <a:rPr lang="lv-LV" smtClean="0"/>
              <a:t>12.09.2024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D2BA-4243-4899-9557-C5A8856FF4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04328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7E9B-2430-4AEB-A155-EBF54AA0CF53}" type="datetimeFigureOut">
              <a:rPr lang="lv-LV" smtClean="0"/>
              <a:t>12.09.2024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D2BA-4243-4899-9557-C5A8856FF4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31712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7E9B-2430-4AEB-A155-EBF54AA0CF53}" type="datetimeFigureOut">
              <a:rPr lang="lv-LV" smtClean="0"/>
              <a:t>12.09.2024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D2BA-4243-4899-9557-C5A8856FF4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53678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7E9B-2430-4AEB-A155-EBF54AA0CF53}" type="datetimeFigureOut">
              <a:rPr lang="lv-LV" smtClean="0"/>
              <a:t>12.09.2024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D2BA-4243-4899-9557-C5A8856FF4A4}" type="slidenum">
              <a:rPr lang="lv-LV" smtClean="0"/>
              <a:t>‹#›</a:t>
            </a:fld>
            <a:endParaRPr lang="lv-LV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21747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7E9B-2430-4AEB-A155-EBF54AA0CF53}" type="datetimeFigureOut">
              <a:rPr lang="lv-LV" smtClean="0"/>
              <a:t>12.09.2024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D2BA-4243-4899-9557-C5A8856FF4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655688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7E9B-2430-4AEB-A155-EBF54AA0CF53}" type="datetimeFigureOut">
              <a:rPr lang="lv-LV" smtClean="0"/>
              <a:t>12.09.2024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D2BA-4243-4899-9557-C5A8856FF4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778046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7E9B-2430-4AEB-A155-EBF54AA0CF53}" type="datetimeFigureOut">
              <a:rPr lang="lv-LV" smtClean="0"/>
              <a:t>12.09.2024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D2BA-4243-4899-9557-C5A8856FF4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71472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7E9B-2430-4AEB-A155-EBF54AA0CF53}" type="datetimeFigureOut">
              <a:rPr lang="lv-LV" smtClean="0"/>
              <a:t>12.09.2024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D2BA-4243-4899-9557-C5A8856FF4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745537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7E9B-2430-4AEB-A155-EBF54AA0CF53}" type="datetimeFigureOut">
              <a:rPr lang="lv-LV" smtClean="0"/>
              <a:t>12.09.2024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D2BA-4243-4899-9557-C5A8856FF4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929017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3487E-F8D3-4A5A-8E7A-449501F5B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FED6A-E7BD-4023-96CD-8E3673DB8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0FEE2-2025-4DD4-934C-4D46B4740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7E9B-2430-4AEB-A155-EBF54AA0CF53}" type="datetimeFigureOut">
              <a:rPr lang="lv-LV" smtClean="0"/>
              <a:t>12.09.2024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DB981-571C-4FE7-B803-6428297E2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B0AE9E-1C5B-4D4D-80BF-C4F75EFC0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D2BA-4243-4899-9557-C5A8856FF4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11968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9167E9B-2430-4AEB-A155-EBF54AA0CF53}" type="datetimeFigureOut">
              <a:rPr lang="lv-LV" smtClean="0"/>
              <a:t>12.09.2024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568D2BA-4243-4899-9557-C5A8856FF4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9695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hyperlink" Target="http://www.lps.lv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Freeform: Shape 32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8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v-LV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8B9747-A037-4830-841B-80A958E09B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4636" y="1307619"/>
            <a:ext cx="6720672" cy="5128544"/>
          </a:xfrm>
        </p:spPr>
        <p:txBody>
          <a:bodyPr anchor="ctr">
            <a:normAutofit/>
          </a:bodyPr>
          <a:lstStyle/>
          <a:p>
            <a:pPr algn="l"/>
            <a:r>
              <a:rPr lang="lv-LV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Pašvaldības – sapņi, uzdevumi, iespējas un izaicinājumi</a:t>
            </a:r>
            <a:br>
              <a:rPr lang="lv-LV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v-LV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sz="2000" cap="none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13.09.2024.</a:t>
            </a:r>
            <a:r>
              <a:rPr lang="lv-LV" sz="2000" b="1" cap="none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lv-LV" sz="2000" b="1" cap="none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sz="2000" cap="none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LSA konference «Aprūpe šodien un mūsu izredzes </a:t>
            </a:r>
            <a:r>
              <a:rPr lang="lv-LV" sz="2000" cap="none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cieņpilni</a:t>
            </a:r>
            <a:r>
              <a:rPr lang="lv-LV" sz="2000" cap="none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novecot»</a:t>
            </a:r>
            <a:br>
              <a:rPr lang="lv-LV" sz="2000" b="1" cap="none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v-LV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sz="1800" cap="none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Ilze Rudzīte, </a:t>
            </a:r>
            <a:br>
              <a:rPr lang="lv-LV" sz="1800" cap="none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sz="1800" cap="none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Latvijas Pašvaldību savienības padomniece veselības un sociālajos jautājumos</a:t>
            </a:r>
            <a:br>
              <a:rPr lang="lv-LV" sz="1800" dirty="0">
                <a:solidFill>
                  <a:schemeClr val="accent1">
                    <a:lumMod val="75000"/>
                  </a:schemeClr>
                </a:solidFill>
                <a:latin typeface="Biome Light" panose="020B0502040204020203" pitchFamily="34" charset="0"/>
                <a:cs typeface="Biome Light" panose="020B0502040204020203" pitchFamily="34" charset="0"/>
              </a:rPr>
            </a:br>
            <a:br>
              <a:rPr lang="lv-LV" sz="1800" dirty="0">
                <a:solidFill>
                  <a:schemeClr val="accent1">
                    <a:lumMod val="75000"/>
                  </a:schemeClr>
                </a:solidFill>
                <a:latin typeface="Biome Light" panose="020B0502040204020203" pitchFamily="34" charset="0"/>
                <a:cs typeface="Biome Light" panose="020B0502040204020203" pitchFamily="34" charset="0"/>
              </a:rPr>
            </a:br>
            <a:endParaRPr lang="lv-LV" sz="1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A322E1-4D58-4DCA-9780-1A58ABD6C9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3062" y="864729"/>
            <a:ext cx="3349500" cy="5128543"/>
          </a:xfrm>
        </p:spPr>
        <p:txBody>
          <a:bodyPr anchor="ctr">
            <a:normAutofit/>
          </a:bodyPr>
          <a:lstStyle/>
          <a:p>
            <a:r>
              <a:rPr lang="lv-LV" sz="80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lv-LV" sz="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EBFCA9E-15A5-437B-9F71-6FA5091EF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6015"/>
            <a:ext cx="0" cy="31459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E5F7785-4545-4A24-9709-5B34B5748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64704"/>
            <a:ext cx="12192001" cy="493296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v-LV"/>
          </a:p>
        </p:txBody>
      </p:sp>
      <p:pic>
        <p:nvPicPr>
          <p:cNvPr id="34" name="Picture 33" descr="A close up of a logo&#10;&#10;Description automatically generated">
            <a:extLst>
              <a:ext uri="{FF2B5EF4-FFF2-40B4-BE49-F238E27FC236}">
                <a16:creationId xmlns:a16="http://schemas.microsoft.com/office/drawing/2014/main" id="{4E21731E-DC56-4669-A727-C1110D305A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464" y="2466975"/>
            <a:ext cx="2018233" cy="192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53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C38E665F-010A-4CF3-9B64-5888D0D74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3CCE7-9A46-4526-8573-C003FF506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688" y="384632"/>
            <a:ext cx="10792837" cy="115196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lv-LV" sz="2800" b="1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Plāns ilgtermiņa aprūpes pakalpojumu pieejamības un attīstības veicināšanai </a:t>
            </a:r>
            <a:r>
              <a:rPr lang="lv-LV" sz="2800" b="1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2024. - 2029.gadam</a:t>
            </a:r>
            <a:endParaRPr lang="en-US" sz="2800" b="1" cap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E0DC2-07B0-40AF-ABB0-A305F3C7D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503281"/>
            <a:ext cx="8878824" cy="570603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8DC7C8DA-61BE-41D9-AE78-92F3C6EF3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9742" y="5596218"/>
            <a:ext cx="955034" cy="9104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0992E8-9E3C-DA56-190B-C6DF5B533341}"/>
              </a:ext>
            </a:extLst>
          </p:cNvPr>
          <p:cNvSpPr txBox="1"/>
          <p:nvPr/>
        </p:nvSpPr>
        <p:spPr>
          <a:xfrm>
            <a:off x="655608" y="2300241"/>
            <a:ext cx="10344134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lv-LV" sz="2400" i="1" kern="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Ilgtermiņa aprūpe ir </a:t>
            </a:r>
            <a:r>
              <a:rPr lang="lv-LV" sz="2400" b="1" i="1" kern="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pasākumu kopums </a:t>
            </a:r>
            <a:r>
              <a:rPr lang="lv-LV" sz="2400" i="1" kern="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ar mērķi nodrošināt dzīves kvalitātes nepazemināšanos un iespējami neatkarīgu dzīvi personai, kurai nepārejošu funkcionālu traucējumu dēļ nepieciešams ilgstošs vai pastāvīgs atbalsts pašaprūpes un ikdienas darbībās vai darbībās, kas saistītas </a:t>
            </a:r>
            <a:r>
              <a:rPr lang="lv-LV" sz="2400" b="1" i="1" kern="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ar neatkarīgu dzīvi</a:t>
            </a:r>
            <a:r>
              <a:rPr lang="lv-LV" sz="2400" i="1" kern="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. Ilgtermiņa aprūpes pakalpojumi var tik sniegti </a:t>
            </a:r>
            <a:r>
              <a:rPr lang="lv-LV" sz="2400" b="1" i="1" kern="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institūcijā</a:t>
            </a:r>
            <a:r>
              <a:rPr lang="lv-LV" sz="2400" i="1" kern="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(ilgstošas sociālās aprūpes un sociālās rehabilitācijas institūcijās, pansijās) vai </a:t>
            </a:r>
            <a:r>
              <a:rPr lang="lv-LV" sz="2400" b="1" i="1" kern="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personas dzīvesvietā </a:t>
            </a:r>
            <a:r>
              <a:rPr lang="lv-LV" sz="2400" i="1" kern="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(aprūpes mājās, dienas aprūpes centra, grupu mājas (dzīvokļa) pakalpojums)</a:t>
            </a:r>
            <a:endParaRPr lang="lv-LV" sz="2400" kern="0" dirty="0">
              <a:effectLst/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endParaRPr lang="lv-LV" kern="0" dirty="0"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554015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93CB0-4E1F-EE7D-6A1F-D808F2B7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9229" y="685800"/>
            <a:ext cx="4903454" cy="1151965"/>
          </a:xfrm>
        </p:spPr>
        <p:txBody>
          <a:bodyPr>
            <a:normAutofit/>
          </a:bodyPr>
          <a:lstStyle/>
          <a:p>
            <a:r>
              <a:rPr lang="lv-LV" sz="38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Pašvaldību autonomā funkcija</a:t>
            </a:r>
          </a:p>
        </p:txBody>
      </p:sp>
      <p:pic>
        <p:nvPicPr>
          <p:cNvPr id="5" name="Picture 4" descr="Vegetables on table">
            <a:extLst>
              <a:ext uri="{FF2B5EF4-FFF2-40B4-BE49-F238E27FC236}">
                <a16:creationId xmlns:a16="http://schemas.microsoft.com/office/drawing/2014/main" id="{B518B469-C282-6582-C7A5-BDFFD3CE2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10" b="-1"/>
          <a:stretch/>
        </p:blipFill>
        <p:spPr>
          <a:xfrm>
            <a:off x="0" y="0"/>
            <a:ext cx="4370248" cy="5301586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73F09-04CB-772A-1FB0-EB0F0F2F610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65914" y="2142066"/>
            <a:ext cx="6216768" cy="3232519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lv-LV" b="0" i="0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Nodrošināt iedzīvotājiem atbalstu sociālo problēmu risināšanā, kā arī iespēju saņemt sociālo palīdzību un sociālos pakalpojumus</a:t>
            </a:r>
          </a:p>
          <a:p>
            <a:pPr marL="0" indent="0">
              <a:lnSpc>
                <a:spcPct val="110000"/>
              </a:lnSpc>
              <a:buNone/>
            </a:pPr>
            <a:endParaRPr lang="lv-LV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lv-LV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Ilgtermiņa aprūpes pakalpojumi un to mērķa grupa – tikai daļa no nodrošināmajiem pakalpojumiem, tikai daļa no iecerētā obligāti nodrošināmo pakalpojumu «groza» </a:t>
            </a:r>
          </a:p>
        </p:txBody>
      </p:sp>
    </p:spTree>
    <p:extLst>
      <p:ext uri="{BB962C8B-B14F-4D97-AF65-F5344CB8AC3E}">
        <p14:creationId xmlns:p14="http://schemas.microsoft.com/office/powerpoint/2010/main" val="3579798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" name="Rectangle 81">
            <a:extLst>
              <a:ext uri="{FF2B5EF4-FFF2-40B4-BE49-F238E27FC236}">
                <a16:creationId xmlns:a16="http://schemas.microsoft.com/office/drawing/2014/main" id="{C38E665F-010A-4CF3-9B64-5888D0D74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3CCE7-9A46-4526-8573-C003FF506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10792837" cy="115196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lv-LV" sz="2800" b="1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Aktuālā situācija</a:t>
            </a:r>
            <a:endParaRPr lang="en-US" sz="2800" b="1" cap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8DC7C8DA-61BE-41D9-AE78-92F3C6EF3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9742" y="5596218"/>
            <a:ext cx="955034" cy="910466"/>
          </a:xfrm>
          <a:prstGeom prst="rect">
            <a:avLst/>
          </a:prstGeom>
        </p:spPr>
      </p:pic>
      <p:graphicFrame>
        <p:nvGraphicFramePr>
          <p:cNvPr id="78" name="Content Placeholder 2">
            <a:extLst>
              <a:ext uri="{FF2B5EF4-FFF2-40B4-BE49-F238E27FC236}">
                <a16:creationId xmlns:a16="http://schemas.microsoft.com/office/drawing/2014/main" id="{49B5DC24-8264-5CE3-91E4-1C20384C7A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8563940"/>
              </p:ext>
            </p:extLst>
          </p:nvPr>
        </p:nvGraphicFramePr>
        <p:xfrm>
          <a:off x="685800" y="1738564"/>
          <a:ext cx="10793413" cy="3693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08998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44BF2-50BB-FF3E-7CE2-44A7AFC51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2400" b="1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Ilgstošā sociālā aprūpe (SAC), salīdzinot 2022.un 2023.g. (LM informācija 2024.g.sarunās)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5FF479-46C3-40DE-5A57-C2543EA2E84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85801" y="1613264"/>
            <a:ext cx="7876902" cy="376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44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88CEF-C657-C427-AFE4-D4049B7D6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24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Salīdzinot 2022.un 2023.gadu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BFFE0-43BC-5672-7D56-3E3E9446324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v-LV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Ilgstošā sociālā aprūpe</a:t>
            </a:r>
          </a:p>
          <a:p>
            <a:endParaRPr lang="lv-LV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v-LV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Aprūpe mājās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F43EB8-F0FA-CEAA-64B1-B154752F5F3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9732" y="2063396"/>
            <a:ext cx="6610777" cy="3311189"/>
          </a:xfrm>
        </p:spPr>
        <p:txBody>
          <a:bodyPr/>
          <a:lstStyle/>
          <a:p>
            <a:r>
              <a:rPr lang="lv-LV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finansējuma pieaugums par 16,8 </a:t>
            </a:r>
            <a:r>
              <a:rPr lang="lv-LV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milj.euro</a:t>
            </a:r>
            <a:r>
              <a:rPr lang="lv-LV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personu skaita pieaugums par ~400 </a:t>
            </a:r>
          </a:p>
          <a:p>
            <a:r>
              <a:rPr lang="lv-LV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finansējuma pieaugums par ~ 10 </a:t>
            </a:r>
            <a:r>
              <a:rPr lang="lv-LV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milj.euro</a:t>
            </a:r>
            <a:r>
              <a:rPr lang="lv-LV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personu skaita pieaugums par ~ 200 </a:t>
            </a:r>
          </a:p>
        </p:txBody>
      </p:sp>
    </p:spTree>
    <p:extLst>
      <p:ext uri="{BB962C8B-B14F-4D97-AF65-F5344CB8AC3E}">
        <p14:creationId xmlns:p14="http://schemas.microsoft.com/office/powerpoint/2010/main" val="3668794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99060-7A30-1BD7-BBF3-98EC8433A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451185"/>
            <a:ext cx="10396882" cy="721894"/>
          </a:xfrm>
        </p:spPr>
        <p:txBody>
          <a:bodyPr>
            <a:normAutofit/>
          </a:bodyPr>
          <a:lstStyle/>
          <a:p>
            <a:r>
              <a:rPr lang="lv-LV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IZAICINĀJUMI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36374-0D18-0A31-3AAA-B3C0DF14C9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046747"/>
            <a:ext cx="10394707" cy="4327839"/>
          </a:xfrm>
        </p:spPr>
        <p:txBody>
          <a:bodyPr>
            <a:normAutofit fontScale="85000" lnSpcReduction="10000"/>
          </a:bodyPr>
          <a:lstStyle/>
          <a:p>
            <a:r>
              <a:rPr lang="lv-LV" sz="1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Sabiedrības novecošanās, ģimenes tradīciju un vērtību maiņa</a:t>
            </a:r>
          </a:p>
          <a:p>
            <a:r>
              <a:rPr lang="lv-LV" sz="1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Teritoriju iztukšošanās, teritoriālās atšķirības</a:t>
            </a:r>
          </a:p>
          <a:p>
            <a:r>
              <a:rPr lang="lv-LV" sz="1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Dažādas mērķa grupas, dažādas vajadzības pēc atbalsta </a:t>
            </a:r>
          </a:p>
          <a:p>
            <a:r>
              <a:rPr lang="lv-LV" sz="1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Pakalpojumu pēctecība</a:t>
            </a:r>
          </a:p>
          <a:p>
            <a:r>
              <a:rPr lang="lv-LV" sz="1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Dažādu jomu pakalpojumu integritāte, it īpaši veselības un sociālās jomas</a:t>
            </a:r>
          </a:p>
          <a:p>
            <a:r>
              <a:rPr lang="lv-LV" sz="1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Resursu pietiekamība (personāls un tā kompetence, finansējums, infrastruktūra, pašu cilvēku un tuvinieku ienākumi, tehnoloģijas) un pakalpojumu kvalitāte</a:t>
            </a:r>
          </a:p>
          <a:p>
            <a:r>
              <a:rPr lang="lv-LV" sz="1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Atbalsts tuviniekiem (neformālajiem aprūpētājiem)</a:t>
            </a:r>
          </a:p>
          <a:p>
            <a:r>
              <a:rPr lang="lv-LV" sz="1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Finansēšanas modeļa maiņa</a:t>
            </a:r>
          </a:p>
          <a:p>
            <a:r>
              <a:rPr lang="lv-LV" sz="1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Vienota izpratne par pakalpojuma saturu (piemēram, ģimeniskai videi pietuvināts pakalpojums, īslaicīga sociālā aprūpe, iespēja veidot daudzfunkcionālu pakalpojumu u.c.)</a:t>
            </a:r>
          </a:p>
          <a:p>
            <a:r>
              <a:rPr lang="lv-LV" sz="1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Dažādi politiku ietekmējošie līmeņi – iedzīvotāji, NVO, pašvaldības, valsts, ES</a:t>
            </a:r>
          </a:p>
        </p:txBody>
      </p:sp>
      <p:pic>
        <p:nvPicPr>
          <p:cNvPr id="14" name="Picture 13" descr="Man with cane">
            <a:extLst>
              <a:ext uri="{FF2B5EF4-FFF2-40B4-BE49-F238E27FC236}">
                <a16:creationId xmlns:a16="http://schemas.microsoft.com/office/drawing/2014/main" id="{CC014171-56A8-E0FD-06EB-4164CC81A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532" y="391886"/>
            <a:ext cx="4376978" cy="267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406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80">
            <a:extLst>
              <a:ext uri="{FF2B5EF4-FFF2-40B4-BE49-F238E27FC236}">
                <a16:creationId xmlns:a16="http://schemas.microsoft.com/office/drawing/2014/main" id="{1BCAD38B-5F61-4FEB-A1D1-5FC0D666D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id="{C04E869F-EBC2-416E-8FB7-4F6A45F66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v-LV"/>
          </a:p>
        </p:txBody>
      </p:sp>
      <p:pic>
        <p:nvPicPr>
          <p:cNvPr id="6" name="Picture 5" descr="Cross section of young plant and roots">
            <a:extLst>
              <a:ext uri="{FF2B5EF4-FFF2-40B4-BE49-F238E27FC236}">
                <a16:creationId xmlns:a16="http://schemas.microsoft.com/office/drawing/2014/main" id="{DABF6E32-2929-B4E2-F468-4415AE491E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0" b="16479"/>
          <a:stretch/>
        </p:blipFill>
        <p:spPr>
          <a:xfrm>
            <a:off x="20" y="10"/>
            <a:ext cx="11734780" cy="6408728"/>
          </a:xfrm>
          <a:prstGeom prst="rect">
            <a:avLst/>
          </a:prstGeom>
          <a:ln>
            <a:noFill/>
          </a:ln>
        </p:spPr>
      </p:pic>
      <p:sp>
        <p:nvSpPr>
          <p:cNvPr id="85" name="Freeform 9">
            <a:extLst>
              <a:ext uri="{FF2B5EF4-FFF2-40B4-BE49-F238E27FC236}">
                <a16:creationId xmlns:a16="http://schemas.microsoft.com/office/drawing/2014/main" id="{7D1C9B27-27B9-4E9E-82C8-6F9B7D12B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5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lv-LV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3CCE7-9A46-4526-8573-C003FF506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438486"/>
            <a:ext cx="10396882" cy="56013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lv-LV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sapnis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E0DC2-07B0-40AF-ABB0-A305F3C7D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09964"/>
            <a:ext cx="10394707" cy="3864622"/>
          </a:xfrm>
        </p:spPr>
        <p:txBody>
          <a:bodyPr vert="horz" lIns="91440" tIns="45720" rIns="91440" bIns="45720" rtlCol="0" anchorCtr="0">
            <a:normAutofit fontScale="70000" lnSpcReduction="20000"/>
          </a:bodyPr>
          <a:lstStyle/>
          <a:p>
            <a:pPr marL="0" indent="0">
              <a:buNone/>
            </a:pPr>
            <a:r>
              <a:rPr lang="lv-LV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savlaicīgs</a:t>
            </a:r>
          </a:p>
          <a:p>
            <a:pPr marL="0" indent="0">
              <a:buNone/>
            </a:pPr>
            <a:r>
              <a:rPr lang="lv-LV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pieejams laikā un resursos</a:t>
            </a:r>
          </a:p>
          <a:p>
            <a:pPr marL="0" indent="0">
              <a:buNone/>
            </a:pPr>
            <a:r>
              <a:rPr lang="lv-LV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vajadzībām atbilstošs</a:t>
            </a:r>
          </a:p>
          <a:p>
            <a:pPr marL="0" indent="0">
              <a:buNone/>
            </a:pPr>
            <a:r>
              <a:rPr lang="lv-LV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atbalsts cilvēkiem</a:t>
            </a:r>
          </a:p>
          <a:p>
            <a:pPr marL="0" indent="0">
              <a:buNone/>
            </a:pPr>
            <a:endParaRPr lang="lv-LV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v-LV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P.S. Aprūpe – tas ir tas, par ko mums katram pašam ir jāpadomā, </a:t>
            </a:r>
          </a:p>
          <a:p>
            <a:pPr marL="0" indent="0">
              <a:buNone/>
            </a:pPr>
            <a:r>
              <a:rPr lang="lv-LV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lai gan:</a:t>
            </a:r>
          </a:p>
          <a:p>
            <a:pPr marL="0" indent="0" algn="l">
              <a:buNone/>
            </a:pPr>
            <a:r>
              <a:rPr lang="fr-FR" b="0" i="0" u="none" strike="noStrike" cap="non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Neviens</a:t>
            </a:r>
            <a:endParaRPr lang="fr-FR" b="0" i="0" u="none" strike="noStrike" cap="non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fr-FR" b="0" i="0" u="none" strike="noStrike" cap="non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Neviens</a:t>
            </a:r>
            <a:r>
              <a:rPr lang="fr-FR" b="0" i="0" u="none" strike="noStrike" cap="non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b="0" i="0" u="none" strike="noStrike" cap="non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neviens</a:t>
            </a:r>
            <a:r>
              <a:rPr lang="fr-FR" b="0" i="0" u="none" strike="noStrike" cap="non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b="0" i="0" u="none" strike="noStrike" cap="non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neviens</a:t>
            </a:r>
            <a:endParaRPr lang="fr-FR" b="0" i="0" u="none" strike="noStrike" cap="non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fr-FR" b="0" i="0" u="none" strike="noStrike" cap="non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Negrib</a:t>
            </a:r>
            <a:r>
              <a:rPr lang="fr-FR" b="0" i="0" u="none" strike="noStrike" cap="non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0" i="0" u="none" strike="noStrike" cap="non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būt</a:t>
            </a:r>
            <a:r>
              <a:rPr lang="fr-FR" b="0" i="0" u="none" strike="noStrike" cap="non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0" i="0" u="none" strike="noStrike" cap="non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vecs</a:t>
            </a:r>
            <a:endParaRPr lang="lv-LV" b="0" i="0" u="none" strike="noStrike" cap="non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lv-LV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(Citi Zēni)</a:t>
            </a:r>
            <a:endParaRPr lang="fr-FR" b="0" i="0" u="none" strike="noStrike" cap="non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v-LV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cap="none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E9AE32D-417D-4951-BD6D-383A7A5E60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v-LV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8DC7C8DA-61BE-41D9-AE78-92F3C6EF37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9742" y="5596218"/>
            <a:ext cx="955034" cy="9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431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7">
            <a:extLst>
              <a:ext uri="{FF2B5EF4-FFF2-40B4-BE49-F238E27FC236}">
                <a16:creationId xmlns:a16="http://schemas.microsoft.com/office/drawing/2014/main" id="{01A8CDCA-EC58-40B4-9F17-A7B613A32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7" name="Freeform 11">
            <a:extLst>
              <a:ext uri="{FF2B5EF4-FFF2-40B4-BE49-F238E27FC236}">
                <a16:creationId xmlns:a16="http://schemas.microsoft.com/office/drawing/2014/main" id="{DBC44137-B240-488D-B88F-9D266FACA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v-LV"/>
          </a:p>
        </p:txBody>
      </p:sp>
      <p:sp>
        <p:nvSpPr>
          <p:cNvPr id="19" name="Freeform 13">
            <a:extLst>
              <a:ext uri="{FF2B5EF4-FFF2-40B4-BE49-F238E27FC236}">
                <a16:creationId xmlns:a16="http://schemas.microsoft.com/office/drawing/2014/main" id="{70FFA344-365C-4944-848F-8B966C335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v-LV"/>
          </a:p>
        </p:txBody>
      </p:sp>
      <p:sp>
        <p:nvSpPr>
          <p:cNvPr id="14" name="Freeform 25">
            <a:extLst>
              <a:ext uri="{FF2B5EF4-FFF2-40B4-BE49-F238E27FC236}">
                <a16:creationId xmlns:a16="http://schemas.microsoft.com/office/drawing/2014/main" id="{D73EBEE6-2E8A-47F3-ADCA-5C0A95C36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v-LV"/>
          </a:p>
        </p:txBody>
      </p:sp>
      <p:sp>
        <p:nvSpPr>
          <p:cNvPr id="16" name="Freeform 14">
            <a:extLst>
              <a:ext uri="{FF2B5EF4-FFF2-40B4-BE49-F238E27FC236}">
                <a16:creationId xmlns:a16="http://schemas.microsoft.com/office/drawing/2014/main" id="{47525714-3E1C-46F0-A17D-D3BE3D221F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lv-LV"/>
          </a:p>
        </p:txBody>
      </p:sp>
      <p:sp>
        <p:nvSpPr>
          <p:cNvPr id="18" name="5-Point Star 24">
            <a:extLst>
              <a:ext uri="{FF2B5EF4-FFF2-40B4-BE49-F238E27FC236}">
                <a16:creationId xmlns:a16="http://schemas.microsoft.com/office/drawing/2014/main" id="{B178D758-A5E1-416F-9966-F71730470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v-LV"/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8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v-LV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ED752A-4BC6-4D1D-90FD-54B416A31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6028" y="864728"/>
            <a:ext cx="5670360" cy="51285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z="6600" dirty="0">
                <a:latin typeface="Calibri Light" panose="020F0302020204030204" pitchFamily="34" charset="0"/>
                <a:cs typeface="Calibri Light" panose="020F0302020204030204" pitchFamily="34" charset="0"/>
              </a:rPr>
              <a:t>Paldies!</a:t>
            </a:r>
            <a:endParaRPr lang="en-US" sz="6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EBFCA9E-15A5-437B-9F71-6FA5091EF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6015"/>
            <a:ext cx="0" cy="31459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E5F7785-4545-4A24-9709-5B34B5748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64704"/>
            <a:ext cx="12192001" cy="493296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v-LV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98170B1-A19B-462F-8F49-944D4FB0066C}"/>
              </a:ext>
            </a:extLst>
          </p:cNvPr>
          <p:cNvSpPr txBox="1">
            <a:spLocks noChangeArrowheads="1"/>
          </p:cNvSpPr>
          <p:nvPr/>
        </p:nvSpPr>
        <p:spPr>
          <a:xfrm>
            <a:off x="524065" y="2575743"/>
            <a:ext cx="3037786" cy="20016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24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www.lps.lv</a:t>
            </a:r>
            <a:r>
              <a:rPr lang="lv-LV" sz="24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algn="ctr"/>
            <a:endParaRPr lang="lv-LV" sz="2400" u="sng" dirty="0">
              <a:solidFill>
                <a:schemeClr val="tx1">
                  <a:lumMod val="85000"/>
                  <a:lumOff val="1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lv-LV" sz="2400" i="1" dirty="0">
              <a:solidFill>
                <a:schemeClr val="tx1">
                  <a:lumMod val="85000"/>
                  <a:lumOff val="1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lv-LV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@</a:t>
            </a:r>
            <a:r>
              <a:rPr lang="lv-LV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PasvaldibuSavieniba</a:t>
            </a:r>
            <a:endParaRPr lang="lv-LV" sz="2400" dirty="0">
              <a:solidFill>
                <a:schemeClr val="tx1">
                  <a:lumMod val="85000"/>
                  <a:lumOff val="1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3" name="Picture 6" descr="Attēlu rezultāti vaicājumam “info i”">
            <a:extLst>
              <a:ext uri="{FF2B5EF4-FFF2-40B4-BE49-F238E27FC236}">
                <a16:creationId xmlns:a16="http://schemas.microsoft.com/office/drawing/2014/main" id="{ACDD3AEF-D977-4584-8789-F2ED4381E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582" y="2526306"/>
            <a:ext cx="542830" cy="542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▷ Buy Facebook Followers - Real &amp; 100% Safe ++ Click here!">
            <a:extLst>
              <a:ext uri="{FF2B5EF4-FFF2-40B4-BE49-F238E27FC236}">
                <a16:creationId xmlns:a16="http://schemas.microsoft.com/office/drawing/2014/main" id="{D0E87697-F61C-4F2C-8CD9-31F858562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670" y="3608915"/>
            <a:ext cx="992806" cy="99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7718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447</Words>
  <Application>Microsoft Office PowerPoint</Application>
  <PresentationFormat>Platekrāna</PresentationFormat>
  <Paragraphs>50</Paragraphs>
  <Slides>9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5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9</vt:i4>
      </vt:variant>
    </vt:vector>
  </HeadingPairs>
  <TitlesOfParts>
    <vt:vector size="15" baseType="lpstr">
      <vt:lpstr>Arial</vt:lpstr>
      <vt:lpstr>Biome Light</vt:lpstr>
      <vt:lpstr>Calibri Light</vt:lpstr>
      <vt:lpstr>Impact</vt:lpstr>
      <vt:lpstr>Times New Roman</vt:lpstr>
      <vt:lpstr>Main Event</vt:lpstr>
      <vt:lpstr>Pašvaldības – sapņi, uzdevumi, iespējas un izaicinājumi  13.09.2024.  LSA konference «Aprūpe šodien un mūsu izredzes cieņpilni novecot»  Ilze Rudzīte,  Latvijas Pašvaldību savienības padomniece veselības un sociālajos jautājumos  </vt:lpstr>
      <vt:lpstr>Plāns ilgtermiņa aprūpes pakalpojumu pieejamības un attīstības veicināšanai 2024. - 2029.gadam</vt:lpstr>
      <vt:lpstr>Pašvaldību autonomā funkcija</vt:lpstr>
      <vt:lpstr>Aktuālā situācija</vt:lpstr>
      <vt:lpstr>Ilgstošā sociālā aprūpe (SAC), salīdzinot 2022.un 2023.g. (LM informācija 2024.g.sarunās)</vt:lpstr>
      <vt:lpstr>Salīdzinot 2022.un 2023.gadu</vt:lpstr>
      <vt:lpstr>IZAICINĀJUMI</vt:lpstr>
      <vt:lpstr>sapnis</vt:lpstr>
      <vt:lpstr>Paldies!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Latvijas pašvaldību savienības informācijas aprite ārkārtējās situācijas laikā  liene užule</dc:title>
  <dc:creator>Liene Užule</dc:creator>
  <cp:lastModifiedBy>Dagnija Kaklautina</cp:lastModifiedBy>
  <cp:revision>12</cp:revision>
  <cp:lastPrinted>2020-06-15T08:58:58Z</cp:lastPrinted>
  <dcterms:created xsi:type="dcterms:W3CDTF">2020-06-01T13:53:54Z</dcterms:created>
  <dcterms:modified xsi:type="dcterms:W3CDTF">2024-09-12T14:41:24Z</dcterms:modified>
</cp:coreProperties>
</file>