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21"/>
  </p:notesMasterIdLst>
  <p:handoutMasterIdLst>
    <p:handoutMasterId r:id="rId22"/>
  </p:handoutMasterIdLst>
  <p:sldIdLst>
    <p:sldId id="533" r:id="rId5"/>
    <p:sldId id="4577" r:id="rId6"/>
    <p:sldId id="1277" r:id="rId7"/>
    <p:sldId id="1278" r:id="rId8"/>
    <p:sldId id="439" r:id="rId9"/>
    <p:sldId id="829" r:id="rId10"/>
    <p:sldId id="1275" r:id="rId11"/>
    <p:sldId id="1272" r:id="rId12"/>
    <p:sldId id="3322" r:id="rId13"/>
    <p:sldId id="505" r:id="rId14"/>
    <p:sldId id="586" r:id="rId15"/>
    <p:sldId id="4581" r:id="rId16"/>
    <p:sldId id="4584" r:id="rId17"/>
    <p:sldId id="4583" r:id="rId18"/>
    <p:sldId id="4586" r:id="rId19"/>
    <p:sldId id="321" r:id="rId20"/>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s.Kleins" initials="M" lastIdx="1" clrIdx="0"/>
  <p:cmAuthor id="2" name="Egita Dorozkina" initials="ED" lastIdx="1" clrIdx="1">
    <p:extLst>
      <p:ext uri="{19B8F6BF-5375-455C-9EA6-DF929625EA0E}">
        <p15:presenceInfo xmlns:p15="http://schemas.microsoft.com/office/powerpoint/2012/main" userId="S-1-5-21-738795142-1242532775-405837587-58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43" autoAdjust="0"/>
    <p:restoredTop sz="82456" autoAdjust="0"/>
  </p:normalViewPr>
  <p:slideViewPr>
    <p:cSldViewPr snapToGrid="0">
      <p:cViewPr varScale="1">
        <p:scale>
          <a:sx n="41" d="100"/>
          <a:sy n="41" d="100"/>
        </p:scale>
        <p:origin x="157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itd-01.lm.local\LMshared\SP\Statistika\Placenis_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itd-01.lm.local\LMshared\SP\Statistika\Placenis_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itd-01.lm.local\LMshared\SP\Statistika\Placenis_2023.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lv-LV"/>
              <a:t>Pašvaldību nodrošinātie sociālie pakalpojumi 2023.gadā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pieChart>
        <c:varyColors val="1"/>
        <c:ser>
          <c:idx val="1"/>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E-441B-8C84-61AD827086C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E-441B-8C84-61AD827086C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E-441B-8C84-61AD827086C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E-441B-8C84-61AD827086C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E-441B-8C84-61AD827086C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E-441B-8C84-61AD827086C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72E-441B-8C84-61AD827086C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472E-441B-8C84-61AD827086C0}"/>
              </c:ext>
            </c:extLst>
          </c:dPt>
          <c:cat>
            <c:strRef>
              <c:f>Sheet1!$A$5:$A$12</c:f>
              <c:strCache>
                <c:ptCount val="8"/>
                <c:pt idx="0">
                  <c:v>Aprūpe mājās</c:v>
                </c:pt>
                <c:pt idx="1">
                  <c:v>SAC</c:v>
                </c:pt>
                <c:pt idx="2">
                  <c:v>Patversme, naktspatversme</c:v>
                </c:pt>
                <c:pt idx="3">
                  <c:v>DAC</c:v>
                </c:pt>
                <c:pt idx="4">
                  <c:v>Krīzes centrs</c:v>
                </c:pt>
                <c:pt idx="5">
                  <c:v>Grupu māja</c:v>
                </c:pt>
                <c:pt idx="6">
                  <c:v>Spec.darbn.</c:v>
                </c:pt>
                <c:pt idx="7">
                  <c:v>Citi pakalpojumi</c:v>
                </c:pt>
              </c:strCache>
            </c:strRef>
          </c:cat>
          <c:val>
            <c:numRef>
              <c:f>Sheet1!$C$5:$C$12</c:f>
              <c:numCache>
                <c:formatCode>General</c:formatCode>
                <c:ptCount val="8"/>
              </c:numCache>
            </c:numRef>
          </c:val>
          <c:extLst>
            <c:ext xmlns:c16="http://schemas.microsoft.com/office/drawing/2014/chart" uri="{C3380CC4-5D6E-409C-BE32-E72D297353CC}">
              <c16:uniqueId val="{00000010-472E-441B-8C84-61AD827086C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lv-LV" sz="1600"/>
              <a:t>Pašvaldību nodrošinātie sociālie pakalpojumi 2023.gadā </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lv-LV"/>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2D51-43BC-9DD6-461254E8319E}"/>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2D51-43BC-9DD6-461254E8319E}"/>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2D51-43BC-9DD6-461254E8319E}"/>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2D51-43BC-9DD6-461254E8319E}"/>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2D51-43BC-9DD6-461254E8319E}"/>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2D51-43BC-9DD6-461254E8319E}"/>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2D51-43BC-9DD6-461254E8319E}"/>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F-2D51-43BC-9DD6-461254E8319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v-LV"/>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Sheet1!$A$5:$A$12</c:f>
              <c:strCache>
                <c:ptCount val="8"/>
                <c:pt idx="0">
                  <c:v>Aprūpe mājās</c:v>
                </c:pt>
                <c:pt idx="1">
                  <c:v>SAC</c:v>
                </c:pt>
                <c:pt idx="2">
                  <c:v>Patversme, naktspatversme</c:v>
                </c:pt>
                <c:pt idx="3">
                  <c:v>DAC</c:v>
                </c:pt>
                <c:pt idx="4">
                  <c:v>Krīzes centrs</c:v>
                </c:pt>
                <c:pt idx="5">
                  <c:v>Grupu māja</c:v>
                </c:pt>
                <c:pt idx="6">
                  <c:v>Spec.darbn.</c:v>
                </c:pt>
                <c:pt idx="7">
                  <c:v>Citi pakalpojumi</c:v>
                </c:pt>
              </c:strCache>
            </c:strRef>
          </c:cat>
          <c:val>
            <c:numRef>
              <c:f>Sheet1!$B$5:$B$12</c:f>
              <c:numCache>
                <c:formatCode>General</c:formatCode>
                <c:ptCount val="8"/>
                <c:pt idx="0">
                  <c:v>17851</c:v>
                </c:pt>
                <c:pt idx="1">
                  <c:v>10332</c:v>
                </c:pt>
                <c:pt idx="2">
                  <c:v>6151</c:v>
                </c:pt>
                <c:pt idx="3">
                  <c:v>8302</c:v>
                </c:pt>
                <c:pt idx="4">
                  <c:v>1117</c:v>
                </c:pt>
                <c:pt idx="5">
                  <c:v>497</c:v>
                </c:pt>
                <c:pt idx="6">
                  <c:v>424</c:v>
                </c:pt>
                <c:pt idx="7">
                  <c:v>52260</c:v>
                </c:pt>
              </c:numCache>
            </c:numRef>
          </c:val>
          <c:extLst>
            <c:ext xmlns:c16="http://schemas.microsoft.com/office/drawing/2014/chart" uri="{C3380CC4-5D6E-409C-BE32-E72D297353CC}">
              <c16:uniqueId val="{00000010-2D51-43BC-9DD6-461254E8319E}"/>
            </c:ext>
          </c:extLst>
        </c:ser>
        <c:ser>
          <c:idx val="1"/>
          <c:order val="1"/>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2-2D51-43BC-9DD6-461254E8319E}"/>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4-2D51-43BC-9DD6-461254E8319E}"/>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6-2D51-43BC-9DD6-461254E8319E}"/>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8-2D51-43BC-9DD6-461254E8319E}"/>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A-2D51-43BC-9DD6-461254E8319E}"/>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C-2D51-43BC-9DD6-461254E8319E}"/>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E-2D51-43BC-9DD6-461254E8319E}"/>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0-2D51-43BC-9DD6-461254E8319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v-LV"/>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Sheet1!$A$5:$A$12</c:f>
              <c:strCache>
                <c:ptCount val="8"/>
                <c:pt idx="0">
                  <c:v>Aprūpe mājās</c:v>
                </c:pt>
                <c:pt idx="1">
                  <c:v>SAC</c:v>
                </c:pt>
                <c:pt idx="2">
                  <c:v>Patversme, naktspatversme</c:v>
                </c:pt>
                <c:pt idx="3">
                  <c:v>DAC</c:v>
                </c:pt>
                <c:pt idx="4">
                  <c:v>Krīzes centrs</c:v>
                </c:pt>
                <c:pt idx="5">
                  <c:v>Grupu māja</c:v>
                </c:pt>
                <c:pt idx="6">
                  <c:v>Spec.darbn.</c:v>
                </c:pt>
                <c:pt idx="7">
                  <c:v>Citi pakalpojumi</c:v>
                </c:pt>
              </c:strCache>
            </c:strRef>
          </c:cat>
          <c:val>
            <c:numRef>
              <c:f>Sheet1!$C$5:$C$12</c:f>
              <c:numCache>
                <c:formatCode>General</c:formatCode>
                <c:ptCount val="8"/>
              </c:numCache>
            </c:numRef>
          </c:val>
          <c:extLst>
            <c:ext xmlns:c16="http://schemas.microsoft.com/office/drawing/2014/chart" uri="{C3380CC4-5D6E-409C-BE32-E72D297353CC}">
              <c16:uniqueId val="{00000021-2D51-43BC-9DD6-461254E8319E}"/>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73594240466085E-2"/>
          <c:y val="3.545243023617739E-2"/>
          <c:w val="0.6893322458469584"/>
          <c:h val="0.93500387790034145"/>
        </c:manualLayout>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74EC-4AE1-A3C4-EED80F4A6776}"/>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74EC-4AE1-A3C4-EED80F4A6776}"/>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74EC-4AE1-A3C4-EED80F4A6776}"/>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74EC-4AE1-A3C4-EED80F4A6776}"/>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74EC-4AE1-A3C4-EED80F4A6776}"/>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74EC-4AE1-A3C4-EED80F4A6776}"/>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74EC-4AE1-A3C4-EED80F4A6776}"/>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F-74EC-4AE1-A3C4-EED80F4A6776}"/>
              </c:ext>
            </c:extLst>
          </c:dPt>
          <c:dLbls>
            <c:dLbl>
              <c:idx val="0"/>
              <c:layout>
                <c:manualLayout>
                  <c:x val="-0.12123319400423031"/>
                  <c:y val="0.1134549872098000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4EC-4AE1-A3C4-EED80F4A6776}"/>
                </c:ext>
              </c:extLst>
            </c:dLbl>
            <c:dLbl>
              <c:idx val="1"/>
              <c:layout>
                <c:manualLayout>
                  <c:x val="-0.15194865356646275"/>
                  <c:y val="1.170481136296764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2955279691983923"/>
                      <c:h val="7.326572508457696E-2"/>
                    </c:manualLayout>
                  </c15:layout>
                </c:ext>
                <c:ext xmlns:c16="http://schemas.microsoft.com/office/drawing/2014/chart" uri="{C3380CC4-5D6E-409C-BE32-E72D297353CC}">
                  <c16:uniqueId val="{00000003-74EC-4AE1-A3C4-EED80F4A6776}"/>
                </c:ext>
              </c:extLst>
            </c:dLbl>
            <c:dLbl>
              <c:idx val="2"/>
              <c:layout>
                <c:manualLayout>
                  <c:x val="6.3792089147889836E-2"/>
                  <c:y val="-3.063712748569136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4EC-4AE1-A3C4-EED80F4A6776}"/>
                </c:ext>
              </c:extLst>
            </c:dLbl>
            <c:dLbl>
              <c:idx val="3"/>
              <c:layout>
                <c:manualLayout>
                  <c:x val="-9.9686385180669648E-2"/>
                  <c:y val="-0.152947176074559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0525741780044748"/>
                      <c:h val="7.326572508457696E-2"/>
                    </c:manualLayout>
                  </c15:layout>
                </c:ext>
                <c:ext xmlns:c16="http://schemas.microsoft.com/office/drawing/2014/chart" uri="{C3380CC4-5D6E-409C-BE32-E72D297353CC}">
                  <c16:uniqueId val="{00000007-74EC-4AE1-A3C4-EED80F4A6776}"/>
                </c:ext>
              </c:extLst>
            </c:dLbl>
            <c:dLbl>
              <c:idx val="4"/>
              <c:layout>
                <c:manualLayout>
                  <c:x val="0.14635914793965588"/>
                  <c:y val="9.2666124217949883E-2"/>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lv-LV"/>
                </a:p>
              </c:txPr>
              <c:dLblPos val="bestFit"/>
              <c:showLegendKey val="0"/>
              <c:showVal val="0"/>
              <c:showCatName val="1"/>
              <c:showSerName val="0"/>
              <c:showPercent val="1"/>
              <c:showBubbleSize val="0"/>
              <c:extLst>
                <c:ext xmlns:c15="http://schemas.microsoft.com/office/drawing/2012/chart" uri="{CE6537A1-D6FC-4f65-9D91-7224C49458BB}">
                  <c15:layout>
                    <c:manualLayout>
                      <c:w val="0.1315944194466766"/>
                      <c:h val="7.8611637166632928E-2"/>
                    </c:manualLayout>
                  </c15:layout>
                </c:ext>
                <c:ext xmlns:c16="http://schemas.microsoft.com/office/drawing/2014/chart" uri="{C3380CC4-5D6E-409C-BE32-E72D297353CC}">
                  <c16:uniqueId val="{00000009-74EC-4AE1-A3C4-EED80F4A6776}"/>
                </c:ext>
              </c:extLst>
            </c:dLbl>
            <c:dLbl>
              <c:idx val="5"/>
              <c:layout>
                <c:manualLayout>
                  <c:x val="9.6102266566912425E-3"/>
                  <c:y val="9.201303897422470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74EC-4AE1-A3C4-EED80F4A6776}"/>
                </c:ext>
              </c:extLst>
            </c:dLbl>
            <c:dLbl>
              <c:idx val="6"/>
              <c:layout>
                <c:manualLayout>
                  <c:x val="-0.13718516844895659"/>
                  <c:y val="9.0683295961058188E-2"/>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lv-LV"/>
                </a:p>
              </c:txPr>
              <c:dLblPos val="bestFit"/>
              <c:showLegendKey val="0"/>
              <c:showVal val="0"/>
              <c:showCatName val="1"/>
              <c:showSerName val="0"/>
              <c:showPercent val="1"/>
              <c:showBubbleSize val="0"/>
              <c:extLst>
                <c:ext xmlns:c15="http://schemas.microsoft.com/office/drawing/2012/chart" uri="{CE6537A1-D6FC-4f65-9D91-7224C49458BB}">
                  <c15:layout>
                    <c:manualLayout>
                      <c:w val="0.13897776063103792"/>
                      <c:h val="3.9226787481473471E-2"/>
                    </c:manualLayout>
                  </c15:layout>
                </c:ext>
                <c:ext xmlns:c16="http://schemas.microsoft.com/office/drawing/2014/chart" uri="{C3380CC4-5D6E-409C-BE32-E72D297353CC}">
                  <c16:uniqueId val="{0000000D-74EC-4AE1-A3C4-EED80F4A6776}"/>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v-LV"/>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Sheet1!$A$5:$A$12</c:f>
              <c:strCache>
                <c:ptCount val="8"/>
                <c:pt idx="0">
                  <c:v>Aprūpe mājās</c:v>
                </c:pt>
                <c:pt idx="1">
                  <c:v>SAC</c:v>
                </c:pt>
                <c:pt idx="2">
                  <c:v>Patversme, naktspatversme</c:v>
                </c:pt>
                <c:pt idx="3">
                  <c:v>DAC</c:v>
                </c:pt>
                <c:pt idx="4">
                  <c:v>Krīzes centrs</c:v>
                </c:pt>
                <c:pt idx="5">
                  <c:v>Grupu māja</c:v>
                </c:pt>
                <c:pt idx="6">
                  <c:v>Spec.darbn.</c:v>
                </c:pt>
                <c:pt idx="7">
                  <c:v>Citi pakalpojumi</c:v>
                </c:pt>
              </c:strCache>
            </c:strRef>
          </c:cat>
          <c:val>
            <c:numRef>
              <c:f>Sheet1!$B$5:$B$12</c:f>
              <c:numCache>
                <c:formatCode>General</c:formatCode>
                <c:ptCount val="8"/>
                <c:pt idx="0">
                  <c:v>17851</c:v>
                </c:pt>
                <c:pt idx="1">
                  <c:v>10332</c:v>
                </c:pt>
                <c:pt idx="2">
                  <c:v>6151</c:v>
                </c:pt>
                <c:pt idx="3">
                  <c:v>8302</c:v>
                </c:pt>
                <c:pt idx="4">
                  <c:v>1117</c:v>
                </c:pt>
                <c:pt idx="5">
                  <c:v>497</c:v>
                </c:pt>
                <c:pt idx="6">
                  <c:v>424</c:v>
                </c:pt>
                <c:pt idx="7">
                  <c:v>52260</c:v>
                </c:pt>
              </c:numCache>
            </c:numRef>
          </c:val>
          <c:extLst>
            <c:ext xmlns:c16="http://schemas.microsoft.com/office/drawing/2014/chart" uri="{C3380CC4-5D6E-409C-BE32-E72D297353CC}">
              <c16:uniqueId val="{00000010-74EC-4AE1-A3C4-EED80F4A6776}"/>
            </c:ext>
          </c:extLst>
        </c:ser>
        <c:ser>
          <c:idx val="1"/>
          <c:order val="1"/>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2-74EC-4AE1-A3C4-EED80F4A6776}"/>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4-74EC-4AE1-A3C4-EED80F4A6776}"/>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6-74EC-4AE1-A3C4-EED80F4A6776}"/>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8-74EC-4AE1-A3C4-EED80F4A6776}"/>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A-74EC-4AE1-A3C4-EED80F4A6776}"/>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C-74EC-4AE1-A3C4-EED80F4A6776}"/>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E-74EC-4AE1-A3C4-EED80F4A6776}"/>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0-74EC-4AE1-A3C4-EED80F4A677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v-LV"/>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Sheet1!$A$5:$A$12</c:f>
              <c:strCache>
                <c:ptCount val="8"/>
                <c:pt idx="0">
                  <c:v>Aprūpe mājās</c:v>
                </c:pt>
                <c:pt idx="1">
                  <c:v>SAC</c:v>
                </c:pt>
                <c:pt idx="2">
                  <c:v>Patversme, naktspatversme</c:v>
                </c:pt>
                <c:pt idx="3">
                  <c:v>DAC</c:v>
                </c:pt>
                <c:pt idx="4">
                  <c:v>Krīzes centrs</c:v>
                </c:pt>
                <c:pt idx="5">
                  <c:v>Grupu māja</c:v>
                </c:pt>
                <c:pt idx="6">
                  <c:v>Spec.darbn.</c:v>
                </c:pt>
                <c:pt idx="7">
                  <c:v>Citi pakalpojumi</c:v>
                </c:pt>
              </c:strCache>
            </c:strRef>
          </c:cat>
          <c:val>
            <c:numRef>
              <c:f>Sheet1!$C$5:$C$12</c:f>
              <c:numCache>
                <c:formatCode>General</c:formatCode>
                <c:ptCount val="8"/>
              </c:numCache>
            </c:numRef>
          </c:val>
          <c:extLst>
            <c:ext xmlns:c16="http://schemas.microsoft.com/office/drawing/2014/chart" uri="{C3380CC4-5D6E-409C-BE32-E72D297353CC}">
              <c16:uniqueId val="{00000021-74EC-4AE1-A3C4-EED80F4A6776}"/>
            </c:ext>
          </c:extLst>
        </c:ser>
        <c:dLbls>
          <c:dLblPos val="ctr"/>
          <c:showLegendKey val="0"/>
          <c:showVal val="0"/>
          <c:showCatName val="0"/>
          <c:showSerName val="0"/>
          <c:showPercent val="1"/>
          <c:showBubbleSize val="0"/>
          <c:showLeaderLines val="1"/>
        </c:dLbls>
      </c:pie3DChart>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16/7/layout/RoundedRectangleTimeline#2" loCatId="other" qsTypeId="urn:microsoft.com/office/officeart/2005/8/quickstyle/simple1" qsCatId="simple" csTypeId="urn:microsoft.com/office/officeart/2005/8/colors/colorful5" csCatId="colorful" phldr="1"/>
      <dgm:spPr/>
      <dgm:t>
        <a:bodyPr/>
        <a:lstStyle/>
        <a:p>
          <a:endParaRPr lang="en-US"/>
        </a:p>
      </dgm:t>
    </dgm:pt>
    <dgm:pt modelId="{25E771E7-8CF7-4491-9507-55BFE693DC7B}">
      <dgm:prSet phldrT="[Text]" phldr="0"/>
      <dgm:spPr/>
      <dgm:t>
        <a:bodyPr/>
        <a:lstStyle/>
        <a:p>
          <a:r>
            <a:rPr lang="lv-LV" b="0" dirty="0">
              <a:solidFill>
                <a:schemeClr val="tx1"/>
              </a:solidFill>
            </a:rPr>
            <a:t>2020</a:t>
          </a:r>
          <a:endParaRPr lang="en-US" b="0" dirty="0">
            <a:solidFill>
              <a:schemeClr val="tx1"/>
            </a:solidFill>
          </a:endParaRP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nchorCtr="1"/>
        <a:lstStyle/>
        <a:p>
          <a:endParaRPr lang="lv-LV" sz="1600" b="0" i="0" u="none" dirty="0"/>
        </a:p>
        <a:p>
          <a:endParaRPr lang="lv-LV" sz="1600" b="0" i="0" u="none" dirty="0"/>
        </a:p>
        <a:p>
          <a:endParaRPr lang="lv-LV" sz="1600" b="0" i="0" u="none" dirty="0"/>
        </a:p>
        <a:p>
          <a:r>
            <a:rPr lang="lv-LV" sz="1600" b="1" i="0" u="none" dirty="0">
              <a:solidFill>
                <a:schemeClr val="accent5">
                  <a:lumMod val="50000"/>
                </a:schemeClr>
              </a:solidFill>
            </a:rPr>
            <a:t>Nacionālais attīstības plāns 2021. – 2027. gadam </a:t>
          </a:r>
          <a:endParaRPr lang="en-US" sz="1600" b="1" dirty="0">
            <a:solidFill>
              <a:schemeClr val="accent5">
                <a:lumMod val="50000"/>
              </a:schemeClr>
            </a:solidFill>
          </a:endParaRPr>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phldr="0"/>
      <dgm:spPr/>
      <dgm:t>
        <a:bodyPr/>
        <a:lstStyle/>
        <a:p>
          <a:r>
            <a:rPr lang="lv-LV" b="0" dirty="0">
              <a:solidFill>
                <a:schemeClr val="tx1"/>
              </a:solidFill>
            </a:rPr>
            <a:t>2021</a:t>
          </a:r>
          <a:endParaRPr lang="en-US" b="0" dirty="0">
            <a:solidFill>
              <a:schemeClr val="tx1"/>
            </a:solidFill>
          </a:endParaRP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3F378E98-4217-47A9-8134-DE6C3ABFE041}">
      <dgm:prSet phldrT="[Text]" custT="1"/>
      <dgm:spPr/>
      <dgm:t>
        <a:bodyPr anchor="ctr" anchorCtr="1"/>
        <a:lstStyle/>
        <a:p>
          <a:r>
            <a:rPr lang="lv-LV" sz="1600" b="1" i="0" u="none" dirty="0">
              <a:solidFill>
                <a:schemeClr val="accent5">
                  <a:lumMod val="50000"/>
                </a:schemeClr>
              </a:solidFill>
            </a:rPr>
            <a:t>Sociālās aizsardzības un darba tirgus politikas pamatnostādnes             2021. - 2027. gadam</a:t>
          </a:r>
        </a:p>
      </dgm:t>
    </dgm:pt>
    <dgm:pt modelId="{48653CFB-283F-4824-B87B-943F5C5E7841}" type="parTrans" cxnId="{E2F6ED9C-E6CA-4E7F-B747-37A284E29D24}">
      <dgm:prSet/>
      <dgm:spPr/>
      <dgm:t>
        <a:bodyPr/>
        <a:lstStyle/>
        <a:p>
          <a:endParaRPr lang="en-US"/>
        </a:p>
      </dgm:t>
    </dgm:pt>
    <dgm:pt modelId="{0638CE31-017E-4421-AF9D-A58647C395DF}" type="sibTrans" cxnId="{E2F6ED9C-E6CA-4E7F-B747-37A284E29D24}">
      <dgm:prSet/>
      <dgm:spPr/>
      <dgm:t>
        <a:bodyPr/>
        <a:lstStyle/>
        <a:p>
          <a:endParaRPr lang="en-US"/>
        </a:p>
      </dgm:t>
    </dgm:pt>
    <dgm:pt modelId="{8F3B4B19-33F4-47AC-BE4E-B66181ED98B4}">
      <dgm:prSet phldrT="[Text]" phldr="0"/>
      <dgm:spPr/>
      <dgm:t>
        <a:bodyPr/>
        <a:lstStyle/>
        <a:p>
          <a:r>
            <a:rPr lang="lv-LV" b="0" dirty="0">
              <a:solidFill>
                <a:schemeClr val="tx1"/>
              </a:solidFill>
            </a:rPr>
            <a:t>2021</a:t>
          </a:r>
          <a:endParaRPr lang="en-US" b="0" dirty="0">
            <a:solidFill>
              <a:schemeClr val="tx1"/>
            </a:solidFill>
          </a:endParaRP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custT="1"/>
      <dgm:spPr/>
      <dgm:t>
        <a:bodyPr anchor="ctr" anchorCtr="1"/>
        <a:lstStyle/>
        <a:p>
          <a:pPr>
            <a:lnSpc>
              <a:spcPct val="90000"/>
            </a:lnSpc>
          </a:pPr>
          <a:endParaRPr lang="lv-LV" sz="1600" b="0" i="0" u="none" dirty="0"/>
        </a:p>
        <a:p>
          <a:pPr>
            <a:lnSpc>
              <a:spcPct val="90000"/>
            </a:lnSpc>
          </a:pPr>
          <a:endParaRPr lang="lv-LV" sz="1600" b="0" i="0" u="none" dirty="0"/>
        </a:p>
        <a:p>
          <a:pPr>
            <a:lnSpc>
              <a:spcPct val="100000"/>
            </a:lnSpc>
          </a:pPr>
          <a:r>
            <a:rPr lang="lv-LV" sz="1600" b="1" i="0" u="none" dirty="0">
              <a:solidFill>
                <a:schemeClr val="accent5">
                  <a:lumMod val="50000"/>
                </a:schemeClr>
              </a:solidFill>
            </a:rPr>
            <a:t>Informatīvais ziņojums par vienmērīgu sociālo pakalpojumu tīkla attīstību pašvaldībās </a:t>
          </a:r>
          <a:endParaRPr lang="en-US" sz="1600" b="1" i="0" u="none" dirty="0">
            <a:solidFill>
              <a:schemeClr val="accent5">
                <a:lumMod val="50000"/>
              </a:schemeClr>
            </a:solidFill>
          </a:endParaRPr>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D4DE44C8-3B57-473C-89F2-F36BEC5F9995}">
      <dgm:prSet phldrT="[Text]"/>
      <dgm:spPr/>
      <dgm:t>
        <a:bodyPr/>
        <a:lstStyle/>
        <a:p>
          <a:r>
            <a:rPr lang="lv-LV" b="0" i="0" u="none" dirty="0">
              <a:solidFill>
                <a:schemeClr val="tx1"/>
              </a:solidFill>
            </a:rPr>
            <a:t>2022</a:t>
          </a:r>
          <a:endParaRPr lang="en-US" b="0" i="0" u="none" dirty="0">
            <a:solidFill>
              <a:schemeClr val="tx1"/>
            </a:solidFill>
          </a:endParaRPr>
        </a:p>
      </dgm:t>
    </dgm:pt>
    <dgm:pt modelId="{F2E8A0F7-2088-479C-AAC7-7A3163580761}" type="parTrans" cxnId="{FFC4942C-97F8-4BBF-A6A5-8D2101D5AB2D}">
      <dgm:prSet/>
      <dgm:spPr/>
      <dgm:t>
        <a:bodyPr/>
        <a:lstStyle/>
        <a:p>
          <a:endParaRPr lang="en-US"/>
        </a:p>
      </dgm:t>
    </dgm:pt>
    <dgm:pt modelId="{89A14A6C-02A1-445B-AB69-C9A1A2E7A73E}" type="sibTrans" cxnId="{FFC4942C-97F8-4BBF-A6A5-8D2101D5AB2D}">
      <dgm:prSet/>
      <dgm:spPr/>
      <dgm:t>
        <a:bodyPr/>
        <a:lstStyle/>
        <a:p>
          <a:endParaRPr lang="en-US"/>
        </a:p>
      </dgm:t>
    </dgm:pt>
    <dgm:pt modelId="{EA27E16D-BB31-4CA8-85EC-2BC7A5D483CF}">
      <dgm:prSet phldrT="[Text]" custT="1"/>
      <dgm:spPr/>
      <dgm:t>
        <a:bodyPr anchor="ctr" anchorCtr="1"/>
        <a:lstStyle/>
        <a:p>
          <a:r>
            <a:rPr lang="lv-LV" sz="1600" b="1" i="0" u="none" dirty="0">
              <a:solidFill>
                <a:schemeClr val="accent5">
                  <a:lumMod val="50000"/>
                </a:schemeClr>
              </a:solidFill>
            </a:rPr>
            <a:t>Sociālo pakalpojumu pilnveidošanas un attīstības plāns 2022.-2024. gadam</a:t>
          </a:r>
          <a:endParaRPr lang="en-US" sz="1600" b="1" i="0" u="none" dirty="0">
            <a:solidFill>
              <a:schemeClr val="accent5">
                <a:lumMod val="50000"/>
              </a:schemeClr>
            </a:solidFill>
          </a:endParaRPr>
        </a:p>
      </dgm:t>
    </dgm:pt>
    <dgm:pt modelId="{02416B52-985B-44E8-B425-EAAC8479CF76}" type="parTrans" cxnId="{4CB29D1A-54AF-494F-84A9-65452C3F560F}">
      <dgm:prSet/>
      <dgm:spPr/>
      <dgm:t>
        <a:bodyPr/>
        <a:lstStyle/>
        <a:p>
          <a:endParaRPr lang="en-US"/>
        </a:p>
      </dgm:t>
    </dgm:pt>
    <dgm:pt modelId="{0765B41A-5169-4D6F-8AF8-2E1133324375}" type="sibTrans" cxnId="{4CB29D1A-54AF-494F-84A9-65452C3F560F}">
      <dgm:prSet/>
      <dgm:spPr/>
      <dgm:t>
        <a:bodyPr/>
        <a:lstStyle/>
        <a:p>
          <a:endParaRPr lang="en-US"/>
        </a:p>
      </dgm:t>
    </dgm:pt>
    <dgm:pt modelId="{826806C1-9610-4710-B423-647F50DE2422}">
      <dgm:prSet phldrT="[Text]"/>
      <dgm:spPr/>
      <dgm:t>
        <a:bodyPr/>
        <a:lstStyle/>
        <a:p>
          <a:r>
            <a:rPr lang="lv-LV" b="0" i="0" u="none" dirty="0">
              <a:solidFill>
                <a:schemeClr val="tx1"/>
              </a:solidFill>
            </a:rPr>
            <a:t>2023</a:t>
          </a:r>
          <a:endParaRPr lang="en-US" b="0" i="0" u="none" dirty="0">
            <a:solidFill>
              <a:schemeClr val="tx1"/>
            </a:solidFill>
          </a:endParaRPr>
        </a:p>
      </dgm:t>
    </dgm:pt>
    <dgm:pt modelId="{A5208029-EE74-489A-B6D4-F235174F8B90}" type="parTrans" cxnId="{8D4CB2EE-72F9-4EFC-BD4F-C0D5A85A7059}">
      <dgm:prSet/>
      <dgm:spPr/>
      <dgm:t>
        <a:bodyPr/>
        <a:lstStyle/>
        <a:p>
          <a:endParaRPr lang="en-US"/>
        </a:p>
      </dgm:t>
    </dgm:pt>
    <dgm:pt modelId="{B186836C-A533-43E8-B8DD-733BECC0F01B}" type="sibTrans" cxnId="{8D4CB2EE-72F9-4EFC-BD4F-C0D5A85A7059}">
      <dgm:prSet/>
      <dgm:spPr/>
      <dgm:t>
        <a:bodyPr/>
        <a:lstStyle/>
        <a:p>
          <a:endParaRPr lang="en-US"/>
        </a:p>
      </dgm:t>
    </dgm:pt>
    <dgm:pt modelId="{638B9804-CCCF-4EB6-A4DE-E4329D75D8A0}">
      <dgm:prSet phldrT="[Text]" custT="1"/>
      <dgm:spPr/>
      <dgm:t>
        <a:bodyPr anchor="ctr" anchorCtr="1"/>
        <a:lstStyle/>
        <a:p>
          <a:endParaRPr lang="lv-LV" sz="1600" b="1" i="0" dirty="0"/>
        </a:p>
        <a:p>
          <a:r>
            <a:rPr lang="lv-LV" sz="1600" b="1" i="0" dirty="0">
              <a:solidFill>
                <a:schemeClr val="accent5">
                  <a:lumMod val="50000"/>
                </a:schemeClr>
              </a:solidFill>
            </a:rPr>
            <a:t>Plāns ilgtermiņa aprūpes pakalpojumu pieejamības un attīstības veicināšanai 2024. – 2029. gadam              </a:t>
          </a:r>
          <a:r>
            <a:rPr lang="lv-LV" sz="1600" b="0" i="0" dirty="0">
              <a:solidFill>
                <a:srgbClr val="FF0000"/>
              </a:solidFill>
            </a:rPr>
            <a:t>(23-TA-3058)</a:t>
          </a:r>
          <a:endParaRPr lang="en-US" sz="1600" b="0" i="0" u="none" dirty="0">
            <a:solidFill>
              <a:srgbClr val="FF0000"/>
            </a:solidFill>
          </a:endParaRPr>
        </a:p>
      </dgm:t>
    </dgm:pt>
    <dgm:pt modelId="{022B26EF-8A54-4991-AEC7-4531517F16A2}" type="parTrans" cxnId="{4B9D1B38-B15E-439C-A447-4C5E9F3A123B}">
      <dgm:prSet/>
      <dgm:spPr/>
      <dgm:t>
        <a:bodyPr/>
        <a:lstStyle/>
        <a:p>
          <a:endParaRPr lang="en-US"/>
        </a:p>
      </dgm:t>
    </dgm:pt>
    <dgm:pt modelId="{2CBCCE5F-A674-4AEE-8A17-3CDF27A39FD7}" type="sibTrans" cxnId="{4B9D1B38-B15E-439C-A447-4C5E9F3A123B}">
      <dgm:prSet/>
      <dgm:spPr/>
      <dgm:t>
        <a:bodyPr/>
        <a:lstStyle/>
        <a:p>
          <a:endParaRPr lang="en-US"/>
        </a:p>
      </dgm:t>
    </dgm:pt>
    <dgm:pt modelId="{7ACFF1A3-0799-467D-AE8A-33F7EF360118}">
      <dgm:prSet phldrT="[Text]" custT="1"/>
      <dgm:spPr/>
      <dgm:t>
        <a:bodyPr anchor="ctr" anchorCtr="1"/>
        <a:lstStyle/>
        <a:p>
          <a:pPr>
            <a:lnSpc>
              <a:spcPct val="90000"/>
            </a:lnSpc>
          </a:pPr>
          <a:r>
            <a:rPr lang="en-US" sz="1600" b="0" i="0" u="none" dirty="0"/>
            <a:t> </a:t>
          </a:r>
        </a:p>
      </dgm:t>
    </dgm:pt>
    <dgm:pt modelId="{A8718F08-CB24-4645-AE18-30C180AF97F2}" type="parTrans" cxnId="{6E85862D-6C27-4D87-9BB1-963898FB0875}">
      <dgm:prSet/>
      <dgm:spPr/>
      <dgm:t>
        <a:bodyPr/>
        <a:lstStyle/>
        <a:p>
          <a:endParaRPr lang="lv-LV"/>
        </a:p>
      </dgm:t>
    </dgm:pt>
    <dgm:pt modelId="{D67EB666-6A1B-47EE-ABC7-4CF61FC0D0D8}" type="sibTrans" cxnId="{6E85862D-6C27-4D87-9BB1-963898FB0875}">
      <dgm:prSet/>
      <dgm:spPr/>
      <dgm:t>
        <a:bodyPr/>
        <a:lstStyle/>
        <a:p>
          <a:endParaRPr lang="lv-LV"/>
        </a:p>
      </dgm:t>
    </dgm:pt>
    <dgm:pt modelId="{5606DC36-4828-4EA8-8AA9-254443FB1242}">
      <dgm:prSet phldrT="[Text]" custT="1"/>
      <dgm:spPr/>
      <dgm:t>
        <a:bodyPr anchor="ctr" anchorCtr="1"/>
        <a:lstStyle/>
        <a:p>
          <a:endParaRPr lang="en-US" sz="1600" b="0" i="0" u="none" dirty="0"/>
        </a:p>
      </dgm:t>
    </dgm:pt>
    <dgm:pt modelId="{7EACA104-B209-4F4E-9731-DD6EA87AF814}" type="parTrans" cxnId="{1AF7AA1C-3BD5-4D78-BB4C-27EE38901A4A}">
      <dgm:prSet/>
      <dgm:spPr/>
      <dgm:t>
        <a:bodyPr/>
        <a:lstStyle/>
        <a:p>
          <a:endParaRPr lang="lv-LV"/>
        </a:p>
      </dgm:t>
    </dgm:pt>
    <dgm:pt modelId="{62A91B9A-A0BA-4292-8BF8-1366AB396742}" type="sibTrans" cxnId="{1AF7AA1C-3BD5-4D78-BB4C-27EE38901A4A}">
      <dgm:prSet/>
      <dgm:spPr/>
      <dgm:t>
        <a:bodyPr/>
        <a:lstStyle/>
        <a:p>
          <a:endParaRPr lang="lv-LV"/>
        </a:p>
      </dgm:t>
    </dgm:pt>
    <dgm:pt modelId="{FE888CE1-9F15-40DF-9718-C8B432B3BB83}" type="pres">
      <dgm:prSet presAssocID="{013DD35D-9765-4E5F-95CE-DA45F3637BF5}" presName="Name0" presStyleCnt="0">
        <dgm:presLayoutVars>
          <dgm:chMax/>
          <dgm:chPref/>
          <dgm:dir/>
          <dgm:animLvl val="lvl"/>
        </dgm:presLayoutVars>
      </dgm:prSet>
      <dgm:spPr/>
    </dgm:pt>
    <dgm:pt modelId="{6874F8A9-3A6A-4A68-8589-D9ADA9A8F39A}" type="pres">
      <dgm:prSet presAssocID="{25E771E7-8CF7-4491-9507-55BFE693DC7B}" presName="composite" presStyleCnt="0"/>
      <dgm:spPr/>
    </dgm:pt>
    <dgm:pt modelId="{CE8822BE-640B-46A0-B366-1477F5768BB1}" type="pres">
      <dgm:prSet presAssocID="{25E771E7-8CF7-4491-9507-55BFE693DC7B}" presName="Parent1" presStyleLbl="alignNode1" presStyleIdx="0" presStyleCnt="5" custLinFactNeighborX="1217" custLinFactNeighborY="3336">
        <dgm:presLayoutVars>
          <dgm:chMax val="1"/>
          <dgm:chPref val="1"/>
          <dgm:bulletEnabled val="1"/>
        </dgm:presLayoutVars>
      </dgm:prSet>
      <dgm:spPr/>
    </dgm:pt>
    <dgm:pt modelId="{A27629C2-87D9-4163-9365-FC275ADC4CA0}" type="pres">
      <dgm:prSet presAssocID="{25E771E7-8CF7-4491-9507-55BFE693DC7B}" presName="Childtext1" presStyleLbl="revTx" presStyleIdx="0" presStyleCnt="5" custScaleX="101379" custScaleY="95788" custLinFactNeighborX="91" custLinFactNeighborY="-18012">
        <dgm:presLayoutVars>
          <dgm:bulletEnabled val="1"/>
        </dgm:presLayoutVars>
      </dgm:prSet>
      <dgm:spPr/>
    </dgm:pt>
    <dgm:pt modelId="{38893DF2-F8BF-45A3-9200-4CD8C329334E}" type="pres">
      <dgm:prSet presAssocID="{25E771E7-8CF7-4491-9507-55BFE693DC7B}" presName="ConnectLine" presStyleLbl="callout" presStyleIdx="0" presStyleCnt="5"/>
      <dgm:spPr>
        <a:solidFill>
          <a:schemeClr val="accent5">
            <a:hueOff val="0"/>
            <a:satOff val="0"/>
            <a:lumOff val="0"/>
            <a:alphaOff val="0"/>
          </a:schemeClr>
        </a:solidFill>
        <a:ln w="12700" cap="flat" cmpd="sng" algn="ctr">
          <a:solidFill>
            <a:schemeClr val="accent1"/>
          </a:solidFill>
          <a:prstDash val="dash"/>
          <a:miter lim="800000"/>
        </a:ln>
        <a:effectLst/>
      </dgm:spPr>
    </dgm:pt>
    <dgm:pt modelId="{5A62AEC3-EC27-4AFA-B56B-79326645CDDC}" type="pres">
      <dgm:prSet presAssocID="{25E771E7-8CF7-4491-9507-55BFE693DC7B}" presName="ConnectLineEnd" presStyleLbl="lnNode1" presStyleIdx="0" presStyleCnt="5"/>
      <dgm:spPr>
        <a:ln>
          <a:noFill/>
        </a:ln>
      </dgm:spPr>
    </dgm:pt>
    <dgm:pt modelId="{DE94FAC5-5D77-48EB-8174-64F26CA894F0}" type="pres">
      <dgm:prSet presAssocID="{25E771E7-8CF7-4491-9507-55BFE693DC7B}" presName="EmptyPane" presStyleCnt="0"/>
      <dgm:spPr/>
    </dgm:pt>
    <dgm:pt modelId="{0E593029-E077-4B3E-A24D-4E079F1D5E67}" type="pres">
      <dgm:prSet presAssocID="{B3CFB133-9C4F-4A0A-888D-0CEC78FFDFFC}" presName="spaceBetweenRectangles" presStyleCnt="0"/>
      <dgm:spPr/>
    </dgm:pt>
    <dgm:pt modelId="{52AB05C6-3304-49EF-BFAD-870AB53E640E}" type="pres">
      <dgm:prSet presAssocID="{D76BB3CF-DF5A-41FB-B6A4-25743CF1642F}" presName="composite" presStyleCnt="0"/>
      <dgm:spPr/>
    </dgm:pt>
    <dgm:pt modelId="{9C14E56E-28F6-4BF9-9EDF-2769E1A89A07}" type="pres">
      <dgm:prSet presAssocID="{D76BB3CF-DF5A-41FB-B6A4-25743CF1642F}" presName="Parent1" presStyleLbl="alignNode1" presStyleIdx="1" presStyleCnt="5">
        <dgm:presLayoutVars>
          <dgm:chMax val="1"/>
          <dgm:chPref val="1"/>
          <dgm:bulletEnabled val="1"/>
        </dgm:presLayoutVars>
      </dgm:prSet>
      <dgm:spPr/>
    </dgm:pt>
    <dgm:pt modelId="{381C85ED-02C3-43BB-AB7D-DF18967DB45A}" type="pres">
      <dgm:prSet presAssocID="{D76BB3CF-DF5A-41FB-B6A4-25743CF1642F}" presName="Childtext1" presStyleLbl="revTx" presStyleIdx="1" presStyleCnt="5">
        <dgm:presLayoutVars>
          <dgm:bulletEnabled val="1"/>
        </dgm:presLayoutVars>
      </dgm:prSet>
      <dgm:spPr/>
    </dgm:pt>
    <dgm:pt modelId="{F51F39F5-A989-488C-BFD6-69D558D451E8}" type="pres">
      <dgm:prSet presAssocID="{D76BB3CF-DF5A-41FB-B6A4-25743CF1642F}" presName="ConnectLine" presStyleLbl="callout" presStyleIdx="1" presStyleCnt="5"/>
      <dgm:spPr>
        <a:solidFill>
          <a:schemeClr val="accent5">
            <a:hueOff val="0"/>
            <a:satOff val="0"/>
            <a:lumOff val="0"/>
            <a:alphaOff val="0"/>
          </a:schemeClr>
        </a:solidFill>
        <a:ln w="12700" cap="flat" cmpd="sng" algn="ctr">
          <a:solidFill>
            <a:schemeClr val="accent5"/>
          </a:solidFill>
          <a:prstDash val="dash"/>
          <a:miter lim="800000"/>
        </a:ln>
        <a:effectLst/>
      </dgm:spPr>
    </dgm:pt>
    <dgm:pt modelId="{A5349257-4327-4545-9142-153EF70CC757}" type="pres">
      <dgm:prSet presAssocID="{D76BB3CF-DF5A-41FB-B6A4-25743CF1642F}" presName="ConnectLineEnd" presStyleLbl="lnNode1" presStyleIdx="1" presStyleCnt="5"/>
      <dgm:spPr>
        <a:ln>
          <a:noFill/>
        </a:ln>
      </dgm:spPr>
    </dgm:pt>
    <dgm:pt modelId="{3F5B546C-1579-4E01-8611-2E18328B1B42}" type="pres">
      <dgm:prSet presAssocID="{D76BB3CF-DF5A-41FB-B6A4-25743CF1642F}" presName="EmptyPane" presStyleCnt="0"/>
      <dgm:spPr/>
    </dgm:pt>
    <dgm:pt modelId="{8FB68658-1BA4-41EF-AB95-76A3ACDE8DDD}" type="pres">
      <dgm:prSet presAssocID="{24234FDB-132A-43EF-B90D-1D285BFF51D4}" presName="spaceBetweenRectangles" presStyleCnt="0"/>
      <dgm:spPr/>
    </dgm:pt>
    <dgm:pt modelId="{EDB63637-6388-460A-9080-8C19D1551DAE}" type="pres">
      <dgm:prSet presAssocID="{8F3B4B19-33F4-47AC-BE4E-B66181ED98B4}" presName="composite" presStyleCnt="0"/>
      <dgm:spPr/>
    </dgm:pt>
    <dgm:pt modelId="{72DD609F-4804-4D65-8014-4ECA3F2307C5}" type="pres">
      <dgm:prSet presAssocID="{8F3B4B19-33F4-47AC-BE4E-B66181ED98B4}" presName="Parent1" presStyleLbl="alignNode1" presStyleIdx="2" presStyleCnt="5">
        <dgm:presLayoutVars>
          <dgm:chMax val="1"/>
          <dgm:chPref val="1"/>
          <dgm:bulletEnabled val="1"/>
        </dgm:presLayoutVars>
      </dgm:prSet>
      <dgm:spPr/>
    </dgm:pt>
    <dgm:pt modelId="{AB0282E3-1216-4CDB-AC5F-106C1EEEB95A}" type="pres">
      <dgm:prSet presAssocID="{8F3B4B19-33F4-47AC-BE4E-B66181ED98B4}" presName="Childtext1" presStyleLbl="revTx" presStyleIdx="2" presStyleCnt="5">
        <dgm:presLayoutVars>
          <dgm:bulletEnabled val="1"/>
        </dgm:presLayoutVars>
      </dgm:prSet>
      <dgm:spPr/>
    </dgm:pt>
    <dgm:pt modelId="{0D377583-EAA6-47CC-B504-762FB6EBAB9C}" type="pres">
      <dgm:prSet presAssocID="{8F3B4B19-33F4-47AC-BE4E-B66181ED98B4}" presName="ConnectLine" presStyleLbl="callout" presStyleIdx="2" presStyleCnt="5"/>
      <dgm:spPr>
        <a:solidFill>
          <a:schemeClr val="accent5">
            <a:hueOff val="0"/>
            <a:satOff val="0"/>
            <a:lumOff val="0"/>
            <a:alphaOff val="0"/>
          </a:schemeClr>
        </a:solidFill>
        <a:ln w="12700" cap="flat" cmpd="sng" algn="ctr">
          <a:solidFill>
            <a:schemeClr val="tx2">
              <a:lumMod val="50000"/>
              <a:lumOff val="50000"/>
            </a:schemeClr>
          </a:solidFill>
          <a:prstDash val="dash"/>
          <a:miter lim="800000"/>
        </a:ln>
        <a:effectLst/>
      </dgm:spPr>
    </dgm:pt>
    <dgm:pt modelId="{72321D10-9092-4E81-9AD7-ACA033236CC0}" type="pres">
      <dgm:prSet presAssocID="{8F3B4B19-33F4-47AC-BE4E-B66181ED98B4}" presName="ConnectLineEnd" presStyleLbl="lnNode1" presStyleIdx="2" presStyleCnt="5"/>
      <dgm:spPr>
        <a:ln>
          <a:noFill/>
        </a:ln>
      </dgm:spPr>
    </dgm:pt>
    <dgm:pt modelId="{5112F4EE-10B9-493B-9CCF-BDBDDB5CD939}" type="pres">
      <dgm:prSet presAssocID="{8F3B4B19-33F4-47AC-BE4E-B66181ED98B4}" presName="EmptyPane" presStyleCnt="0"/>
      <dgm:spPr/>
    </dgm:pt>
    <dgm:pt modelId="{3512883F-8F8F-4165-96AE-C630AEDEDD7E}" type="pres">
      <dgm:prSet presAssocID="{2C34AF2B-9D07-4B75-9E74-1C680AB14CF6}" presName="spaceBetweenRectangles" presStyleCnt="0"/>
      <dgm:spPr/>
    </dgm:pt>
    <dgm:pt modelId="{59D2DD36-EC67-4B5A-993F-3F3AAC214FBE}" type="pres">
      <dgm:prSet presAssocID="{D4DE44C8-3B57-473C-89F2-F36BEC5F9995}" presName="composite" presStyleCnt="0"/>
      <dgm:spPr/>
    </dgm:pt>
    <dgm:pt modelId="{561FEA3F-682E-49EF-AEAF-77BDC0DC6CF6}" type="pres">
      <dgm:prSet presAssocID="{D4DE44C8-3B57-473C-89F2-F36BEC5F9995}" presName="Parent1" presStyleLbl="alignNode1" presStyleIdx="3" presStyleCnt="5">
        <dgm:presLayoutVars>
          <dgm:chMax val="1"/>
          <dgm:chPref val="1"/>
          <dgm:bulletEnabled val="1"/>
        </dgm:presLayoutVars>
      </dgm:prSet>
      <dgm:spPr/>
    </dgm:pt>
    <dgm:pt modelId="{05E3E05C-1C88-4EA4-8641-DA74B85631A6}" type="pres">
      <dgm:prSet presAssocID="{D4DE44C8-3B57-473C-89F2-F36BEC5F9995}" presName="Childtext1" presStyleLbl="revTx" presStyleIdx="3" presStyleCnt="5">
        <dgm:presLayoutVars>
          <dgm:bulletEnabled val="1"/>
        </dgm:presLayoutVars>
      </dgm:prSet>
      <dgm:spPr/>
    </dgm:pt>
    <dgm:pt modelId="{A89AF324-1E36-49F9-8403-33071AF77449}" type="pres">
      <dgm:prSet presAssocID="{D4DE44C8-3B57-473C-89F2-F36BEC5F9995}" presName="ConnectLine" presStyleLbl="callout" presStyleIdx="3" presStyleCnt="5"/>
      <dgm:spPr>
        <a:solidFill>
          <a:schemeClr val="accent5">
            <a:hueOff val="0"/>
            <a:satOff val="0"/>
            <a:lumOff val="0"/>
            <a:alphaOff val="0"/>
          </a:schemeClr>
        </a:solidFill>
        <a:ln w="12700" cap="flat" cmpd="sng" algn="ctr">
          <a:solidFill>
            <a:schemeClr val="accent6"/>
          </a:solidFill>
          <a:prstDash val="dash"/>
          <a:miter lim="800000"/>
        </a:ln>
        <a:effectLst/>
      </dgm:spPr>
    </dgm:pt>
    <dgm:pt modelId="{88AE7FFF-F986-415D-BCA7-47801BCC6368}" type="pres">
      <dgm:prSet presAssocID="{D4DE44C8-3B57-473C-89F2-F36BEC5F9995}" presName="ConnectLineEnd" presStyleLbl="lnNode1" presStyleIdx="3" presStyleCnt="5"/>
      <dgm:spPr>
        <a:ln>
          <a:noFill/>
        </a:ln>
      </dgm:spPr>
    </dgm:pt>
    <dgm:pt modelId="{BF80E8FE-1FF3-4955-81AA-0D119CCF8B7F}" type="pres">
      <dgm:prSet presAssocID="{D4DE44C8-3B57-473C-89F2-F36BEC5F9995}" presName="EmptyPane" presStyleCnt="0"/>
      <dgm:spPr/>
    </dgm:pt>
    <dgm:pt modelId="{FDE2B4F7-9093-47A2-8E24-6D912DD0627A}" type="pres">
      <dgm:prSet presAssocID="{89A14A6C-02A1-445B-AB69-C9A1A2E7A73E}" presName="spaceBetweenRectangles" presStyleCnt="0"/>
      <dgm:spPr/>
    </dgm:pt>
    <dgm:pt modelId="{7D44F76B-5C63-443D-A532-5D6DD5ED1AA6}" type="pres">
      <dgm:prSet presAssocID="{826806C1-9610-4710-B423-647F50DE2422}" presName="composite" presStyleCnt="0"/>
      <dgm:spPr/>
    </dgm:pt>
    <dgm:pt modelId="{30526F0C-E541-4005-AF10-52591D76F7C6}" type="pres">
      <dgm:prSet presAssocID="{826806C1-9610-4710-B423-647F50DE2422}" presName="Parent1" presStyleLbl="alignNode1" presStyleIdx="4" presStyleCnt="5" custLinFactNeighborY="0">
        <dgm:presLayoutVars>
          <dgm:chMax val="1"/>
          <dgm:chPref val="1"/>
          <dgm:bulletEnabled val="1"/>
        </dgm:presLayoutVars>
      </dgm:prSet>
      <dgm:spPr/>
    </dgm:pt>
    <dgm:pt modelId="{F48F76A8-076C-4476-B2C2-A2B4460F7964}" type="pres">
      <dgm:prSet presAssocID="{826806C1-9610-4710-B423-647F50DE2422}" presName="Childtext1" presStyleLbl="revTx" presStyleIdx="4" presStyleCnt="5">
        <dgm:presLayoutVars>
          <dgm:bulletEnabled val="1"/>
        </dgm:presLayoutVars>
      </dgm:prSet>
      <dgm:spPr/>
    </dgm:pt>
    <dgm:pt modelId="{06566471-CDE8-4A5C-90B9-3383E2375B7B}" type="pres">
      <dgm:prSet presAssocID="{826806C1-9610-4710-B423-647F50DE2422}" presName="ConnectLine" presStyleLbl="callout" presStyleIdx="4" presStyleCnt="5"/>
      <dgm:spPr>
        <a:solidFill>
          <a:schemeClr val="accent5">
            <a:hueOff val="0"/>
            <a:satOff val="0"/>
            <a:lumOff val="0"/>
            <a:alphaOff val="0"/>
          </a:schemeClr>
        </a:solidFill>
        <a:ln w="12700" cap="flat" cmpd="sng" algn="ctr">
          <a:solidFill>
            <a:schemeClr val="accent6"/>
          </a:solidFill>
          <a:prstDash val="dash"/>
          <a:miter lim="800000"/>
        </a:ln>
        <a:effectLst/>
      </dgm:spPr>
    </dgm:pt>
    <dgm:pt modelId="{5B43E1CB-9625-4054-8D5F-F2A544A797CA}" type="pres">
      <dgm:prSet presAssocID="{826806C1-9610-4710-B423-647F50DE2422}" presName="ConnectLineEnd" presStyleLbl="lnNode1" presStyleIdx="4" presStyleCnt="5"/>
      <dgm:spPr>
        <a:ln>
          <a:noFill/>
        </a:ln>
      </dgm:spPr>
    </dgm:pt>
    <dgm:pt modelId="{0E97CEB8-6326-416C-9845-75BA9EE9F9F3}" type="pres">
      <dgm:prSet presAssocID="{826806C1-9610-4710-B423-647F50DE2422}" presName="EmptyPane" presStyleCnt="0"/>
      <dgm:spPr/>
    </dgm:pt>
  </dgm:ptLst>
  <dgm:cxnLst>
    <dgm:cxn modelId="{4B4BB302-6D68-46A1-83BF-ED4715D62D4C}" type="presOf" srcId="{EB81D1D4-3A06-49A6-9CBB-2A11D66B1783}" destId="{A27629C2-87D9-4163-9365-FC275ADC4CA0}" srcOrd="0" destOrd="0" presId="urn:microsoft.com/office/officeart/2016/7/layout/RoundedRectangleTimeline#2"/>
    <dgm:cxn modelId="{E9FED118-8FC1-46A3-BD00-F94098ECD6A4}" srcId="{013DD35D-9765-4E5F-95CE-DA45F3637BF5}" destId="{8F3B4B19-33F4-47AC-BE4E-B66181ED98B4}" srcOrd="2" destOrd="0" parTransId="{D56FE0BA-AE10-413D-B7E3-CD20C3731D50}" sibTransId="{2C34AF2B-9D07-4B75-9E74-1C680AB14CF6}"/>
    <dgm:cxn modelId="{4CB29D1A-54AF-494F-84A9-65452C3F560F}" srcId="{D4DE44C8-3B57-473C-89F2-F36BEC5F9995}" destId="{EA27E16D-BB31-4CA8-85EC-2BC7A5D483CF}" srcOrd="0" destOrd="0" parTransId="{02416B52-985B-44E8-B425-EAAC8479CF76}" sibTransId="{0765B41A-5169-4D6F-8AF8-2E1133324375}"/>
    <dgm:cxn modelId="{1AF7AA1C-3BD5-4D78-BB4C-27EE38901A4A}" srcId="{826806C1-9610-4710-B423-647F50DE2422}" destId="{5606DC36-4828-4EA8-8AA9-254443FB1242}" srcOrd="1" destOrd="0" parTransId="{7EACA104-B209-4F4E-9731-DD6EA87AF814}" sibTransId="{62A91B9A-A0BA-4292-8BF8-1366AB396742}"/>
    <dgm:cxn modelId="{DD176C1E-CFBD-428E-9AE1-BC44A205AE40}" type="presOf" srcId="{D76BB3CF-DF5A-41FB-B6A4-25743CF1642F}" destId="{9C14E56E-28F6-4BF9-9EDF-2769E1A89A07}" srcOrd="0" destOrd="0" presId="urn:microsoft.com/office/officeart/2016/7/layout/RoundedRectangleTimeline#2"/>
    <dgm:cxn modelId="{FFC4942C-97F8-4BBF-A6A5-8D2101D5AB2D}" srcId="{013DD35D-9765-4E5F-95CE-DA45F3637BF5}" destId="{D4DE44C8-3B57-473C-89F2-F36BEC5F9995}" srcOrd="3" destOrd="0" parTransId="{F2E8A0F7-2088-479C-AAC7-7A3163580761}" sibTransId="{89A14A6C-02A1-445B-AB69-C9A1A2E7A73E}"/>
    <dgm:cxn modelId="{6E85862D-6C27-4D87-9BB1-963898FB0875}" srcId="{8F3B4B19-33F4-47AC-BE4E-B66181ED98B4}" destId="{7ACFF1A3-0799-467D-AE8A-33F7EF360118}" srcOrd="1" destOrd="0" parTransId="{A8718F08-CB24-4645-AE18-30C180AF97F2}" sibTransId="{D67EB666-6A1B-47EE-ABC7-4CF61FC0D0D8}"/>
    <dgm:cxn modelId="{EBCB5D36-831A-4B97-8581-6B725E361406}" type="presOf" srcId="{3F378E98-4217-47A9-8134-DE6C3ABFE041}" destId="{381C85ED-02C3-43BB-AB7D-DF18967DB45A}" srcOrd="0" destOrd="0" presId="urn:microsoft.com/office/officeart/2016/7/layout/RoundedRectangleTimeline#2"/>
    <dgm:cxn modelId="{4B9D1B38-B15E-439C-A447-4C5E9F3A123B}" srcId="{826806C1-9610-4710-B423-647F50DE2422}" destId="{638B9804-CCCF-4EB6-A4DE-E4329D75D8A0}" srcOrd="0" destOrd="0" parTransId="{022B26EF-8A54-4991-AEC7-4531517F16A2}" sibTransId="{2CBCCE5F-A674-4AEE-8A17-3CDF27A39FD7}"/>
    <dgm:cxn modelId="{F8300039-5DA9-449F-B747-D0062435C4E8}" type="presOf" srcId="{826806C1-9610-4710-B423-647F50DE2422}" destId="{30526F0C-E541-4005-AF10-52591D76F7C6}" srcOrd="0" destOrd="0" presId="urn:microsoft.com/office/officeart/2016/7/layout/RoundedRectangleTimeline#2"/>
    <dgm:cxn modelId="{1929FC3A-168D-4576-95F4-4E7018EAB8B5}" type="presOf" srcId="{5606DC36-4828-4EA8-8AA9-254443FB1242}" destId="{F48F76A8-076C-4476-B2C2-A2B4460F7964}" srcOrd="0" destOrd="1" presId="urn:microsoft.com/office/officeart/2016/7/layout/RoundedRectangleTimeline#2"/>
    <dgm:cxn modelId="{C23B5F60-F074-45B8-BB09-18AD4152539D}" srcId="{8F3B4B19-33F4-47AC-BE4E-B66181ED98B4}" destId="{0AFF4C1B-302C-42EF-B59F-97CDC2799D17}" srcOrd="0" destOrd="0" parTransId="{0EBE8459-BB53-4FEB-9003-4D3795F4559C}" sibTransId="{6755B5A7-26F9-4D2F-8EA9-DCC4A05B07D9}"/>
    <dgm:cxn modelId="{711C1C47-1ACD-4CF6-94A3-A65870CD9388}" type="presOf" srcId="{0AFF4C1B-302C-42EF-B59F-97CDC2799D17}" destId="{AB0282E3-1216-4CDB-AC5F-106C1EEEB95A}" srcOrd="0" destOrd="0" presId="urn:microsoft.com/office/officeart/2016/7/layout/RoundedRectangleTimeline#2"/>
    <dgm:cxn modelId="{DDCA306A-CAE5-467C-99CE-41ADCAA7344E}" type="presOf" srcId="{638B9804-CCCF-4EB6-A4DE-E4329D75D8A0}" destId="{F48F76A8-076C-4476-B2C2-A2B4460F7964}" srcOrd="0" destOrd="0" presId="urn:microsoft.com/office/officeart/2016/7/layout/RoundedRectangleTimeline#2"/>
    <dgm:cxn modelId="{21261374-9143-4E6D-8DCE-83DDD5AC4B67}" type="presOf" srcId="{013DD35D-9765-4E5F-95CE-DA45F3637BF5}" destId="{FE888CE1-9F15-40DF-9718-C8B432B3BB83}" srcOrd="0" destOrd="0" presId="urn:microsoft.com/office/officeart/2016/7/layout/RoundedRectangleTimeline#2"/>
    <dgm:cxn modelId="{0C401356-EACB-45F7-9286-0A2E7CA7E2AD}" type="presOf" srcId="{7ACFF1A3-0799-467D-AE8A-33F7EF360118}" destId="{AB0282E3-1216-4CDB-AC5F-106C1EEEB95A}" srcOrd="0" destOrd="1" presId="urn:microsoft.com/office/officeart/2016/7/layout/RoundedRectangleTimeline#2"/>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E2F6ED9C-E6CA-4E7F-B747-37A284E29D24}" srcId="{D76BB3CF-DF5A-41FB-B6A4-25743CF1642F}" destId="{3F378E98-4217-47A9-8134-DE6C3ABFE041}" srcOrd="0" destOrd="0" parTransId="{48653CFB-283F-4824-B87B-943F5C5E7841}" sibTransId="{0638CE31-017E-4421-AF9D-A58647C395DF}"/>
    <dgm:cxn modelId="{5E008CC8-B8C6-4B46-94B0-C60406121E38}" srcId="{25E771E7-8CF7-4491-9507-55BFE693DC7B}" destId="{EB81D1D4-3A06-49A6-9CBB-2A11D66B1783}" srcOrd="0" destOrd="0" parTransId="{721F31C1-C769-40A8-9C34-A74470BAB532}" sibTransId="{0519A5BA-BBEC-4C39-9FFD-05D4C020199E}"/>
    <dgm:cxn modelId="{F3B9E5E9-04D1-40D8-B4CD-8CCF6C877186}" type="presOf" srcId="{D4DE44C8-3B57-473C-89F2-F36BEC5F9995}" destId="{561FEA3F-682E-49EF-AEAF-77BDC0DC6CF6}" srcOrd="0" destOrd="0" presId="urn:microsoft.com/office/officeart/2016/7/layout/RoundedRectangleTimeline#2"/>
    <dgm:cxn modelId="{B14070EC-DA7C-4009-A5A9-F052CAFA2F3C}" type="presOf" srcId="{8F3B4B19-33F4-47AC-BE4E-B66181ED98B4}" destId="{72DD609F-4804-4D65-8014-4ECA3F2307C5}" srcOrd="0" destOrd="0" presId="urn:microsoft.com/office/officeart/2016/7/layout/RoundedRectangleTimeline#2"/>
    <dgm:cxn modelId="{39CDAEED-F285-4C54-8872-33295545F6FC}" type="presOf" srcId="{25E771E7-8CF7-4491-9507-55BFE693DC7B}" destId="{CE8822BE-640B-46A0-B366-1477F5768BB1}" srcOrd="0" destOrd="0" presId="urn:microsoft.com/office/officeart/2016/7/layout/RoundedRectangleTimeline#2"/>
    <dgm:cxn modelId="{8D4CB2EE-72F9-4EFC-BD4F-C0D5A85A7059}" srcId="{013DD35D-9765-4E5F-95CE-DA45F3637BF5}" destId="{826806C1-9610-4710-B423-647F50DE2422}" srcOrd="4" destOrd="0" parTransId="{A5208029-EE74-489A-B6D4-F235174F8B90}" sibTransId="{B186836C-A533-43E8-B8DD-733BECC0F01B}"/>
    <dgm:cxn modelId="{FAD69FFD-9342-44A9-A538-471986A0FE87}" type="presOf" srcId="{EA27E16D-BB31-4CA8-85EC-2BC7A5D483CF}" destId="{05E3E05C-1C88-4EA4-8641-DA74B85631A6}" srcOrd="0" destOrd="0" presId="urn:microsoft.com/office/officeart/2016/7/layout/RoundedRectangleTimeline#2"/>
    <dgm:cxn modelId="{01FC7409-7708-4BFA-A7AE-16D7A758A727}" type="presParOf" srcId="{FE888CE1-9F15-40DF-9718-C8B432B3BB83}" destId="{6874F8A9-3A6A-4A68-8589-D9ADA9A8F39A}" srcOrd="0" destOrd="0" presId="urn:microsoft.com/office/officeart/2016/7/layout/RoundedRectangleTimeline#2"/>
    <dgm:cxn modelId="{77B08A10-9A98-4737-849B-A280A76CE09F}" type="presParOf" srcId="{6874F8A9-3A6A-4A68-8589-D9ADA9A8F39A}" destId="{CE8822BE-640B-46A0-B366-1477F5768BB1}" srcOrd="0" destOrd="0" presId="urn:microsoft.com/office/officeart/2016/7/layout/RoundedRectangleTimeline#2"/>
    <dgm:cxn modelId="{7807E95C-B84C-495B-A82F-AA9F3D77EB7D}" type="presParOf" srcId="{6874F8A9-3A6A-4A68-8589-D9ADA9A8F39A}" destId="{A27629C2-87D9-4163-9365-FC275ADC4CA0}" srcOrd="1" destOrd="0" presId="urn:microsoft.com/office/officeart/2016/7/layout/RoundedRectangleTimeline#2"/>
    <dgm:cxn modelId="{EC1A7FF3-2639-45F6-9099-8FE642B21929}" type="presParOf" srcId="{6874F8A9-3A6A-4A68-8589-D9ADA9A8F39A}" destId="{38893DF2-F8BF-45A3-9200-4CD8C329334E}" srcOrd="2" destOrd="0" presId="urn:microsoft.com/office/officeart/2016/7/layout/RoundedRectangleTimeline#2"/>
    <dgm:cxn modelId="{0CDA36A1-EB7C-4F99-87EF-6775CCE066FF}" type="presParOf" srcId="{6874F8A9-3A6A-4A68-8589-D9ADA9A8F39A}" destId="{5A62AEC3-EC27-4AFA-B56B-79326645CDDC}" srcOrd="3" destOrd="0" presId="urn:microsoft.com/office/officeart/2016/7/layout/RoundedRectangleTimeline#2"/>
    <dgm:cxn modelId="{4A620BCC-2924-47A2-8605-9CF08F838A1C}" type="presParOf" srcId="{6874F8A9-3A6A-4A68-8589-D9ADA9A8F39A}" destId="{DE94FAC5-5D77-48EB-8174-64F26CA894F0}" srcOrd="4" destOrd="0" presId="urn:microsoft.com/office/officeart/2016/7/layout/RoundedRectangleTimeline#2"/>
    <dgm:cxn modelId="{4C65EE4B-2F5C-416A-9A22-810488863EF4}" type="presParOf" srcId="{FE888CE1-9F15-40DF-9718-C8B432B3BB83}" destId="{0E593029-E077-4B3E-A24D-4E079F1D5E67}" srcOrd="1" destOrd="0" presId="urn:microsoft.com/office/officeart/2016/7/layout/RoundedRectangleTimeline#2"/>
    <dgm:cxn modelId="{EB4139CE-64F9-44CD-9149-B7C861E9EFFD}" type="presParOf" srcId="{FE888CE1-9F15-40DF-9718-C8B432B3BB83}" destId="{52AB05C6-3304-49EF-BFAD-870AB53E640E}" srcOrd="2" destOrd="0" presId="urn:microsoft.com/office/officeart/2016/7/layout/RoundedRectangleTimeline#2"/>
    <dgm:cxn modelId="{19F14B82-9A7C-4ED5-99E0-4B2DBBAB1431}" type="presParOf" srcId="{52AB05C6-3304-49EF-BFAD-870AB53E640E}" destId="{9C14E56E-28F6-4BF9-9EDF-2769E1A89A07}" srcOrd="0" destOrd="0" presId="urn:microsoft.com/office/officeart/2016/7/layout/RoundedRectangleTimeline#2"/>
    <dgm:cxn modelId="{92E4743A-67BF-43F3-B0A4-184D64B3844F}" type="presParOf" srcId="{52AB05C6-3304-49EF-BFAD-870AB53E640E}" destId="{381C85ED-02C3-43BB-AB7D-DF18967DB45A}" srcOrd="1" destOrd="0" presId="urn:microsoft.com/office/officeart/2016/7/layout/RoundedRectangleTimeline#2"/>
    <dgm:cxn modelId="{BC706060-D7D1-4C93-8EFC-D8D7122C0B8C}" type="presParOf" srcId="{52AB05C6-3304-49EF-BFAD-870AB53E640E}" destId="{F51F39F5-A989-488C-BFD6-69D558D451E8}" srcOrd="2" destOrd="0" presId="urn:microsoft.com/office/officeart/2016/7/layout/RoundedRectangleTimeline#2"/>
    <dgm:cxn modelId="{2659A907-F1C8-4D1A-9855-31D63C76062C}" type="presParOf" srcId="{52AB05C6-3304-49EF-BFAD-870AB53E640E}" destId="{A5349257-4327-4545-9142-153EF70CC757}" srcOrd="3" destOrd="0" presId="urn:microsoft.com/office/officeart/2016/7/layout/RoundedRectangleTimeline#2"/>
    <dgm:cxn modelId="{F032016B-316B-45AB-BF73-C7884C400283}" type="presParOf" srcId="{52AB05C6-3304-49EF-BFAD-870AB53E640E}" destId="{3F5B546C-1579-4E01-8611-2E18328B1B42}" srcOrd="4" destOrd="0" presId="urn:microsoft.com/office/officeart/2016/7/layout/RoundedRectangleTimeline#2"/>
    <dgm:cxn modelId="{D4CAE4CA-C879-43ED-A030-19EB31CBBCBD}" type="presParOf" srcId="{FE888CE1-9F15-40DF-9718-C8B432B3BB83}" destId="{8FB68658-1BA4-41EF-AB95-76A3ACDE8DDD}" srcOrd="3" destOrd="0" presId="urn:microsoft.com/office/officeart/2016/7/layout/RoundedRectangleTimeline#2"/>
    <dgm:cxn modelId="{6AFAD720-BD65-4AD8-A03B-5B1F2F71B97E}" type="presParOf" srcId="{FE888CE1-9F15-40DF-9718-C8B432B3BB83}" destId="{EDB63637-6388-460A-9080-8C19D1551DAE}" srcOrd="4" destOrd="0" presId="urn:microsoft.com/office/officeart/2016/7/layout/RoundedRectangleTimeline#2"/>
    <dgm:cxn modelId="{3798603C-642E-4D22-9A0F-E957F6638D47}" type="presParOf" srcId="{EDB63637-6388-460A-9080-8C19D1551DAE}" destId="{72DD609F-4804-4D65-8014-4ECA3F2307C5}" srcOrd="0" destOrd="0" presId="urn:microsoft.com/office/officeart/2016/7/layout/RoundedRectangleTimeline#2"/>
    <dgm:cxn modelId="{8D48B4E4-4EC4-4E39-9366-F0E104684733}" type="presParOf" srcId="{EDB63637-6388-460A-9080-8C19D1551DAE}" destId="{AB0282E3-1216-4CDB-AC5F-106C1EEEB95A}" srcOrd="1" destOrd="0" presId="urn:microsoft.com/office/officeart/2016/7/layout/RoundedRectangleTimeline#2"/>
    <dgm:cxn modelId="{14D85B8D-6059-4646-BF8A-6D157A0EB161}" type="presParOf" srcId="{EDB63637-6388-460A-9080-8C19D1551DAE}" destId="{0D377583-EAA6-47CC-B504-762FB6EBAB9C}" srcOrd="2" destOrd="0" presId="urn:microsoft.com/office/officeart/2016/7/layout/RoundedRectangleTimeline#2"/>
    <dgm:cxn modelId="{7552110D-125C-4CBB-9179-3BA48D235A22}" type="presParOf" srcId="{EDB63637-6388-460A-9080-8C19D1551DAE}" destId="{72321D10-9092-4E81-9AD7-ACA033236CC0}" srcOrd="3" destOrd="0" presId="urn:microsoft.com/office/officeart/2016/7/layout/RoundedRectangleTimeline#2"/>
    <dgm:cxn modelId="{AB8518D2-7101-4023-BA16-E59A660E7ABB}" type="presParOf" srcId="{EDB63637-6388-460A-9080-8C19D1551DAE}" destId="{5112F4EE-10B9-493B-9CCF-BDBDDB5CD939}" srcOrd="4" destOrd="0" presId="urn:microsoft.com/office/officeart/2016/7/layout/RoundedRectangleTimeline#2"/>
    <dgm:cxn modelId="{5C1F8941-FA8C-4501-BE02-D653996B1481}" type="presParOf" srcId="{FE888CE1-9F15-40DF-9718-C8B432B3BB83}" destId="{3512883F-8F8F-4165-96AE-C630AEDEDD7E}" srcOrd="5" destOrd="0" presId="urn:microsoft.com/office/officeart/2016/7/layout/RoundedRectangleTimeline#2"/>
    <dgm:cxn modelId="{6CAC6A86-94A0-40D6-9333-AE1C191D2633}" type="presParOf" srcId="{FE888CE1-9F15-40DF-9718-C8B432B3BB83}" destId="{59D2DD36-EC67-4B5A-993F-3F3AAC214FBE}" srcOrd="6" destOrd="0" presId="urn:microsoft.com/office/officeart/2016/7/layout/RoundedRectangleTimeline#2"/>
    <dgm:cxn modelId="{4AB2E593-E979-4614-9B64-0DA080E26061}" type="presParOf" srcId="{59D2DD36-EC67-4B5A-993F-3F3AAC214FBE}" destId="{561FEA3F-682E-49EF-AEAF-77BDC0DC6CF6}" srcOrd="0" destOrd="0" presId="urn:microsoft.com/office/officeart/2016/7/layout/RoundedRectangleTimeline#2"/>
    <dgm:cxn modelId="{3EAFC286-A642-4A0C-842D-96CD84700D12}" type="presParOf" srcId="{59D2DD36-EC67-4B5A-993F-3F3AAC214FBE}" destId="{05E3E05C-1C88-4EA4-8641-DA74B85631A6}" srcOrd="1" destOrd="0" presId="urn:microsoft.com/office/officeart/2016/7/layout/RoundedRectangleTimeline#2"/>
    <dgm:cxn modelId="{60492E08-F282-458A-852B-D662F807EA6F}" type="presParOf" srcId="{59D2DD36-EC67-4B5A-993F-3F3AAC214FBE}" destId="{A89AF324-1E36-49F9-8403-33071AF77449}" srcOrd="2" destOrd="0" presId="urn:microsoft.com/office/officeart/2016/7/layout/RoundedRectangleTimeline#2"/>
    <dgm:cxn modelId="{541FCBEA-630C-425B-9D0A-8B90FA02C19A}" type="presParOf" srcId="{59D2DD36-EC67-4B5A-993F-3F3AAC214FBE}" destId="{88AE7FFF-F986-415D-BCA7-47801BCC6368}" srcOrd="3" destOrd="0" presId="urn:microsoft.com/office/officeart/2016/7/layout/RoundedRectangleTimeline#2"/>
    <dgm:cxn modelId="{A02082A7-0CA2-4855-85DF-9C06F48EA63B}" type="presParOf" srcId="{59D2DD36-EC67-4B5A-993F-3F3AAC214FBE}" destId="{BF80E8FE-1FF3-4955-81AA-0D119CCF8B7F}" srcOrd="4" destOrd="0" presId="urn:microsoft.com/office/officeart/2016/7/layout/RoundedRectangleTimeline#2"/>
    <dgm:cxn modelId="{05ED469D-0D08-426D-913F-5F9FAC675808}" type="presParOf" srcId="{FE888CE1-9F15-40DF-9718-C8B432B3BB83}" destId="{FDE2B4F7-9093-47A2-8E24-6D912DD0627A}" srcOrd="7" destOrd="0" presId="urn:microsoft.com/office/officeart/2016/7/layout/RoundedRectangleTimeline#2"/>
    <dgm:cxn modelId="{1B063907-FCB3-436B-A17C-D8842DD7295F}" type="presParOf" srcId="{FE888CE1-9F15-40DF-9718-C8B432B3BB83}" destId="{7D44F76B-5C63-443D-A532-5D6DD5ED1AA6}" srcOrd="8" destOrd="0" presId="urn:microsoft.com/office/officeart/2016/7/layout/RoundedRectangleTimeline#2"/>
    <dgm:cxn modelId="{84F4CFF0-87DB-4BAD-BDA5-E075F7A9449B}" type="presParOf" srcId="{7D44F76B-5C63-443D-A532-5D6DD5ED1AA6}" destId="{30526F0C-E541-4005-AF10-52591D76F7C6}" srcOrd="0" destOrd="0" presId="urn:microsoft.com/office/officeart/2016/7/layout/RoundedRectangleTimeline#2"/>
    <dgm:cxn modelId="{9B46BAB6-F533-4BBF-81FB-262CF69DDFAF}" type="presParOf" srcId="{7D44F76B-5C63-443D-A532-5D6DD5ED1AA6}" destId="{F48F76A8-076C-4476-B2C2-A2B4460F7964}" srcOrd="1" destOrd="0" presId="urn:microsoft.com/office/officeart/2016/7/layout/RoundedRectangleTimeline#2"/>
    <dgm:cxn modelId="{44CCB252-19AF-427C-9405-02D106EE1490}" type="presParOf" srcId="{7D44F76B-5C63-443D-A532-5D6DD5ED1AA6}" destId="{06566471-CDE8-4A5C-90B9-3383E2375B7B}" srcOrd="2" destOrd="0" presId="urn:microsoft.com/office/officeart/2016/7/layout/RoundedRectangleTimeline#2"/>
    <dgm:cxn modelId="{BF4334CC-FFA3-4CC1-8AAC-5E3F59828C1A}" type="presParOf" srcId="{7D44F76B-5C63-443D-A532-5D6DD5ED1AA6}" destId="{5B43E1CB-9625-4054-8D5F-F2A544A797CA}" srcOrd="3" destOrd="0" presId="urn:microsoft.com/office/officeart/2016/7/layout/RoundedRectangleTimeline#2"/>
    <dgm:cxn modelId="{306BB935-C5A4-4F72-A512-12BA36147B6C}" type="presParOf" srcId="{7D44F76B-5C63-443D-A532-5D6DD5ED1AA6}" destId="{0E97CEB8-6326-416C-9845-75BA9EE9F9F3}" srcOrd="4" destOrd="0" presId="urn:microsoft.com/office/officeart/2016/7/layout/RoundedRectangleTimelin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22BE-640B-46A0-B366-1477F5768BB1}">
      <dsp:nvSpPr>
        <dsp:cNvPr id="0" name=""/>
        <dsp:cNvSpPr/>
      </dsp:nvSpPr>
      <dsp:spPr>
        <a:xfrm rot="16200000">
          <a:off x="1013264" y="1820890"/>
          <a:ext cx="511884" cy="1473487"/>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91" tIns="0" rIns="25991" bIns="0" numCol="1" spcCol="1270" anchor="ctr" anchorCtr="1">
          <a:noAutofit/>
        </a:bodyPr>
        <a:lstStyle/>
        <a:p>
          <a:pPr marL="0" lvl="0" indent="0" algn="ctr" defTabSz="800100">
            <a:lnSpc>
              <a:spcPct val="90000"/>
            </a:lnSpc>
            <a:spcBef>
              <a:spcPct val="0"/>
            </a:spcBef>
            <a:spcAft>
              <a:spcPct val="35000"/>
            </a:spcAft>
            <a:buNone/>
          </a:pPr>
          <a:r>
            <a:rPr lang="lv-LV" sz="1800" b="0" kern="1200" dirty="0">
              <a:solidFill>
                <a:schemeClr val="tx1"/>
              </a:solidFill>
            </a:rPr>
            <a:t>2020</a:t>
          </a:r>
          <a:endParaRPr lang="en-US" sz="1800" b="0" kern="1200" dirty="0">
            <a:solidFill>
              <a:schemeClr val="tx1"/>
            </a:solidFill>
          </a:endParaRPr>
        </a:p>
      </dsp:txBody>
      <dsp:txXfrm rot="5400000">
        <a:off x="557451" y="2326679"/>
        <a:ext cx="1448499" cy="461908"/>
      </dsp:txXfrm>
    </dsp:sp>
    <dsp:sp modelId="{A27629C2-87D9-4163-9365-FC275ADC4CA0}">
      <dsp:nvSpPr>
        <dsp:cNvPr id="0" name=""/>
        <dsp:cNvSpPr/>
      </dsp:nvSpPr>
      <dsp:spPr>
        <a:xfrm>
          <a:off x="8671" y="0"/>
          <a:ext cx="2489677" cy="1716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318" tIns="31602" rIns="43318" bIns="31602" numCol="1" spcCol="1270" anchor="ctr" anchorCtr="1">
          <a:noAutofit/>
        </a:bodyPr>
        <a:lstStyle/>
        <a:p>
          <a:pPr marL="0" lvl="0" indent="0" algn="ctr" defTabSz="711200">
            <a:lnSpc>
              <a:spcPct val="90000"/>
            </a:lnSpc>
            <a:spcBef>
              <a:spcPct val="0"/>
            </a:spcBef>
            <a:spcAft>
              <a:spcPct val="35000"/>
            </a:spcAft>
            <a:buNone/>
          </a:pPr>
          <a:endParaRPr lang="lv-LV" sz="1600" b="0" i="0" u="none" kern="1200" dirty="0"/>
        </a:p>
        <a:p>
          <a:pPr marL="0" lvl="0" indent="0" algn="ctr" defTabSz="711200">
            <a:lnSpc>
              <a:spcPct val="90000"/>
            </a:lnSpc>
            <a:spcBef>
              <a:spcPct val="0"/>
            </a:spcBef>
            <a:spcAft>
              <a:spcPct val="35000"/>
            </a:spcAft>
            <a:buNone/>
          </a:pPr>
          <a:endParaRPr lang="lv-LV" sz="1600" b="0" i="0" u="none" kern="1200" dirty="0"/>
        </a:p>
        <a:p>
          <a:pPr marL="0" lvl="0" indent="0" algn="ctr" defTabSz="711200">
            <a:lnSpc>
              <a:spcPct val="90000"/>
            </a:lnSpc>
            <a:spcBef>
              <a:spcPct val="0"/>
            </a:spcBef>
            <a:spcAft>
              <a:spcPct val="35000"/>
            </a:spcAft>
            <a:buNone/>
          </a:pPr>
          <a:endParaRPr lang="lv-LV" sz="1600" b="0" i="0" u="none" kern="1200" dirty="0"/>
        </a:p>
        <a:p>
          <a:pPr marL="0" lvl="0" indent="0" algn="ctr" defTabSz="711200">
            <a:lnSpc>
              <a:spcPct val="90000"/>
            </a:lnSpc>
            <a:spcBef>
              <a:spcPct val="0"/>
            </a:spcBef>
            <a:spcAft>
              <a:spcPct val="35000"/>
            </a:spcAft>
            <a:buNone/>
          </a:pPr>
          <a:r>
            <a:rPr lang="lv-LV" sz="1600" b="1" i="0" u="none" kern="1200" dirty="0">
              <a:solidFill>
                <a:schemeClr val="accent5">
                  <a:lumMod val="50000"/>
                </a:schemeClr>
              </a:solidFill>
            </a:rPr>
            <a:t>Nacionālais attīstības plāns 2021. – 2027. gadam </a:t>
          </a:r>
          <a:endParaRPr lang="en-US" sz="1600" b="1" kern="1200" dirty="0">
            <a:solidFill>
              <a:schemeClr val="accent5">
                <a:lumMod val="50000"/>
              </a:schemeClr>
            </a:solidFill>
          </a:endParaRPr>
        </a:p>
      </dsp:txBody>
      <dsp:txXfrm>
        <a:off x="8671" y="0"/>
        <a:ext cx="2489677" cy="1716134"/>
      </dsp:txXfrm>
    </dsp:sp>
    <dsp:sp modelId="{38893DF2-F8BF-45A3-9200-4CD8C329334E}">
      <dsp:nvSpPr>
        <dsp:cNvPr id="0" name=""/>
        <dsp:cNvSpPr/>
      </dsp:nvSpPr>
      <dsp:spPr>
        <a:xfrm>
          <a:off x="1251274" y="1875107"/>
          <a:ext cx="0" cy="409507"/>
        </a:xfrm>
        <a:prstGeom prst="line">
          <a:avLst/>
        </a:prstGeom>
        <a:solidFill>
          <a:schemeClr val="accent5">
            <a:hueOff val="0"/>
            <a:satOff val="0"/>
            <a:lumOff val="0"/>
            <a:alphaOff val="0"/>
          </a:schemeClr>
        </a:solidFill>
        <a:ln w="12700"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dsp:style>
    </dsp:sp>
    <dsp:sp modelId="{5A62AEC3-EC27-4AFA-B56B-79326645CDDC}">
      <dsp:nvSpPr>
        <dsp:cNvPr id="0" name=""/>
        <dsp:cNvSpPr/>
      </dsp:nvSpPr>
      <dsp:spPr>
        <a:xfrm>
          <a:off x="1200086" y="1772730"/>
          <a:ext cx="102376" cy="102376"/>
        </a:xfrm>
        <a:prstGeom prst="ellipse">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14E56E-28F6-4BF9-9EDF-2769E1A89A07}">
      <dsp:nvSpPr>
        <dsp:cNvPr id="0" name=""/>
        <dsp:cNvSpPr/>
      </dsp:nvSpPr>
      <dsp:spPr>
        <a:xfrm>
          <a:off x="2004951" y="2303481"/>
          <a:ext cx="1473487" cy="511884"/>
        </a:xfrm>
        <a:prstGeom prst="rect">
          <a:avLst/>
        </a:prstGeom>
        <a:solidFill>
          <a:schemeClr val="accent5">
            <a:hueOff val="-1838336"/>
            <a:satOff val="-2557"/>
            <a:lumOff val="-981"/>
            <a:alphaOff val="0"/>
          </a:schemeClr>
        </a:solidFill>
        <a:ln w="12700" cap="flat" cmpd="sng" algn="ctr">
          <a:solidFill>
            <a:schemeClr val="accent5">
              <a:hueOff val="-1838336"/>
              <a:satOff val="-2557"/>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91" tIns="0" rIns="25991" bIns="0" numCol="1" spcCol="1270" anchor="ctr" anchorCtr="1">
          <a:noAutofit/>
        </a:bodyPr>
        <a:lstStyle/>
        <a:p>
          <a:pPr marL="0" lvl="0" indent="0" algn="ctr" defTabSz="800100">
            <a:lnSpc>
              <a:spcPct val="90000"/>
            </a:lnSpc>
            <a:spcBef>
              <a:spcPct val="0"/>
            </a:spcBef>
            <a:spcAft>
              <a:spcPct val="35000"/>
            </a:spcAft>
            <a:buNone/>
          </a:pPr>
          <a:r>
            <a:rPr lang="lv-LV" sz="1800" b="0" kern="1200" dirty="0">
              <a:solidFill>
                <a:schemeClr val="tx1"/>
              </a:solidFill>
            </a:rPr>
            <a:t>2021</a:t>
          </a:r>
          <a:endParaRPr lang="en-US" sz="1800" b="0" kern="1200" dirty="0">
            <a:solidFill>
              <a:schemeClr val="tx1"/>
            </a:solidFill>
          </a:endParaRPr>
        </a:p>
      </dsp:txBody>
      <dsp:txXfrm>
        <a:off x="2004951" y="2303481"/>
        <a:ext cx="1473487" cy="511884"/>
      </dsp:txXfrm>
    </dsp:sp>
    <dsp:sp modelId="{381C85ED-02C3-43BB-AB7D-DF18967DB45A}">
      <dsp:nvSpPr>
        <dsp:cNvPr id="0" name=""/>
        <dsp:cNvSpPr/>
      </dsp:nvSpPr>
      <dsp:spPr>
        <a:xfrm>
          <a:off x="1513788" y="3327250"/>
          <a:ext cx="2455811" cy="179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318" tIns="31602" rIns="43318" bIns="31602" numCol="1" spcCol="1270" anchor="ctr" anchorCtr="1">
          <a:noAutofit/>
        </a:bodyPr>
        <a:lstStyle/>
        <a:p>
          <a:pPr marL="0" lvl="0" indent="0" algn="ctr" defTabSz="711200">
            <a:lnSpc>
              <a:spcPct val="90000"/>
            </a:lnSpc>
            <a:spcBef>
              <a:spcPct val="0"/>
            </a:spcBef>
            <a:spcAft>
              <a:spcPct val="35000"/>
            </a:spcAft>
            <a:buNone/>
          </a:pPr>
          <a:r>
            <a:rPr lang="lv-LV" sz="1600" b="1" i="0" u="none" kern="1200" dirty="0">
              <a:solidFill>
                <a:schemeClr val="accent5">
                  <a:lumMod val="50000"/>
                </a:schemeClr>
              </a:solidFill>
            </a:rPr>
            <a:t>Sociālās aizsardzības un darba tirgus politikas pamatnostādnes             2021. - 2027. gadam</a:t>
          </a:r>
        </a:p>
      </dsp:txBody>
      <dsp:txXfrm>
        <a:off x="1513788" y="3327250"/>
        <a:ext cx="2455811" cy="1791596"/>
      </dsp:txXfrm>
    </dsp:sp>
    <dsp:sp modelId="{F51F39F5-A989-488C-BFD6-69D558D451E8}">
      <dsp:nvSpPr>
        <dsp:cNvPr id="0" name=""/>
        <dsp:cNvSpPr/>
      </dsp:nvSpPr>
      <dsp:spPr>
        <a:xfrm>
          <a:off x="2741694" y="2815365"/>
          <a:ext cx="0" cy="409507"/>
        </a:xfrm>
        <a:prstGeom prst="line">
          <a:avLst/>
        </a:prstGeom>
        <a:solidFill>
          <a:schemeClr val="accent5">
            <a:hueOff val="0"/>
            <a:satOff val="0"/>
            <a:lumOff val="0"/>
            <a:alphaOff val="0"/>
          </a:schemeClr>
        </a:solidFill>
        <a:ln w="12700" cap="flat" cmpd="sng" algn="ctr">
          <a:solidFill>
            <a:schemeClr val="accent5"/>
          </a:solidFill>
          <a:prstDash val="dash"/>
          <a:miter lim="800000"/>
        </a:ln>
        <a:effectLst/>
      </dsp:spPr>
      <dsp:style>
        <a:lnRef idx="2">
          <a:scrgbClr r="0" g="0" b="0"/>
        </a:lnRef>
        <a:fillRef idx="1">
          <a:scrgbClr r="0" g="0" b="0"/>
        </a:fillRef>
        <a:effectRef idx="0">
          <a:scrgbClr r="0" g="0" b="0"/>
        </a:effectRef>
        <a:fontRef idx="minor"/>
      </dsp:style>
    </dsp:sp>
    <dsp:sp modelId="{A5349257-4327-4545-9142-153EF70CC757}">
      <dsp:nvSpPr>
        <dsp:cNvPr id="0" name=""/>
        <dsp:cNvSpPr/>
      </dsp:nvSpPr>
      <dsp:spPr>
        <a:xfrm>
          <a:off x="2690506" y="3224873"/>
          <a:ext cx="102376" cy="102376"/>
        </a:xfrm>
        <a:prstGeom prst="ellipse">
          <a:avLst/>
        </a:prstGeom>
        <a:solidFill>
          <a:schemeClr val="accent5">
            <a:hueOff val="-1838336"/>
            <a:satOff val="-2557"/>
            <a:lumOff val="-98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D609F-4804-4D65-8014-4ECA3F2307C5}">
      <dsp:nvSpPr>
        <dsp:cNvPr id="0" name=""/>
        <dsp:cNvSpPr/>
      </dsp:nvSpPr>
      <dsp:spPr>
        <a:xfrm>
          <a:off x="3478438" y="2303481"/>
          <a:ext cx="1473487" cy="511884"/>
        </a:xfrm>
        <a:prstGeom prst="rect">
          <a:avLst/>
        </a:prstGeom>
        <a:solidFill>
          <a:schemeClr val="accent5">
            <a:hueOff val="-3676672"/>
            <a:satOff val="-5114"/>
            <a:lumOff val="-1961"/>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91" tIns="0" rIns="25991" bIns="0" numCol="1" spcCol="1270" anchor="ctr" anchorCtr="1">
          <a:noAutofit/>
        </a:bodyPr>
        <a:lstStyle/>
        <a:p>
          <a:pPr marL="0" lvl="0" indent="0" algn="ctr" defTabSz="800100">
            <a:lnSpc>
              <a:spcPct val="90000"/>
            </a:lnSpc>
            <a:spcBef>
              <a:spcPct val="0"/>
            </a:spcBef>
            <a:spcAft>
              <a:spcPct val="35000"/>
            </a:spcAft>
            <a:buNone/>
          </a:pPr>
          <a:r>
            <a:rPr lang="lv-LV" sz="1800" b="0" kern="1200" dirty="0">
              <a:solidFill>
                <a:schemeClr val="tx1"/>
              </a:solidFill>
            </a:rPr>
            <a:t>2021</a:t>
          </a:r>
          <a:endParaRPr lang="en-US" sz="1800" b="0" kern="1200" dirty="0">
            <a:solidFill>
              <a:schemeClr val="tx1"/>
            </a:solidFill>
          </a:endParaRPr>
        </a:p>
      </dsp:txBody>
      <dsp:txXfrm>
        <a:off x="3478438" y="2303481"/>
        <a:ext cx="1473487" cy="511884"/>
      </dsp:txXfrm>
    </dsp:sp>
    <dsp:sp modelId="{AB0282E3-1216-4CDB-AC5F-106C1EEEB95A}">
      <dsp:nvSpPr>
        <dsp:cNvPr id="0" name=""/>
        <dsp:cNvSpPr/>
      </dsp:nvSpPr>
      <dsp:spPr>
        <a:xfrm>
          <a:off x="2987275" y="0"/>
          <a:ext cx="2455811" cy="179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318" tIns="31602" rIns="43318" bIns="31602" numCol="1" spcCol="1270" anchor="ctr" anchorCtr="1">
          <a:noAutofit/>
        </a:bodyPr>
        <a:lstStyle/>
        <a:p>
          <a:pPr marL="0" lvl="0" indent="0" algn="ctr" defTabSz="711200">
            <a:lnSpc>
              <a:spcPct val="90000"/>
            </a:lnSpc>
            <a:spcBef>
              <a:spcPct val="0"/>
            </a:spcBef>
            <a:spcAft>
              <a:spcPct val="35000"/>
            </a:spcAft>
            <a:buNone/>
          </a:pPr>
          <a:endParaRPr lang="lv-LV" sz="1600" b="0" i="0" u="none" kern="1200" dirty="0"/>
        </a:p>
        <a:p>
          <a:pPr marL="0" lvl="0" indent="0" algn="ctr" defTabSz="711200">
            <a:lnSpc>
              <a:spcPct val="90000"/>
            </a:lnSpc>
            <a:spcBef>
              <a:spcPct val="0"/>
            </a:spcBef>
            <a:spcAft>
              <a:spcPct val="35000"/>
            </a:spcAft>
            <a:buNone/>
          </a:pPr>
          <a:endParaRPr lang="lv-LV" sz="1600" b="0" i="0" u="none" kern="1200" dirty="0"/>
        </a:p>
        <a:p>
          <a:pPr marL="0" lvl="0" indent="0" algn="ctr" defTabSz="711200">
            <a:lnSpc>
              <a:spcPct val="100000"/>
            </a:lnSpc>
            <a:spcBef>
              <a:spcPct val="0"/>
            </a:spcBef>
            <a:spcAft>
              <a:spcPct val="35000"/>
            </a:spcAft>
            <a:buNone/>
          </a:pPr>
          <a:r>
            <a:rPr lang="lv-LV" sz="1600" b="1" i="0" u="none" kern="1200" dirty="0">
              <a:solidFill>
                <a:schemeClr val="accent5">
                  <a:lumMod val="50000"/>
                </a:schemeClr>
              </a:solidFill>
            </a:rPr>
            <a:t>Informatīvais ziņojums par vienmērīgu sociālo pakalpojumu tīkla attīstību pašvaldībās </a:t>
          </a:r>
          <a:endParaRPr lang="en-US" sz="1600" b="1" i="0" u="none" kern="1200" dirty="0">
            <a:solidFill>
              <a:schemeClr val="accent5">
                <a:lumMod val="50000"/>
              </a:schemeClr>
            </a:solidFill>
          </a:endParaRPr>
        </a:p>
        <a:p>
          <a:pPr marL="0" lvl="0" indent="0" algn="ctr" defTabSz="711200">
            <a:lnSpc>
              <a:spcPct val="90000"/>
            </a:lnSpc>
            <a:spcBef>
              <a:spcPct val="0"/>
            </a:spcBef>
            <a:spcAft>
              <a:spcPct val="35000"/>
            </a:spcAft>
            <a:buNone/>
          </a:pPr>
          <a:r>
            <a:rPr lang="en-US" sz="1600" b="0" i="0" u="none" kern="1200" dirty="0"/>
            <a:t> </a:t>
          </a:r>
        </a:p>
      </dsp:txBody>
      <dsp:txXfrm>
        <a:off x="2987275" y="0"/>
        <a:ext cx="2455811" cy="1791596"/>
      </dsp:txXfrm>
    </dsp:sp>
    <dsp:sp modelId="{0D377583-EAA6-47CC-B504-762FB6EBAB9C}">
      <dsp:nvSpPr>
        <dsp:cNvPr id="0" name=""/>
        <dsp:cNvSpPr/>
      </dsp:nvSpPr>
      <dsp:spPr>
        <a:xfrm>
          <a:off x="4215181" y="1893973"/>
          <a:ext cx="0" cy="409507"/>
        </a:xfrm>
        <a:prstGeom prst="line">
          <a:avLst/>
        </a:prstGeom>
        <a:solidFill>
          <a:schemeClr val="accent5">
            <a:hueOff val="0"/>
            <a:satOff val="0"/>
            <a:lumOff val="0"/>
            <a:alphaOff val="0"/>
          </a:schemeClr>
        </a:solidFill>
        <a:ln w="12700" cap="flat" cmpd="sng" algn="ctr">
          <a:solidFill>
            <a:schemeClr val="tx2">
              <a:lumMod val="50000"/>
              <a:lumOff val="50000"/>
            </a:schemeClr>
          </a:solidFill>
          <a:prstDash val="dash"/>
          <a:miter lim="800000"/>
        </a:ln>
        <a:effectLst/>
      </dsp:spPr>
      <dsp:style>
        <a:lnRef idx="2">
          <a:scrgbClr r="0" g="0" b="0"/>
        </a:lnRef>
        <a:fillRef idx="1">
          <a:scrgbClr r="0" g="0" b="0"/>
        </a:fillRef>
        <a:effectRef idx="0">
          <a:scrgbClr r="0" g="0" b="0"/>
        </a:effectRef>
        <a:fontRef idx="minor"/>
      </dsp:style>
    </dsp:sp>
    <dsp:sp modelId="{72321D10-9092-4E81-9AD7-ACA033236CC0}">
      <dsp:nvSpPr>
        <dsp:cNvPr id="0" name=""/>
        <dsp:cNvSpPr/>
      </dsp:nvSpPr>
      <dsp:spPr>
        <a:xfrm>
          <a:off x="4163993" y="1791596"/>
          <a:ext cx="102376" cy="102376"/>
        </a:xfrm>
        <a:prstGeom prst="ellipse">
          <a:avLst/>
        </a:prstGeom>
        <a:solidFill>
          <a:schemeClr val="accent5">
            <a:hueOff val="-3676672"/>
            <a:satOff val="-5114"/>
            <a:lumOff val="-196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1FEA3F-682E-49EF-AEAF-77BDC0DC6CF6}">
      <dsp:nvSpPr>
        <dsp:cNvPr id="0" name=""/>
        <dsp:cNvSpPr/>
      </dsp:nvSpPr>
      <dsp:spPr>
        <a:xfrm>
          <a:off x="4951925" y="2303481"/>
          <a:ext cx="1473487" cy="511884"/>
        </a:xfrm>
        <a:prstGeom prst="rect">
          <a:avLst/>
        </a:prstGeom>
        <a:solidFill>
          <a:schemeClr val="accent5">
            <a:hueOff val="-5515009"/>
            <a:satOff val="-7671"/>
            <a:lumOff val="-2942"/>
            <a:alphaOff val="0"/>
          </a:schemeClr>
        </a:solidFill>
        <a:ln w="12700" cap="flat" cmpd="sng" algn="ctr">
          <a:solidFill>
            <a:schemeClr val="accent5">
              <a:hueOff val="-5515009"/>
              <a:satOff val="-7671"/>
              <a:lumOff val="-29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91" tIns="0" rIns="25991" bIns="0" numCol="1" spcCol="1270" anchor="ctr" anchorCtr="1">
          <a:noAutofit/>
        </a:bodyPr>
        <a:lstStyle/>
        <a:p>
          <a:pPr marL="0" lvl="0" indent="0" algn="ctr" defTabSz="800100">
            <a:lnSpc>
              <a:spcPct val="90000"/>
            </a:lnSpc>
            <a:spcBef>
              <a:spcPct val="0"/>
            </a:spcBef>
            <a:spcAft>
              <a:spcPct val="35000"/>
            </a:spcAft>
            <a:buNone/>
          </a:pPr>
          <a:r>
            <a:rPr lang="lv-LV" sz="1800" b="0" i="0" u="none" kern="1200" dirty="0">
              <a:solidFill>
                <a:schemeClr val="tx1"/>
              </a:solidFill>
            </a:rPr>
            <a:t>2022</a:t>
          </a:r>
          <a:endParaRPr lang="en-US" sz="1800" b="0" i="0" u="none" kern="1200" dirty="0">
            <a:solidFill>
              <a:schemeClr val="tx1"/>
            </a:solidFill>
          </a:endParaRPr>
        </a:p>
      </dsp:txBody>
      <dsp:txXfrm>
        <a:off x="4951925" y="2303481"/>
        <a:ext cx="1473487" cy="511884"/>
      </dsp:txXfrm>
    </dsp:sp>
    <dsp:sp modelId="{05E3E05C-1C88-4EA4-8641-DA74B85631A6}">
      <dsp:nvSpPr>
        <dsp:cNvPr id="0" name=""/>
        <dsp:cNvSpPr/>
      </dsp:nvSpPr>
      <dsp:spPr>
        <a:xfrm>
          <a:off x="4460762" y="3327250"/>
          <a:ext cx="2455811" cy="179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318" tIns="31602" rIns="43318" bIns="31602" numCol="1" spcCol="1270" anchor="ctr" anchorCtr="1">
          <a:noAutofit/>
        </a:bodyPr>
        <a:lstStyle/>
        <a:p>
          <a:pPr marL="0" lvl="0" indent="0" algn="ctr" defTabSz="711200">
            <a:lnSpc>
              <a:spcPct val="90000"/>
            </a:lnSpc>
            <a:spcBef>
              <a:spcPct val="0"/>
            </a:spcBef>
            <a:spcAft>
              <a:spcPct val="35000"/>
            </a:spcAft>
            <a:buNone/>
          </a:pPr>
          <a:r>
            <a:rPr lang="lv-LV" sz="1600" b="1" i="0" u="none" kern="1200" dirty="0">
              <a:solidFill>
                <a:schemeClr val="accent5">
                  <a:lumMod val="50000"/>
                </a:schemeClr>
              </a:solidFill>
            </a:rPr>
            <a:t>Sociālo pakalpojumu pilnveidošanas un attīstības plāns 2022.-2024. gadam</a:t>
          </a:r>
          <a:endParaRPr lang="en-US" sz="1600" b="1" i="0" u="none" kern="1200" dirty="0">
            <a:solidFill>
              <a:schemeClr val="accent5">
                <a:lumMod val="50000"/>
              </a:schemeClr>
            </a:solidFill>
          </a:endParaRPr>
        </a:p>
      </dsp:txBody>
      <dsp:txXfrm>
        <a:off x="4460762" y="3327250"/>
        <a:ext cx="2455811" cy="1791596"/>
      </dsp:txXfrm>
    </dsp:sp>
    <dsp:sp modelId="{A89AF324-1E36-49F9-8403-33071AF77449}">
      <dsp:nvSpPr>
        <dsp:cNvPr id="0" name=""/>
        <dsp:cNvSpPr/>
      </dsp:nvSpPr>
      <dsp:spPr>
        <a:xfrm>
          <a:off x="5688668" y="2815365"/>
          <a:ext cx="0" cy="409507"/>
        </a:xfrm>
        <a:prstGeom prst="line">
          <a:avLst/>
        </a:prstGeom>
        <a:solidFill>
          <a:schemeClr val="accent5">
            <a:hueOff val="0"/>
            <a:satOff val="0"/>
            <a:lumOff val="0"/>
            <a:alphaOff val="0"/>
          </a:schemeClr>
        </a:solidFill>
        <a:ln w="12700" cap="flat" cmpd="sng" algn="ctr">
          <a:solidFill>
            <a:schemeClr val="accent6"/>
          </a:solidFill>
          <a:prstDash val="dash"/>
          <a:miter lim="800000"/>
        </a:ln>
        <a:effectLst/>
      </dsp:spPr>
      <dsp:style>
        <a:lnRef idx="2">
          <a:scrgbClr r="0" g="0" b="0"/>
        </a:lnRef>
        <a:fillRef idx="1">
          <a:scrgbClr r="0" g="0" b="0"/>
        </a:fillRef>
        <a:effectRef idx="0">
          <a:scrgbClr r="0" g="0" b="0"/>
        </a:effectRef>
        <a:fontRef idx="minor"/>
      </dsp:style>
    </dsp:sp>
    <dsp:sp modelId="{88AE7FFF-F986-415D-BCA7-47801BCC6368}">
      <dsp:nvSpPr>
        <dsp:cNvPr id="0" name=""/>
        <dsp:cNvSpPr/>
      </dsp:nvSpPr>
      <dsp:spPr>
        <a:xfrm>
          <a:off x="5637480" y="3224873"/>
          <a:ext cx="102376" cy="102376"/>
        </a:xfrm>
        <a:prstGeom prst="ellipse">
          <a:avLst/>
        </a:prstGeom>
        <a:solidFill>
          <a:schemeClr val="accent5">
            <a:hueOff val="-5515009"/>
            <a:satOff val="-7671"/>
            <a:lumOff val="-294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526F0C-E541-4005-AF10-52591D76F7C6}">
      <dsp:nvSpPr>
        <dsp:cNvPr id="0" name=""/>
        <dsp:cNvSpPr/>
      </dsp:nvSpPr>
      <dsp:spPr>
        <a:xfrm rot="5400000">
          <a:off x="6906213" y="1822679"/>
          <a:ext cx="511884" cy="1473487"/>
        </a:xfrm>
        <a:prstGeom prst="round2SameRect">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91" tIns="0" rIns="25991" bIns="0" numCol="1" spcCol="1270" anchor="ctr" anchorCtr="1">
          <a:noAutofit/>
        </a:bodyPr>
        <a:lstStyle/>
        <a:p>
          <a:pPr marL="0" lvl="0" indent="0" algn="ctr" defTabSz="800100">
            <a:lnSpc>
              <a:spcPct val="90000"/>
            </a:lnSpc>
            <a:spcBef>
              <a:spcPct val="0"/>
            </a:spcBef>
            <a:spcAft>
              <a:spcPct val="35000"/>
            </a:spcAft>
            <a:buNone/>
          </a:pPr>
          <a:r>
            <a:rPr lang="lv-LV" sz="1800" b="0" i="0" u="none" kern="1200" dirty="0">
              <a:solidFill>
                <a:schemeClr val="tx1"/>
              </a:solidFill>
            </a:rPr>
            <a:t>2023</a:t>
          </a:r>
          <a:endParaRPr lang="en-US" sz="1800" b="0" i="0" u="none" kern="1200" dirty="0">
            <a:solidFill>
              <a:schemeClr val="tx1"/>
            </a:solidFill>
          </a:endParaRPr>
        </a:p>
      </dsp:txBody>
      <dsp:txXfrm rot="-5400000">
        <a:off x="6425412" y="2328468"/>
        <a:ext cx="1448499" cy="461908"/>
      </dsp:txXfrm>
    </dsp:sp>
    <dsp:sp modelId="{F48F76A8-076C-4476-B2C2-A2B4460F7964}">
      <dsp:nvSpPr>
        <dsp:cNvPr id="0" name=""/>
        <dsp:cNvSpPr/>
      </dsp:nvSpPr>
      <dsp:spPr>
        <a:xfrm>
          <a:off x="5934249" y="0"/>
          <a:ext cx="2455811" cy="179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318" tIns="31602" rIns="43318" bIns="31602" numCol="1" spcCol="1270" anchor="ctr" anchorCtr="1">
          <a:noAutofit/>
        </a:bodyPr>
        <a:lstStyle/>
        <a:p>
          <a:pPr marL="0" lvl="0" indent="0" algn="ctr" defTabSz="711200">
            <a:lnSpc>
              <a:spcPct val="90000"/>
            </a:lnSpc>
            <a:spcBef>
              <a:spcPct val="0"/>
            </a:spcBef>
            <a:spcAft>
              <a:spcPct val="35000"/>
            </a:spcAft>
            <a:buNone/>
          </a:pPr>
          <a:endParaRPr lang="lv-LV" sz="1600" b="1" i="0" kern="1200" dirty="0"/>
        </a:p>
        <a:p>
          <a:pPr marL="0" lvl="0" indent="0" algn="ctr" defTabSz="711200">
            <a:lnSpc>
              <a:spcPct val="90000"/>
            </a:lnSpc>
            <a:spcBef>
              <a:spcPct val="0"/>
            </a:spcBef>
            <a:spcAft>
              <a:spcPct val="35000"/>
            </a:spcAft>
            <a:buNone/>
          </a:pPr>
          <a:r>
            <a:rPr lang="lv-LV" sz="1600" b="1" i="0" kern="1200" dirty="0">
              <a:solidFill>
                <a:schemeClr val="accent5">
                  <a:lumMod val="50000"/>
                </a:schemeClr>
              </a:solidFill>
            </a:rPr>
            <a:t>Plāns ilgtermiņa aprūpes pakalpojumu pieejamības un attīstības veicināšanai 2024. – 2029. gadam              </a:t>
          </a:r>
          <a:r>
            <a:rPr lang="lv-LV" sz="1600" b="0" i="0" kern="1200" dirty="0">
              <a:solidFill>
                <a:srgbClr val="FF0000"/>
              </a:solidFill>
            </a:rPr>
            <a:t>(23-TA-3058)</a:t>
          </a:r>
          <a:endParaRPr lang="en-US" sz="1600" b="0" i="0" u="none" kern="1200" dirty="0">
            <a:solidFill>
              <a:srgbClr val="FF0000"/>
            </a:solidFill>
          </a:endParaRPr>
        </a:p>
        <a:p>
          <a:pPr marL="0" lvl="0" indent="0" algn="ctr" defTabSz="711200">
            <a:lnSpc>
              <a:spcPct val="90000"/>
            </a:lnSpc>
            <a:spcBef>
              <a:spcPct val="0"/>
            </a:spcBef>
            <a:spcAft>
              <a:spcPct val="35000"/>
            </a:spcAft>
            <a:buNone/>
          </a:pPr>
          <a:endParaRPr lang="en-US" sz="1600" b="0" i="0" u="none" kern="1200" dirty="0"/>
        </a:p>
      </dsp:txBody>
      <dsp:txXfrm>
        <a:off x="5934249" y="0"/>
        <a:ext cx="2455811" cy="1791596"/>
      </dsp:txXfrm>
    </dsp:sp>
    <dsp:sp modelId="{06566471-CDE8-4A5C-90B9-3383E2375B7B}">
      <dsp:nvSpPr>
        <dsp:cNvPr id="0" name=""/>
        <dsp:cNvSpPr/>
      </dsp:nvSpPr>
      <dsp:spPr>
        <a:xfrm>
          <a:off x="7162155" y="1893973"/>
          <a:ext cx="0" cy="409507"/>
        </a:xfrm>
        <a:prstGeom prst="line">
          <a:avLst/>
        </a:prstGeom>
        <a:solidFill>
          <a:schemeClr val="accent5">
            <a:hueOff val="0"/>
            <a:satOff val="0"/>
            <a:lumOff val="0"/>
            <a:alphaOff val="0"/>
          </a:schemeClr>
        </a:solidFill>
        <a:ln w="12700" cap="flat" cmpd="sng" algn="ctr">
          <a:solidFill>
            <a:schemeClr val="accent6"/>
          </a:solidFill>
          <a:prstDash val="dash"/>
          <a:miter lim="800000"/>
        </a:ln>
        <a:effectLst/>
      </dsp:spPr>
      <dsp:style>
        <a:lnRef idx="2">
          <a:scrgbClr r="0" g="0" b="0"/>
        </a:lnRef>
        <a:fillRef idx="1">
          <a:scrgbClr r="0" g="0" b="0"/>
        </a:fillRef>
        <a:effectRef idx="0">
          <a:scrgbClr r="0" g="0" b="0"/>
        </a:effectRef>
        <a:fontRef idx="minor"/>
      </dsp:style>
    </dsp:sp>
    <dsp:sp modelId="{5B43E1CB-9625-4054-8D5F-F2A544A797CA}">
      <dsp:nvSpPr>
        <dsp:cNvPr id="0" name=""/>
        <dsp:cNvSpPr/>
      </dsp:nvSpPr>
      <dsp:spPr>
        <a:xfrm>
          <a:off x="7110967" y="1791596"/>
          <a:ext cx="102376" cy="102376"/>
        </a:xfrm>
        <a:prstGeom prst="ellipse">
          <a:avLst/>
        </a:prstGeom>
        <a:solidFill>
          <a:schemeClr val="accent5">
            <a:hueOff val="-7353344"/>
            <a:satOff val="-10228"/>
            <a:lumOff val="-392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2">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1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8"/>
      <dgm:constr type="primFontSz" for="des" forName="Childtext1" val="18"/>
      <dgm:constr type="primFontSz" for="des" forName="Childtext1" refType="primFontSz" refFor="des" refForName="Parent1"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95"/>
                  <dgm:constr type="l" for="ch" forName="Parent1" refType="w" fact="0.025"/>
                  <dgm:constr type="r" for="ch" forName="Parent1" refType="w" fact="0.025"/>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ifMoreThanOneNode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else>
            </dgm:choose>
          </dgm:if>
          <dgm:else name="notStartNode1">
            <dgm:choose name="lastOrRemainingNodes1">
              <dgm:if name="lastNode1" axis="self" ptType="node" func="revPos" op="equ" val="1">
                <dgm:choose name="casesForSnakingLogic1">
                  <dgm:if name="oddNode1"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1">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if>
              <dgm:else name="middleRows">
                <dgm:choose name="casesForSnakingLogic2">
                  <dgm:if name="oddNode2"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2">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else>
            </dgm:choose>
          </dgm:else>
        </dgm:choose>
        <dgm:layoutNode name="Parent1" styleLbl="alignNode1">
          <dgm:varLst>
            <dgm:chMax val="1"/>
            <dgm:chPref val="1"/>
            <dgm:bulletEnabled val="1"/>
          </dgm:varLst>
          <dgm:alg type="tx">
            <dgm:param type="txAnchorHorz" val="ctr"/>
            <dgm:param type="txAnchorVert" val="mid"/>
            <dgm:param type="parTxRTL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w" fact="0.05"/>
            <dgm:constr type="rMarg" refType="w" fact="0.05"/>
            <dgm:constr type="tMarg"/>
            <dgm:constr type="bMarg"/>
          </dgm:constrLst>
          <dgm:ruleLst>
            <dgm:rule type="primFontSz" val="11" fact="NaN" max="NaN"/>
          </dgm:ruleLst>
        </dgm:layoutNode>
        <dgm:layoutNode name="Childtext1" styleLbl="revTx">
          <dgm:varLst>
            <dgm:bulletEnabled val="1"/>
          </dgm:varLst>
          <dgm:choose name="casesForTxtDirLogic">
            <dgm:if name="Name77" axis="self" ptType="node" func="posOdd" op="equ" val="1">
              <dgm:alg type="tx">
                <dgm:param type="txAnchorVert" val="b"/>
                <dgm:param type="txAnchorHorz" val="ctr"/>
                <dgm:param type="parTxRTLAlign" val="ctr"/>
                <dgm:param type="parTxRTLAlign" val="ctr"/>
              </dgm:alg>
            </dgm:if>
            <dgm:else name="Name88">
              <dgm:alg type="tx">
                <dgm:param type="txAnchorVert" val="t"/>
                <dgm:param type="txAnchorHorz" val="ctr"/>
                <dgm:param type="parTxRTLAlign" val="ctr"/>
                <dgm:param type="parTxRTLAlign" val="ctr"/>
              </dgm:alg>
            </dgm:else>
          </dgm:choose>
          <dgm:shape xmlns:r="http://schemas.openxmlformats.org/officeDocument/2006/relationships" type="rect" r:blip="">
            <dgm:adjLst/>
          </dgm:shape>
          <dgm:presOf axis="ch" ptType="node"/>
          <dgm:constrLst>
            <dgm:constr type="lMarg" refType="w" fact="0.05"/>
            <dgm:constr type="rMarg" refType="w" fact="0.05"/>
            <dgm:constr type="tMarg" refType="h" fact="0.05"/>
            <dgm:constr type="bMarg" refType="h" fact="0.05"/>
          </dgm:constrLst>
          <dgm:ruleLst>
            <dgm:rule type="primFontSz" val="11" fact="NaN" max="NaN"/>
          </dgm:ruleLst>
        </dgm:layoutNode>
        <dgm:layoutNode name="ConnectLine" styleLbl="callout">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565" cy="493868"/>
          </a:xfrm>
          <a:prstGeom prst="rect">
            <a:avLst/>
          </a:prstGeom>
        </p:spPr>
        <p:txBody>
          <a:bodyPr vert="horz" lIns="90763" tIns="45382" rIns="90763" bIns="45382" rtlCol="0"/>
          <a:lstStyle>
            <a:lvl1pPr algn="l">
              <a:defRPr sz="1200"/>
            </a:lvl1pPr>
          </a:lstStyle>
          <a:p>
            <a:endParaRPr lang="lv-LV"/>
          </a:p>
        </p:txBody>
      </p:sp>
      <p:sp>
        <p:nvSpPr>
          <p:cNvPr id="3" name="Date Placeholder 2"/>
          <p:cNvSpPr>
            <a:spLocks noGrp="1"/>
          </p:cNvSpPr>
          <p:nvPr>
            <p:ph type="dt" sz="quarter" idx="1"/>
          </p:nvPr>
        </p:nvSpPr>
        <p:spPr>
          <a:xfrm>
            <a:off x="3814626" y="0"/>
            <a:ext cx="2919565" cy="493868"/>
          </a:xfrm>
          <a:prstGeom prst="rect">
            <a:avLst/>
          </a:prstGeom>
        </p:spPr>
        <p:txBody>
          <a:bodyPr vert="horz" lIns="90763" tIns="45382" rIns="90763" bIns="45382" rtlCol="0"/>
          <a:lstStyle>
            <a:lvl1pPr algn="r">
              <a:defRPr sz="1200"/>
            </a:lvl1pPr>
          </a:lstStyle>
          <a:p>
            <a:fld id="{85024AD2-225A-48A7-92A0-50332F3741F8}" type="datetimeFigureOut">
              <a:rPr lang="lv-LV" smtClean="0"/>
              <a:t>12.09.2024</a:t>
            </a:fld>
            <a:endParaRPr lang="lv-LV"/>
          </a:p>
        </p:txBody>
      </p:sp>
      <p:sp>
        <p:nvSpPr>
          <p:cNvPr id="4" name="Footer Placeholder 3"/>
          <p:cNvSpPr>
            <a:spLocks noGrp="1"/>
          </p:cNvSpPr>
          <p:nvPr>
            <p:ph type="ftr" sz="quarter" idx="2"/>
          </p:nvPr>
        </p:nvSpPr>
        <p:spPr>
          <a:xfrm>
            <a:off x="0" y="9372445"/>
            <a:ext cx="2919565" cy="493868"/>
          </a:xfrm>
          <a:prstGeom prst="rect">
            <a:avLst/>
          </a:prstGeom>
        </p:spPr>
        <p:txBody>
          <a:bodyPr vert="horz" lIns="90763" tIns="45382" rIns="90763" bIns="45382" rtlCol="0" anchor="b"/>
          <a:lstStyle>
            <a:lvl1pPr algn="l">
              <a:defRPr sz="1200"/>
            </a:lvl1pPr>
          </a:lstStyle>
          <a:p>
            <a:endParaRPr lang="lv-LV"/>
          </a:p>
        </p:txBody>
      </p:sp>
      <p:sp>
        <p:nvSpPr>
          <p:cNvPr id="5" name="Slide Number Placeholder 4"/>
          <p:cNvSpPr>
            <a:spLocks noGrp="1"/>
          </p:cNvSpPr>
          <p:nvPr>
            <p:ph type="sldNum" sz="quarter" idx="3"/>
          </p:nvPr>
        </p:nvSpPr>
        <p:spPr>
          <a:xfrm>
            <a:off x="3814626" y="9372445"/>
            <a:ext cx="2919565" cy="493868"/>
          </a:xfrm>
          <a:prstGeom prst="rect">
            <a:avLst/>
          </a:prstGeom>
        </p:spPr>
        <p:txBody>
          <a:bodyPr vert="horz" lIns="90763" tIns="45382" rIns="90763" bIns="45382" rtlCol="0" anchor="b"/>
          <a:lstStyle>
            <a:lvl1pPr algn="r">
              <a:defRPr sz="1200"/>
            </a:lvl1pPr>
          </a:lstStyle>
          <a:p>
            <a:fld id="{CA2CAC86-EDB0-4773-9391-E814DDE39B58}" type="slidenum">
              <a:rPr lang="lv-LV" smtClean="0"/>
              <a:t>‹#›</a:t>
            </a:fld>
            <a:endParaRPr lang="lv-LV"/>
          </a:p>
        </p:txBody>
      </p:sp>
    </p:spTree>
    <p:extLst>
      <p:ext uri="{BB962C8B-B14F-4D97-AF65-F5344CB8AC3E}">
        <p14:creationId xmlns:p14="http://schemas.microsoft.com/office/powerpoint/2010/main" val="3812551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0" cy="495029"/>
          </a:xfrm>
          <a:prstGeom prst="rect">
            <a:avLst/>
          </a:prstGeom>
        </p:spPr>
        <p:txBody>
          <a:bodyPr vert="horz" lIns="90763" tIns="45382" rIns="90763" bIns="45382" rtlCol="0"/>
          <a:lstStyle>
            <a:lvl1pPr algn="l">
              <a:defRPr sz="1200"/>
            </a:lvl1pPr>
          </a:lstStyle>
          <a:p>
            <a:endParaRPr lang="lv-LV"/>
          </a:p>
        </p:txBody>
      </p:sp>
      <p:sp>
        <p:nvSpPr>
          <p:cNvPr id="3" name="Date Placeholder 2"/>
          <p:cNvSpPr>
            <a:spLocks noGrp="1"/>
          </p:cNvSpPr>
          <p:nvPr>
            <p:ph type="dt" idx="1"/>
          </p:nvPr>
        </p:nvSpPr>
        <p:spPr>
          <a:xfrm>
            <a:off x="3815375" y="0"/>
            <a:ext cx="2918830" cy="495029"/>
          </a:xfrm>
          <a:prstGeom prst="rect">
            <a:avLst/>
          </a:prstGeom>
        </p:spPr>
        <p:txBody>
          <a:bodyPr vert="horz" lIns="90763" tIns="45382" rIns="90763" bIns="45382" rtlCol="0"/>
          <a:lstStyle>
            <a:lvl1pPr algn="r">
              <a:defRPr sz="1200"/>
            </a:lvl1pPr>
          </a:lstStyle>
          <a:p>
            <a:fld id="{3EAABB00-E8D6-4390-A090-088820D00A17}" type="datetimeFigureOut">
              <a:rPr lang="lv-LV" smtClean="0"/>
              <a:t>12.09.2024</a:t>
            </a:fld>
            <a:endParaRPr lang="lv-LV"/>
          </a:p>
        </p:txBody>
      </p:sp>
      <p:sp>
        <p:nvSpPr>
          <p:cNvPr id="4" name="Slide Image Placeholder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0763" tIns="45382" rIns="90763" bIns="45382" rtlCol="0" anchor="ctr"/>
          <a:lstStyle/>
          <a:p>
            <a:endParaRPr lang="lv-LV"/>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0763" tIns="45382" rIns="90763" bIns="453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1" y="9371286"/>
            <a:ext cx="2918830" cy="495028"/>
          </a:xfrm>
          <a:prstGeom prst="rect">
            <a:avLst/>
          </a:prstGeom>
        </p:spPr>
        <p:txBody>
          <a:bodyPr vert="horz" lIns="90763" tIns="45382" rIns="90763" bIns="45382" rtlCol="0" anchor="b"/>
          <a:lstStyle>
            <a:lvl1pPr algn="l">
              <a:defRPr sz="1200"/>
            </a:lvl1pPr>
          </a:lstStyle>
          <a:p>
            <a:endParaRPr lang="lv-LV"/>
          </a:p>
        </p:txBody>
      </p:sp>
      <p:sp>
        <p:nvSpPr>
          <p:cNvPr id="7" name="Slide Number Placeholder 6"/>
          <p:cNvSpPr>
            <a:spLocks noGrp="1"/>
          </p:cNvSpPr>
          <p:nvPr>
            <p:ph type="sldNum" sz="quarter" idx="5"/>
          </p:nvPr>
        </p:nvSpPr>
        <p:spPr>
          <a:xfrm>
            <a:off x="3815375" y="9371286"/>
            <a:ext cx="2918830" cy="495028"/>
          </a:xfrm>
          <a:prstGeom prst="rect">
            <a:avLst/>
          </a:prstGeom>
        </p:spPr>
        <p:txBody>
          <a:bodyPr vert="horz" lIns="90763" tIns="45382" rIns="90763" bIns="45382" rtlCol="0" anchor="b"/>
          <a:lstStyle>
            <a:lvl1pPr algn="r">
              <a:defRPr sz="1200"/>
            </a:lvl1pPr>
          </a:lstStyle>
          <a:p>
            <a:fld id="{9F88DAC3-0362-44E1-8451-91AAF674F966}" type="slidenum">
              <a:rPr lang="lv-LV" smtClean="0"/>
              <a:t>‹#›</a:t>
            </a:fld>
            <a:endParaRPr lang="lv-LV"/>
          </a:p>
        </p:txBody>
      </p:sp>
    </p:spTree>
    <p:extLst>
      <p:ext uri="{BB962C8B-B14F-4D97-AF65-F5344CB8AC3E}">
        <p14:creationId xmlns:p14="http://schemas.microsoft.com/office/powerpoint/2010/main" val="477709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Eiropas Aprūpes stratēģijas mērķi ilgtermiņa aprūpes jomā:</a:t>
            </a:r>
          </a:p>
          <a:p>
            <a:r>
              <a:rPr lang="lv-LV" dirty="0"/>
              <a:t>1) Stiprināt sociālo aizsardzību ilgtermiņa aprūpes vajadzībām, lai tā būtu savlaicīga, visaptveroša un pieejama, novēršot nabadzību un sociālo atstumtību</a:t>
            </a:r>
          </a:p>
          <a:p>
            <a:r>
              <a:rPr lang="lv-LV" dirty="0"/>
              <a:t>2) Nodrošināt līdzsvarotu ilgtermiņa aprūpes pakalpojumu klāstu dažādos aprūpes formātos (iestādēs, sabiedrībā un mājās), novērst teritoriālās nepilnības piekļuvē, ieviest digitālos risinājumus pakalpojumu sniegšanā un nodrošināt </a:t>
            </a:r>
            <a:r>
              <a:rPr lang="lv-LV" dirty="0" err="1"/>
              <a:t>piekļūstamību</a:t>
            </a:r>
            <a:endParaRPr lang="lv-LV" dirty="0"/>
          </a:p>
          <a:p>
            <a:r>
              <a:rPr lang="lv-LV" dirty="0"/>
              <a:t>3) Nodrošināt aprūpes atbilstību augstas kvalitātes kritērijiem, risinot darba ņēmēju problēmas, tostarp efektīvi regulējot un </a:t>
            </a:r>
            <a:r>
              <a:rPr lang="lv-LV" dirty="0" err="1"/>
              <a:t>profesionalizējot</a:t>
            </a:r>
            <a:r>
              <a:rPr lang="lv-LV" dirty="0"/>
              <a:t> šo darbu</a:t>
            </a:r>
          </a:p>
          <a:p>
            <a:r>
              <a:rPr lang="lv-LV" dirty="0"/>
              <a:t>4) Novērst prasmju un darbaspēka trūkumu, izmantojot izglītības, apmācības un legālās migrācijas ceļus, sniedzot atbalstu neformāliem aprūpētājiem, tostarp ar apmācību, psiholoģisku un finansiālu atbalstu, kā arī nodrošinot ilgtermiņa aprūpes rentabilitāti, piem., izmantojot saskaņotu un integrētu pārvaldības sistēmu</a:t>
            </a:r>
          </a:p>
          <a:p>
            <a:endParaRPr lang="lv-LV" dirty="0"/>
          </a:p>
          <a:p>
            <a:r>
              <a:rPr lang="lv-LV" dirty="0"/>
              <a:t>Eiropas Aprūpes stratēģijas darbības jomas: </a:t>
            </a:r>
          </a:p>
          <a:p>
            <a:r>
              <a:rPr lang="lv-LV" dirty="0"/>
              <a:t>1) Ilgtermiņa aprūpes pakalpojumu uzlabošana, t.sk. nodrošināt līdzsvarotu ilgtermiņa aprūpes pakalpojumu klāstu dažādos aprūpes formātos (iestādēs, sabiedrībā un mājās), novērst teritoriālās nepilnības piekļuvē, ieviest pieejamus digitālos risinājumus pakalpojumu sniegšanā</a:t>
            </a:r>
          </a:p>
          <a:p>
            <a:r>
              <a:rPr lang="lv-LV" dirty="0"/>
              <a:t>2) Darba nosacījumu ilgtermiņa aprūpes jomā uzlabošana, prasmju pilnveides un </a:t>
            </a:r>
            <a:r>
              <a:rPr lang="lv-LV" dirty="0" err="1"/>
              <a:t>pārkvalifikācijas</a:t>
            </a:r>
            <a:r>
              <a:rPr lang="lv-LV" dirty="0"/>
              <a:t> nodrošināšana</a:t>
            </a:r>
          </a:p>
          <a:p>
            <a:r>
              <a:rPr lang="lv-LV" dirty="0"/>
              <a:t>3) Labāka līdzsvara starp darbu un aprūpes pienākumiem nodrošināšana </a:t>
            </a:r>
          </a:p>
          <a:p>
            <a:r>
              <a:rPr lang="lv-LV" dirty="0"/>
              <a:t>4) Ieguldījumi ilgtermiņa aprūpē</a:t>
            </a:r>
          </a:p>
          <a:p>
            <a:r>
              <a:rPr lang="lv-LV" dirty="0"/>
              <a:t>5) Pierādījumu bāzes un monitoringa uzlabošana</a:t>
            </a:r>
          </a:p>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4</a:t>
            </a:fld>
            <a:endParaRPr lang="lv-LV"/>
          </a:p>
        </p:txBody>
      </p:sp>
    </p:spTree>
    <p:extLst>
      <p:ext uri="{BB962C8B-B14F-4D97-AF65-F5344CB8AC3E}">
        <p14:creationId xmlns:p14="http://schemas.microsoft.com/office/powerpoint/2010/main" val="2816784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14EEA48F-5E46-48CB-A8CD-4D6B3D5974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5360433C-75D5-4058-B64D-7FED1B64E6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21508" name="Slide Number Placeholder 3">
            <a:extLst>
              <a:ext uri="{FF2B5EF4-FFF2-40B4-BE49-F238E27FC236}">
                <a16:creationId xmlns:a16="http://schemas.microsoft.com/office/drawing/2014/main" id="{C0AD2115-0B7A-4E89-8554-812BC3BF17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4B25E8F-9AA6-4788-AD6B-CB678A6D2CBC}" type="slidenum">
              <a:rPr lang="lv-LV" altLang="lv-LV"/>
              <a:pPr/>
              <a:t>5</a:t>
            </a:fld>
            <a:endParaRPr lang="lv-LV" alt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7</a:t>
            </a:fld>
            <a:endParaRPr lang="lv-LV"/>
          </a:p>
        </p:txBody>
      </p:sp>
    </p:spTree>
    <p:extLst>
      <p:ext uri="{BB962C8B-B14F-4D97-AF65-F5344CB8AC3E}">
        <p14:creationId xmlns:p14="http://schemas.microsoft.com/office/powerpoint/2010/main" val="1046888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Laikā no 2023.gada februāra līdz decembrim darba grupa, ņemot vērā:</a:t>
            </a:r>
          </a:p>
          <a:p>
            <a:r>
              <a:rPr lang="lv-LV" dirty="0"/>
              <a:t>	-nozarē esošās problēmas un nepieciešamos uzlabojumus,</a:t>
            </a:r>
          </a:p>
          <a:p>
            <a:r>
              <a:rPr lang="lv-LV" dirty="0"/>
              <a:t>	- EK Padomes ieteikumu par piekļuvi cenas ziņā pieejamai un kvalitatīvai ilgtermiņa aprūpei minēto,</a:t>
            </a:r>
          </a:p>
          <a:p>
            <a:r>
              <a:rPr lang="lv-LV" dirty="0"/>
              <a:t>	- Sociālās aizsardzības un darba tirgus politikas pamatnostādnēs 2021.-2027. gadam minēto,</a:t>
            </a:r>
          </a:p>
          <a:p>
            <a:r>
              <a:rPr lang="lv-LV" dirty="0"/>
              <a:t>	- sociālo pakalpojumu saņēmēju un sniedzēju vajadzības un gaidas,</a:t>
            </a:r>
          </a:p>
          <a:p>
            <a:r>
              <a:rPr lang="lv-LV" dirty="0"/>
              <a:t>	izstrādāja rīcības plānu ilgtermiņa aprūpes pieejamības un attīstības veicināšanai.</a:t>
            </a:r>
          </a:p>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9</a:t>
            </a:fld>
            <a:endParaRPr lang="lv-LV"/>
          </a:p>
        </p:txBody>
      </p:sp>
    </p:spTree>
    <p:extLst>
      <p:ext uri="{BB962C8B-B14F-4D97-AF65-F5344CB8AC3E}">
        <p14:creationId xmlns:p14="http://schemas.microsoft.com/office/powerpoint/2010/main" val="375774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ctr" rtl="0"/>
            <a:endParaRPr lang="lv-LV" sz="1200" b="1" dirty="0">
              <a:solidFill>
                <a:schemeClr val="accent1">
                  <a:lumMod val="75000"/>
                </a:schemeClr>
              </a:solidFill>
              <a:latin typeface="Times New Roman" panose="02020603050405020304" pitchFamily="18" charset="0"/>
              <a:cs typeface="Times New Roman" panose="02020603050405020304" pitchFamily="18" charset="0"/>
            </a:endParaRPr>
          </a:p>
          <a:p>
            <a:pPr marL="285750" marR="0" indent="-285750" rtl="0">
              <a:buFont typeface="Arial" panose="020B0604020202020204" pitchFamily="34" charset="0"/>
              <a:buChar char="•"/>
            </a:pPr>
            <a:r>
              <a:rPr lang="lv-LV" sz="1200" i="0" u="none" strike="noStrike" kern="1400" baseline="0" dirty="0">
                <a:solidFill>
                  <a:schemeClr val="accent5">
                    <a:lumMod val="75000"/>
                  </a:schemeClr>
                </a:solidFill>
                <a:latin typeface="Times New Roman" panose="02020603050405020304" pitchFamily="18" charset="0"/>
                <a:cs typeface="Times New Roman" panose="02020603050405020304" pitchFamily="18" charset="0"/>
              </a:rPr>
              <a:t>19.10.2021. MK pieņemts zināšanai </a:t>
            </a:r>
            <a:r>
              <a:rPr lang="lv-LV" sz="1200" kern="1400" dirty="0">
                <a:solidFill>
                  <a:schemeClr val="accent5">
                    <a:lumMod val="75000"/>
                  </a:schemeClr>
                </a:solidFill>
                <a:latin typeface="Times New Roman" panose="02020603050405020304" pitchFamily="18" charset="0"/>
                <a:cs typeface="Times New Roman" panose="02020603050405020304" pitchFamily="18" charset="0"/>
              </a:rPr>
              <a:t>in</a:t>
            </a:r>
            <a:r>
              <a:rPr lang="lv-LV" sz="1200" i="0" u="none" strike="noStrike" kern="1400" baseline="0" dirty="0">
                <a:solidFill>
                  <a:schemeClr val="accent5">
                    <a:lumMod val="75000"/>
                  </a:schemeClr>
                </a:solidFill>
                <a:latin typeface="Times New Roman" panose="02020603050405020304" pitchFamily="18" charset="0"/>
                <a:cs typeface="Times New Roman" panose="02020603050405020304" pitchFamily="18" charset="0"/>
              </a:rPr>
              <a:t>formatīvais ziņojums par vienmērīgu sociālo pakalpojumu tīkla attīstību pašvaldībās un vienotas pieejas veidošanu sociālo pakalpojumu nodrošināšanā iedzīvotājiem</a:t>
            </a:r>
          </a:p>
          <a:p>
            <a:pPr marL="285750" marR="0" indent="-285750" rtl="0">
              <a:buFont typeface="Arial" panose="020B0604020202020204" pitchFamily="34" charset="0"/>
              <a:buChar char="•"/>
            </a:pPr>
            <a:r>
              <a:rPr lang="lv-LV" sz="1200" dirty="0">
                <a:solidFill>
                  <a:schemeClr val="accent5">
                    <a:lumMod val="75000"/>
                  </a:schemeClr>
                </a:solidFill>
                <a:latin typeface="Times New Roman" panose="02020603050405020304" pitchFamily="18" charset="0"/>
                <a:cs typeface="Times New Roman" panose="02020603050405020304" pitchFamily="18" charset="0"/>
              </a:rPr>
              <a:t>30.03.2022. MK apstiprināts Sociālo pakalpojumu </a:t>
            </a:r>
            <a:r>
              <a:rPr lang="lv-LV" sz="1200" i="0" dirty="0">
                <a:solidFill>
                  <a:schemeClr val="accent5">
                    <a:lumMod val="75000"/>
                  </a:schemeClr>
                </a:solidFill>
                <a:effectLst/>
                <a:latin typeface="Times New Roman" panose="02020603050405020304" pitchFamily="18" charset="0"/>
                <a:cs typeface="Times New Roman" panose="02020603050405020304" pitchFamily="18" charset="0"/>
              </a:rPr>
              <a:t>pilnveidošanas un attīstības plāns 2022.–2024. gadam</a:t>
            </a:r>
          </a:p>
          <a:p>
            <a:pPr marL="342900" indent="-342900">
              <a:lnSpc>
                <a:spcPct val="100000"/>
              </a:lnSpc>
              <a:spcBef>
                <a:spcPts val="0"/>
              </a:spcBef>
              <a:buFont typeface="Arial" panose="020B0604020202020204" pitchFamily="34" charset="0"/>
              <a:buChar char="•"/>
            </a:pPr>
            <a:r>
              <a:rPr lang="lv-LV" sz="1200" dirty="0">
                <a:solidFill>
                  <a:schemeClr val="accent5"/>
                </a:solidFill>
                <a:latin typeface="Times New Roman" panose="02020603050405020304" pitchFamily="18" charset="0"/>
                <a:cs typeface="Times New Roman" panose="02020603050405020304" pitchFamily="18" charset="0"/>
              </a:rPr>
              <a:t>30.09.2022. Grozījumi Sociālo pakalpojumu un sociālās palīdzības likumā (22-TA-1080) tika iesniegti VK. LM uzdots likumprojektu saskaņot ar FM un iesniegt VK.</a:t>
            </a:r>
            <a:endParaRPr lang="lv-LV" sz="1200" strike="sngStrike" dirty="0">
              <a:solidFill>
                <a:schemeClr val="accent5"/>
              </a:solidFill>
              <a:latin typeface="Times New Roman" panose="02020603050405020304" pitchFamily="18" charset="0"/>
              <a:cs typeface="Times New Roman" panose="02020603050405020304" pitchFamily="18" charset="0"/>
            </a:endParaRPr>
          </a:p>
          <a:p>
            <a:pPr>
              <a:lnSpc>
                <a:spcPct val="100000"/>
              </a:lnSpc>
              <a:spcBef>
                <a:spcPts val="0"/>
              </a:spcBef>
            </a:pPr>
            <a:endParaRPr lang="lv-LV" sz="1200" dirty="0">
              <a:solidFill>
                <a:schemeClr val="accent5">
                  <a:lumMod val="75000"/>
                </a:schemeClr>
              </a:solidFill>
              <a:latin typeface="Times New Roman" panose="02020603050405020304" pitchFamily="18" charset="0"/>
              <a:cs typeface="Times New Roman" panose="02020603050405020304" pitchFamily="18" charset="0"/>
            </a:endParaRPr>
          </a:p>
          <a:p>
            <a:pPr marL="342900" indent="-342900">
              <a:lnSpc>
                <a:spcPct val="100000"/>
              </a:lnSpc>
              <a:spcBef>
                <a:spcPts val="0"/>
              </a:spcBef>
              <a:buFont typeface="Arial" panose="020B0604020202020204" pitchFamily="34" charset="0"/>
              <a:buChar char="•"/>
            </a:pPr>
            <a:r>
              <a:rPr lang="lv-LV" sz="1200" dirty="0">
                <a:solidFill>
                  <a:schemeClr val="accent5">
                    <a:lumMod val="75000"/>
                  </a:schemeClr>
                </a:solidFill>
                <a:latin typeface="Times New Roman" panose="02020603050405020304" pitchFamily="18" charset="0"/>
                <a:cs typeface="Times New Roman" panose="02020603050405020304" pitchFamily="18" charset="0"/>
              </a:rPr>
              <a:t>LM JPI 2023.gadam</a:t>
            </a:r>
          </a:p>
          <a:p>
            <a:pPr marL="342900" indent="-342900">
              <a:lnSpc>
                <a:spcPct val="100000"/>
              </a:lnSpc>
              <a:spcBef>
                <a:spcPts val="0"/>
              </a:spcBef>
              <a:buFont typeface="Arial" panose="020B0604020202020204" pitchFamily="34" charset="0"/>
              <a:buChar char="•"/>
            </a:pPr>
            <a:r>
              <a:rPr lang="lv-LV" sz="1200" dirty="0">
                <a:solidFill>
                  <a:schemeClr val="accent5">
                    <a:lumMod val="75000"/>
                  </a:schemeClr>
                </a:solidFill>
                <a:latin typeface="Times New Roman" panose="02020603050405020304" pitchFamily="18" charset="0"/>
                <a:cs typeface="Times New Roman" panose="02020603050405020304" pitchFamily="18" charset="0"/>
              </a:rPr>
              <a:t>ANM tālākā virzība</a:t>
            </a:r>
          </a:p>
          <a:p>
            <a:pPr marL="342900" indent="-342900">
              <a:lnSpc>
                <a:spcPct val="100000"/>
              </a:lnSpc>
              <a:spcBef>
                <a:spcPts val="0"/>
              </a:spcBef>
              <a:buFont typeface="Arial" panose="020B0604020202020204" pitchFamily="34" charset="0"/>
              <a:buChar char="•"/>
            </a:pPr>
            <a:r>
              <a:rPr lang="lv-LV" sz="1200" dirty="0">
                <a:solidFill>
                  <a:schemeClr val="accent5">
                    <a:lumMod val="75000"/>
                  </a:schemeClr>
                </a:solidFill>
                <a:latin typeface="Times New Roman" panose="02020603050405020304" pitchFamily="18" charset="0"/>
                <a:cs typeface="Times New Roman" panose="02020603050405020304" pitchFamily="18" charset="0"/>
              </a:rPr>
              <a:t>ESF tālākā virzība</a:t>
            </a:r>
          </a:p>
          <a:p>
            <a:endParaRPr lang="lv-LV" dirty="0"/>
          </a:p>
          <a:p>
            <a:pPr lvl="0" algn="just">
              <a:lnSpc>
                <a:spcPct val="100000"/>
              </a:lnSpc>
              <a:spcBef>
                <a:spcPts val="0"/>
              </a:spcBef>
            </a:pPr>
            <a:r>
              <a:rPr lang="lv-LV" b="1" dirty="0" err="1">
                <a:solidFill>
                  <a:schemeClr val="accent1">
                    <a:lumMod val="75000"/>
                  </a:schemeClr>
                </a:solidFill>
                <a:latin typeface="Times New Roman" panose="02020603050405020304" pitchFamily="18" charset="0"/>
                <a:cs typeface="Times New Roman" panose="02020603050405020304" pitchFamily="18" charset="0"/>
              </a:rPr>
              <a:t>Izvērtējuma</a:t>
            </a:r>
            <a:r>
              <a:rPr lang="lv-LV" b="1" dirty="0">
                <a:solidFill>
                  <a:schemeClr val="accent1">
                    <a:lumMod val="75000"/>
                  </a:schemeClr>
                </a:solidFill>
                <a:latin typeface="Times New Roman" panose="02020603050405020304" pitchFamily="18" charset="0"/>
                <a:cs typeface="Times New Roman" panose="02020603050405020304" pitchFamily="18" charset="0"/>
              </a:rPr>
              <a:t> mērķis </a:t>
            </a:r>
            <a:r>
              <a:rPr lang="lv-LV" dirty="0">
                <a:solidFill>
                  <a:schemeClr val="accent1">
                    <a:lumMod val="75000"/>
                  </a:schemeClr>
                </a:solidFill>
                <a:latin typeface="Times New Roman" panose="02020603050405020304" pitchFamily="18" charset="0"/>
                <a:cs typeface="Times New Roman" panose="02020603050405020304" pitchFamily="18" charset="0"/>
              </a:rPr>
              <a:t>ir esošo finansēšanas modeļu </a:t>
            </a:r>
            <a:r>
              <a:rPr lang="lv-LV" dirty="0" err="1">
                <a:solidFill>
                  <a:schemeClr val="accent1">
                    <a:lumMod val="75000"/>
                  </a:schemeClr>
                </a:solidFill>
                <a:latin typeface="Times New Roman" panose="02020603050405020304" pitchFamily="18" charset="0"/>
                <a:cs typeface="Times New Roman" panose="02020603050405020304" pitchFamily="18" charset="0"/>
              </a:rPr>
              <a:t>izvērtējums</a:t>
            </a:r>
            <a:r>
              <a:rPr lang="lv-LV" dirty="0">
                <a:solidFill>
                  <a:schemeClr val="accent1">
                    <a:lumMod val="75000"/>
                  </a:schemeClr>
                </a:solidFill>
                <a:latin typeface="Times New Roman" panose="02020603050405020304" pitchFamily="18" charset="0"/>
                <a:cs typeface="Times New Roman" panose="02020603050405020304" pitchFamily="18" charset="0"/>
              </a:rPr>
              <a:t> un priekšlikumu sagatavošana finansēšanas modeļa maiņai.</a:t>
            </a:r>
          </a:p>
          <a:p>
            <a:pPr lvl="0" algn="just">
              <a:lnSpc>
                <a:spcPct val="100000"/>
              </a:lnSpc>
              <a:spcBef>
                <a:spcPts val="0"/>
              </a:spcBef>
            </a:pPr>
            <a:r>
              <a:rPr lang="lv-LV" dirty="0" err="1">
                <a:solidFill>
                  <a:schemeClr val="accent1">
                    <a:lumMod val="75000"/>
                  </a:schemeClr>
                </a:solidFill>
                <a:latin typeface="Times New Roman" panose="02020603050405020304" pitchFamily="18" charset="0"/>
                <a:cs typeface="Times New Roman" panose="02020603050405020304" pitchFamily="18" charset="0"/>
              </a:rPr>
              <a:t>Izvērtējums</a:t>
            </a:r>
            <a:r>
              <a:rPr lang="lv-LV" dirty="0">
                <a:solidFill>
                  <a:schemeClr val="accent1">
                    <a:lumMod val="75000"/>
                  </a:schemeClr>
                </a:solidFill>
                <a:latin typeface="Times New Roman" panose="02020603050405020304" pitchFamily="18" charset="0"/>
                <a:cs typeface="Times New Roman" panose="02020603050405020304" pitchFamily="18" charset="0"/>
              </a:rPr>
              <a:t> attiecas uz visiem ilgtermiņa sociālo pakalpojumu veidiem, ietverot:</a:t>
            </a:r>
          </a:p>
          <a:p>
            <a:pPr lvl="0" algn="just">
              <a:lnSpc>
                <a:spcPct val="100000"/>
              </a:lnSpc>
              <a:spcBef>
                <a:spcPts val="0"/>
              </a:spcBef>
            </a:pPr>
            <a:r>
              <a:rPr lang="lv-LV" dirty="0">
                <a:solidFill>
                  <a:schemeClr val="accent1">
                    <a:lumMod val="75000"/>
                  </a:schemeClr>
                </a:solidFill>
                <a:latin typeface="Times New Roman" panose="02020603050405020304" pitchFamily="18" charset="0"/>
                <a:cs typeface="Times New Roman" panose="02020603050405020304" pitchFamily="18" charset="0"/>
              </a:rPr>
              <a:t>- pakalpojumus personas dzīvesvietā;</a:t>
            </a:r>
          </a:p>
          <a:p>
            <a:pPr lvl="0" algn="just">
              <a:lnSpc>
                <a:spcPct val="100000"/>
              </a:lnSpc>
              <a:spcBef>
                <a:spcPts val="0"/>
              </a:spcBef>
            </a:pPr>
            <a:r>
              <a:rPr lang="lv-LV" dirty="0">
                <a:solidFill>
                  <a:schemeClr val="accent1">
                    <a:lumMod val="75000"/>
                  </a:schemeClr>
                </a:solidFill>
                <a:latin typeface="Times New Roman" panose="02020603050405020304" pitchFamily="18" charset="0"/>
                <a:cs typeface="Times New Roman" panose="02020603050405020304" pitchFamily="18" charset="0"/>
              </a:rPr>
              <a:t>- pakalpojumus ilgstošas sociālās aprūpes institūcijā (neietverot pakalpojumu sociālās rehabilitācijas institūcijās). </a:t>
            </a:r>
          </a:p>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10</a:t>
            </a:fld>
            <a:endParaRPr lang="lv-LV"/>
          </a:p>
        </p:txBody>
      </p:sp>
    </p:spTree>
    <p:extLst>
      <p:ext uri="{BB962C8B-B14F-4D97-AF65-F5344CB8AC3E}">
        <p14:creationId xmlns:p14="http://schemas.microsoft.com/office/powerpoint/2010/main" val="4021959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12</a:t>
            </a:fld>
            <a:endParaRPr lang="lv-LV"/>
          </a:p>
        </p:txBody>
      </p:sp>
    </p:spTree>
    <p:extLst>
      <p:ext uri="{BB962C8B-B14F-4D97-AF65-F5344CB8AC3E}">
        <p14:creationId xmlns:p14="http://schemas.microsoft.com/office/powerpoint/2010/main" val="53565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14</a:t>
            </a:fld>
            <a:endParaRPr lang="lv-LV"/>
          </a:p>
        </p:txBody>
      </p:sp>
    </p:spTree>
    <p:extLst>
      <p:ext uri="{BB962C8B-B14F-4D97-AF65-F5344CB8AC3E}">
        <p14:creationId xmlns:p14="http://schemas.microsoft.com/office/powerpoint/2010/main" val="426309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9ED451-D9A6-48FC-B3FC-83574538273F}" type="datetimeFigureOut">
              <a:rPr lang="lv-LV" smtClean="0"/>
              <a:t>12.09.2024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3037585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ED451-D9A6-48FC-B3FC-83574538273F}" type="datetimeFigureOut">
              <a:rPr lang="lv-LV" smtClean="0"/>
              <a:t>12.09.2024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19459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9ED451-D9A6-48FC-B3FC-83574538273F}" type="datetimeFigureOut">
              <a:rPr lang="lv-LV" smtClean="0"/>
              <a:t>12.09.2024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942544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9ED451-D9A6-48FC-B3FC-83574538273F}" type="datetimeFigureOut">
              <a:rPr lang="lv-LV" smtClean="0"/>
              <a:t>12.09.2024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144742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9ED451-D9A6-48FC-B3FC-83574538273F}" type="datetimeFigureOut">
              <a:rPr lang="lv-LV" smtClean="0"/>
              <a:t>12.09.2024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145719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9ED451-D9A6-48FC-B3FC-83574538273F}" type="datetimeFigureOut">
              <a:rPr lang="lv-LV" smtClean="0"/>
              <a:t>12.09.2024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318847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ED451-D9A6-48FC-B3FC-83574538273F}" type="datetimeFigureOut">
              <a:rPr lang="lv-LV" smtClean="0"/>
              <a:t>12.09.2024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246049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9ED451-D9A6-48FC-B3FC-83574538273F}" type="datetimeFigureOut">
              <a:rPr lang="lv-LV" smtClean="0"/>
              <a:t>12.09.2024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1030015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9ED451-D9A6-48FC-B3FC-83574538273F}" type="datetimeFigureOut">
              <a:rPr lang="lv-LV" smtClean="0"/>
              <a:t>12.09.2024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3320999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ED451-D9A6-48FC-B3FC-83574538273F}" type="datetimeFigureOut">
              <a:rPr lang="lv-LV" smtClean="0"/>
              <a:t>12.09.2024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640266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ED451-D9A6-48FC-B3FC-83574538273F}" type="datetimeFigureOut">
              <a:rPr lang="lv-LV" smtClean="0"/>
              <a:t>12.09.2024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B605FE5-1B80-4E2F-9512-7322B02EF243}" type="slidenum">
              <a:rPr lang="lv-LV" smtClean="0"/>
              <a:t>‹#›</a:t>
            </a:fld>
            <a:endParaRPr lang="lv-LV"/>
          </a:p>
        </p:txBody>
      </p:sp>
    </p:spTree>
    <p:extLst>
      <p:ext uri="{BB962C8B-B14F-4D97-AF65-F5344CB8AC3E}">
        <p14:creationId xmlns:p14="http://schemas.microsoft.com/office/powerpoint/2010/main" val="17532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7"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2260326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882174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7"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442496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149152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929087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38089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295775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400492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4054080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197120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578361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617633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55545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139643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1984595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373634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687794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2633203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2235357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2944737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4918700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7"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8216756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4632307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938278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4011322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8583615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5964636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5"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4"/>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31516366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2877"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8412874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FF601D28-1808-413C-B2F2-8C2293F2C7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3"/>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2590800" y="2386942"/>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5715000" y="2386942"/>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2590800" y="1852615"/>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5715000" y="1851955"/>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a:extLst>
              <a:ext uri="{FF2B5EF4-FFF2-40B4-BE49-F238E27FC236}">
                <a16:creationId xmlns:a16="http://schemas.microsoft.com/office/drawing/2014/main" id="{EF1FC896-00A8-4E81-864A-63840D973999}"/>
              </a:ext>
            </a:extLst>
          </p:cNvPr>
          <p:cNvSpPr>
            <a:spLocks noGrp="1"/>
          </p:cNvSpPr>
          <p:nvPr>
            <p:ph type="sldNum" sz="quarter" idx="18"/>
          </p:nvPr>
        </p:nvSpPr>
        <p:spPr>
          <a:xfrm>
            <a:off x="8534400" y="6324600"/>
            <a:ext cx="304800" cy="304800"/>
          </a:xfrm>
        </p:spPr>
        <p:txBody>
          <a:bodyPr/>
          <a:lstStyle>
            <a:lvl1pPr>
              <a:defRPr sz="1000">
                <a:latin typeface="Verdana" panose="020B0604030504040204" pitchFamily="34" charset="0"/>
              </a:defRPr>
            </a:lvl1pPr>
          </a:lstStyle>
          <a:p>
            <a:fld id="{FB775986-2FC2-49C2-83B5-92FE87BD44E8}" type="slidenum">
              <a:rPr lang="en-US" altLang="lv-LV"/>
              <a:pPr/>
              <a:t>‹#›</a:t>
            </a:fld>
            <a:endParaRPr lang="en-US" altLang="lv-LV"/>
          </a:p>
        </p:txBody>
      </p:sp>
    </p:spTree>
    <p:extLst>
      <p:ext uri="{BB962C8B-B14F-4D97-AF65-F5344CB8AC3E}">
        <p14:creationId xmlns:p14="http://schemas.microsoft.com/office/powerpoint/2010/main" val="426749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4" y="0"/>
            <a:ext cx="1411402"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750" smtClean="0">
                <a:latin typeface="Verdana" panose="020B0604030504040204" pitchFamily="34" charset="0"/>
              </a:defRPr>
            </a:lvl1pPr>
          </a:lstStyle>
          <a:p>
            <a:pPr>
              <a:defRPr/>
            </a:pPr>
            <a:fld id="{1ED4C2A0-9007-4BE1-99E3-39C1ECE1ABCB}" type="slidenum">
              <a:rPr lang="en-US" altLang="lv-LV"/>
              <a:pPr>
                <a:defRPr/>
              </a:pPr>
              <a:t>‹#›</a:t>
            </a:fld>
            <a:endParaRPr lang="en-US" altLang="lv-LV"/>
          </a:p>
        </p:txBody>
      </p:sp>
    </p:spTree>
    <p:extLst>
      <p:ext uri="{BB962C8B-B14F-4D97-AF65-F5344CB8AC3E}">
        <p14:creationId xmlns:p14="http://schemas.microsoft.com/office/powerpoint/2010/main" val="886494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3092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ED451-D9A6-48FC-B3FC-83574538273F}" type="datetimeFigureOut">
              <a:rPr lang="lv-LV" smtClean="0"/>
              <a:t>12.09.2024</a:t>
            </a:fld>
            <a:endParaRPr lang="lv-LV"/>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05FE5-1B80-4E2F-9512-7322B02EF243}" type="slidenum">
              <a:rPr lang="lv-LV" smtClean="0"/>
              <a:t>‹#›</a:t>
            </a:fld>
            <a:endParaRPr lang="lv-LV"/>
          </a:p>
        </p:txBody>
      </p:sp>
    </p:spTree>
    <p:extLst>
      <p:ext uri="{BB962C8B-B14F-4D97-AF65-F5344CB8AC3E}">
        <p14:creationId xmlns:p14="http://schemas.microsoft.com/office/powerpoint/2010/main" val="336360824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660"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704" r:id="rId40"/>
    <p:sldLayoutId id="2147483707" r:id="rId41"/>
    <p:sldLayoutId id="2147483709" r:id="rId42"/>
    <p:sldLayoutId id="2147483710"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5.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2.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www.lm.gov.lv/" TargetMode="Externa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67871" y="2507530"/>
            <a:ext cx="8414657" cy="2790333"/>
          </a:xfrm>
        </p:spPr>
        <p:txBody>
          <a:bodyPr>
            <a:normAutofit/>
          </a:bodyPr>
          <a:lstStyle/>
          <a:p>
            <a:pPr>
              <a:lnSpc>
                <a:spcPct val="100000"/>
              </a:lnSpc>
              <a:spcBef>
                <a:spcPts val="0"/>
              </a:spcBef>
            </a:pPr>
            <a:br>
              <a:rPr lang="lv-LV" sz="2800" dirty="0">
                <a:solidFill>
                  <a:srgbClr val="002060"/>
                </a:solidFill>
              </a:rPr>
            </a:br>
            <a:br>
              <a:rPr lang="lv-LV" sz="2800" dirty="0">
                <a:solidFill>
                  <a:srgbClr val="002060"/>
                </a:solidFill>
              </a:rPr>
            </a:br>
            <a:r>
              <a:rPr lang="lv-LV" sz="2800" dirty="0">
                <a:solidFill>
                  <a:srgbClr val="002060"/>
                </a:solidFill>
              </a:rPr>
              <a:t>Valsts – </a:t>
            </a:r>
            <a:br>
              <a:rPr lang="lv-LV" sz="2800" dirty="0">
                <a:solidFill>
                  <a:srgbClr val="002060"/>
                </a:solidFill>
              </a:rPr>
            </a:br>
            <a:r>
              <a:rPr lang="lv-LV" sz="2800" dirty="0">
                <a:solidFill>
                  <a:srgbClr val="002060"/>
                </a:solidFill>
              </a:rPr>
              <a:t>politika, stratēģija, prioritātes un resursi </a:t>
            </a:r>
            <a:br>
              <a:rPr lang="lv-LV" sz="2800" dirty="0">
                <a:solidFill>
                  <a:srgbClr val="002060"/>
                </a:solidFill>
              </a:rPr>
            </a:br>
            <a:endParaRPr lang="lv-LV" altLang="lv-LV" sz="28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3315" name="Text Placeholder 2"/>
          <p:cNvSpPr>
            <a:spLocks noGrp="1"/>
          </p:cNvSpPr>
          <p:nvPr>
            <p:ph type="body" sz="quarter" idx="10"/>
          </p:nvPr>
        </p:nvSpPr>
        <p:spPr>
          <a:xfrm>
            <a:off x="75415" y="4817097"/>
            <a:ext cx="8840096" cy="1650815"/>
          </a:xfrm>
        </p:spPr>
        <p:txBody>
          <a:bodyPr>
            <a:normAutofit fontScale="55000" lnSpcReduction="20000"/>
          </a:bodyPr>
          <a:lstStyle/>
          <a:p>
            <a:pPr algn="r">
              <a:lnSpc>
                <a:spcPct val="110000"/>
              </a:lnSpc>
              <a:spcBef>
                <a:spcPts val="0"/>
              </a:spcBef>
              <a:defRPr/>
            </a:pPr>
            <a:endParaRPr lang="lv-LV" altLang="lv-LV" sz="1600" dirty="0">
              <a:solidFill>
                <a:srgbClr val="38572C"/>
              </a:solidFill>
              <a:latin typeface="+mn-lt"/>
              <a:cs typeface="Times New Roman" panose="02020603050405020304" pitchFamily="18" charset="0"/>
            </a:endParaRPr>
          </a:p>
          <a:p>
            <a:pPr algn="r">
              <a:lnSpc>
                <a:spcPct val="110000"/>
              </a:lnSpc>
              <a:spcBef>
                <a:spcPts val="0"/>
              </a:spcBef>
              <a:defRPr/>
            </a:pPr>
            <a:endParaRPr lang="lv-LV" altLang="lv-LV" sz="1600" dirty="0">
              <a:solidFill>
                <a:srgbClr val="38572C"/>
              </a:solidFill>
              <a:latin typeface="+mn-lt"/>
              <a:cs typeface="Times New Roman" panose="02020603050405020304" pitchFamily="18" charset="0"/>
            </a:endParaRPr>
          </a:p>
          <a:p>
            <a:pPr algn="r">
              <a:lnSpc>
                <a:spcPct val="120000"/>
              </a:lnSpc>
              <a:defRPr/>
            </a:pPr>
            <a:r>
              <a:rPr lang="lv-LV" altLang="lv-LV" sz="4000" b="1" dirty="0">
                <a:solidFill>
                  <a:srgbClr val="002060"/>
                </a:solidFill>
              </a:rPr>
              <a:t>Elīna Celmiņa</a:t>
            </a:r>
          </a:p>
          <a:p>
            <a:pPr algn="r">
              <a:lnSpc>
                <a:spcPct val="120000"/>
              </a:lnSpc>
              <a:defRPr/>
            </a:pPr>
            <a:r>
              <a:rPr lang="lv-LV" altLang="lv-LV" sz="3300" dirty="0">
                <a:solidFill>
                  <a:srgbClr val="002060"/>
                </a:solidFill>
              </a:rPr>
              <a:t>Labklājības ministrijas valsts sekretāra vietniece</a:t>
            </a:r>
            <a:endParaRPr lang="en-US" altLang="lv-LV" sz="3300" dirty="0">
              <a:solidFill>
                <a:srgbClr val="002060"/>
              </a:solidFill>
            </a:endParaRPr>
          </a:p>
          <a:p>
            <a:pPr algn="r">
              <a:lnSpc>
                <a:spcPct val="120000"/>
              </a:lnSpc>
              <a:defRPr/>
            </a:pPr>
            <a:r>
              <a:rPr lang="lv-LV" altLang="lv-LV" sz="3300" dirty="0">
                <a:solidFill>
                  <a:srgbClr val="002060"/>
                </a:solidFill>
              </a:rPr>
              <a:t>13.09.2024</a:t>
            </a:r>
            <a:r>
              <a:rPr lang="en-US" altLang="lv-LV" sz="3300" dirty="0">
                <a:solidFill>
                  <a:srgbClr val="002060"/>
                </a:solidFill>
              </a:rPr>
              <a:t>.</a:t>
            </a:r>
            <a:endParaRPr lang="lv-LV" altLang="lv-LV" sz="3300" dirty="0">
              <a:solidFill>
                <a:srgbClr val="002060"/>
              </a:solidFill>
            </a:endParaRPr>
          </a:p>
        </p:txBody>
      </p:sp>
    </p:spTree>
    <p:extLst>
      <p:ext uri="{BB962C8B-B14F-4D97-AF65-F5344CB8AC3E}">
        <p14:creationId xmlns:p14="http://schemas.microsoft.com/office/powerpoint/2010/main" val="426788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31">
            <a:extLst>
              <a:ext uri="{FF2B5EF4-FFF2-40B4-BE49-F238E27FC236}">
                <a16:creationId xmlns:a16="http://schemas.microsoft.com/office/drawing/2014/main" id="{C2567E5A-3F26-58B5-D18F-19F8BBA63BC5}"/>
              </a:ext>
            </a:extLst>
          </p:cNvPr>
          <p:cNvSpPr/>
          <p:nvPr/>
        </p:nvSpPr>
        <p:spPr>
          <a:xfrm>
            <a:off x="4720146" y="1187702"/>
            <a:ext cx="30385" cy="4630356"/>
          </a:xfrm>
          <a:custGeom>
            <a:avLst/>
            <a:gdLst/>
            <a:ahLst/>
            <a:cxnLst>
              <a:cxn ang="3cd4">
                <a:pos x="hc" y="t"/>
              </a:cxn>
              <a:cxn ang="cd2">
                <a:pos x="l" y="vc"/>
              </a:cxn>
              <a:cxn ang="cd4">
                <a:pos x="hc" y="b"/>
              </a:cxn>
              <a:cxn ang="0">
                <a:pos x="r" y="vc"/>
              </a:cxn>
            </a:cxnLst>
            <a:rect l="l" t="t" r="r" b="b"/>
            <a:pathLst>
              <a:path w="66" h="8278">
                <a:moveTo>
                  <a:pt x="66" y="8278"/>
                </a:moveTo>
                <a:lnTo>
                  <a:pt x="66" y="33"/>
                </a:lnTo>
                <a:cubicBezTo>
                  <a:pt x="66" y="14"/>
                  <a:pt x="51" y="0"/>
                  <a:pt x="33" y="0"/>
                </a:cubicBezTo>
                <a:cubicBezTo>
                  <a:pt x="14" y="0"/>
                  <a:pt x="0" y="14"/>
                  <a:pt x="0" y="33"/>
                </a:cubicBezTo>
                <a:lnTo>
                  <a:pt x="0" y="8278"/>
                </a:lnTo>
                <a:close/>
              </a:path>
            </a:pathLst>
          </a:custGeom>
          <a:solidFill>
            <a:schemeClr val="bg2">
              <a:lumMod val="75000"/>
            </a:schemeClr>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5" name="Freeform: Shape 233">
            <a:extLst>
              <a:ext uri="{FF2B5EF4-FFF2-40B4-BE49-F238E27FC236}">
                <a16:creationId xmlns:a16="http://schemas.microsoft.com/office/drawing/2014/main" id="{8841954E-9ACC-2266-0FF2-FC9F9847D4F0}"/>
              </a:ext>
            </a:extLst>
          </p:cNvPr>
          <p:cNvSpPr/>
          <p:nvPr/>
        </p:nvSpPr>
        <p:spPr>
          <a:xfrm>
            <a:off x="4632470" y="1543882"/>
            <a:ext cx="203812" cy="203344"/>
          </a:xfrm>
          <a:custGeom>
            <a:avLst/>
            <a:gdLst/>
            <a:ahLst/>
            <a:cxnLst>
              <a:cxn ang="3cd4">
                <a:pos x="hc" y="t"/>
              </a:cxn>
              <a:cxn ang="cd2">
                <a:pos x="l" y="vc"/>
              </a:cxn>
              <a:cxn ang="cd4">
                <a:pos x="hc" y="b"/>
              </a:cxn>
              <a:cxn ang="0">
                <a:pos x="r" y="vc"/>
              </a:cxn>
            </a:cxnLst>
            <a:rect l="l" t="t" r="r" b="b"/>
            <a:pathLst>
              <a:path w="437" h="436">
                <a:moveTo>
                  <a:pt x="437" y="218"/>
                </a:moveTo>
                <a:cubicBezTo>
                  <a:pt x="437" y="338"/>
                  <a:pt x="339" y="436"/>
                  <a:pt x="219" y="436"/>
                </a:cubicBezTo>
                <a:cubicBezTo>
                  <a:pt x="98" y="436"/>
                  <a:pt x="0" y="338"/>
                  <a:pt x="0" y="218"/>
                </a:cubicBezTo>
                <a:cubicBezTo>
                  <a:pt x="0" y="97"/>
                  <a:pt x="98" y="0"/>
                  <a:pt x="219" y="0"/>
                </a:cubicBezTo>
                <a:cubicBezTo>
                  <a:pt x="339" y="0"/>
                  <a:pt x="437" y="97"/>
                  <a:pt x="437" y="218"/>
                </a:cubicBezTo>
                <a:close/>
              </a:path>
            </a:pathLst>
          </a:custGeom>
          <a:solidFill>
            <a:schemeClr val="accent1"/>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6" name="Straight Connector 5">
            <a:extLst>
              <a:ext uri="{FF2B5EF4-FFF2-40B4-BE49-F238E27FC236}">
                <a16:creationId xmlns:a16="http://schemas.microsoft.com/office/drawing/2014/main" id="{05CFA2B6-C908-E9C9-F6F5-1321E9868EF8}"/>
              </a:ext>
            </a:extLst>
          </p:cNvPr>
          <p:cNvSpPr/>
          <p:nvPr/>
        </p:nvSpPr>
        <p:spPr>
          <a:xfrm>
            <a:off x="4836749" y="1645787"/>
            <a:ext cx="179503" cy="0"/>
          </a:xfrm>
          <a:prstGeom prst="line">
            <a:avLst/>
          </a:prstGeom>
          <a:noFill/>
          <a:ln w="38100" cap="flat">
            <a:solidFill>
              <a:schemeClr val="accent1"/>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8" name="Freeform: Shape 308">
            <a:extLst>
              <a:ext uri="{FF2B5EF4-FFF2-40B4-BE49-F238E27FC236}">
                <a16:creationId xmlns:a16="http://schemas.microsoft.com/office/drawing/2014/main" id="{B78E9EF4-5D03-3F7C-4738-AE80F8D24387}"/>
              </a:ext>
            </a:extLst>
          </p:cNvPr>
          <p:cNvSpPr/>
          <p:nvPr/>
        </p:nvSpPr>
        <p:spPr>
          <a:xfrm>
            <a:off x="4632470" y="2676100"/>
            <a:ext cx="203812" cy="203812"/>
          </a:xfrm>
          <a:custGeom>
            <a:avLst/>
            <a:gdLst/>
            <a:ahLst/>
            <a:cxnLst>
              <a:cxn ang="3cd4">
                <a:pos x="hc" y="t"/>
              </a:cxn>
              <a:cxn ang="cd2">
                <a:pos x="l" y="vc"/>
              </a:cxn>
              <a:cxn ang="cd4">
                <a:pos x="hc" y="b"/>
              </a:cxn>
              <a:cxn ang="0">
                <a:pos x="r" y="vc"/>
              </a:cxn>
            </a:cxnLst>
            <a:rect l="l" t="t" r="r" b="b"/>
            <a:pathLst>
              <a:path w="437" h="437">
                <a:moveTo>
                  <a:pt x="437" y="218"/>
                </a:moveTo>
                <a:cubicBezTo>
                  <a:pt x="437" y="339"/>
                  <a:pt x="339" y="437"/>
                  <a:pt x="219" y="437"/>
                </a:cubicBezTo>
                <a:cubicBezTo>
                  <a:pt x="98" y="437"/>
                  <a:pt x="0" y="339"/>
                  <a:pt x="0" y="218"/>
                </a:cubicBezTo>
                <a:cubicBezTo>
                  <a:pt x="0" y="98"/>
                  <a:pt x="98" y="0"/>
                  <a:pt x="219" y="0"/>
                </a:cubicBezTo>
                <a:cubicBezTo>
                  <a:pt x="339" y="0"/>
                  <a:pt x="437" y="98"/>
                  <a:pt x="437" y="218"/>
                </a:cubicBezTo>
                <a:close/>
              </a:path>
            </a:pathLst>
          </a:custGeom>
          <a:solidFill>
            <a:schemeClr val="accent2"/>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9" name="Straight Connector 8">
            <a:extLst>
              <a:ext uri="{FF2B5EF4-FFF2-40B4-BE49-F238E27FC236}">
                <a16:creationId xmlns:a16="http://schemas.microsoft.com/office/drawing/2014/main" id="{4A3E4709-03F8-1FD3-AA7B-BE4BD9608BEC}"/>
              </a:ext>
            </a:extLst>
          </p:cNvPr>
          <p:cNvSpPr/>
          <p:nvPr/>
        </p:nvSpPr>
        <p:spPr>
          <a:xfrm>
            <a:off x="4836749" y="2778006"/>
            <a:ext cx="179503" cy="0"/>
          </a:xfrm>
          <a:prstGeom prst="line">
            <a:avLst/>
          </a:prstGeom>
          <a:noFill/>
          <a:ln w="38100" cap="flat">
            <a:solidFill>
              <a:schemeClr val="accent2"/>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11" name="Freeform: Shape 383">
            <a:extLst>
              <a:ext uri="{FF2B5EF4-FFF2-40B4-BE49-F238E27FC236}">
                <a16:creationId xmlns:a16="http://schemas.microsoft.com/office/drawing/2014/main" id="{65FA9FDB-D393-D995-C282-243088BD5300}"/>
              </a:ext>
            </a:extLst>
          </p:cNvPr>
          <p:cNvSpPr/>
          <p:nvPr/>
        </p:nvSpPr>
        <p:spPr>
          <a:xfrm>
            <a:off x="4632470" y="3951601"/>
            <a:ext cx="203812" cy="203344"/>
          </a:xfrm>
          <a:custGeom>
            <a:avLst/>
            <a:gdLst/>
            <a:ahLst/>
            <a:cxnLst>
              <a:cxn ang="3cd4">
                <a:pos x="hc" y="t"/>
              </a:cxn>
              <a:cxn ang="cd2">
                <a:pos x="l" y="vc"/>
              </a:cxn>
              <a:cxn ang="cd4">
                <a:pos x="hc" y="b"/>
              </a:cxn>
              <a:cxn ang="0">
                <a:pos x="r" y="vc"/>
              </a:cxn>
            </a:cxnLst>
            <a:rect l="l" t="t" r="r" b="b"/>
            <a:pathLst>
              <a:path w="437" h="436">
                <a:moveTo>
                  <a:pt x="437" y="218"/>
                </a:moveTo>
                <a:cubicBezTo>
                  <a:pt x="437" y="338"/>
                  <a:pt x="339" y="436"/>
                  <a:pt x="219" y="436"/>
                </a:cubicBezTo>
                <a:cubicBezTo>
                  <a:pt x="98" y="436"/>
                  <a:pt x="0" y="338"/>
                  <a:pt x="0" y="218"/>
                </a:cubicBezTo>
                <a:cubicBezTo>
                  <a:pt x="0" y="97"/>
                  <a:pt x="98" y="0"/>
                  <a:pt x="219" y="0"/>
                </a:cubicBezTo>
                <a:cubicBezTo>
                  <a:pt x="339" y="0"/>
                  <a:pt x="437" y="97"/>
                  <a:pt x="437" y="218"/>
                </a:cubicBezTo>
                <a:close/>
              </a:path>
            </a:pathLst>
          </a:custGeom>
          <a:solidFill>
            <a:schemeClr val="accent3"/>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12" name="Straight Connector 11">
            <a:extLst>
              <a:ext uri="{FF2B5EF4-FFF2-40B4-BE49-F238E27FC236}">
                <a16:creationId xmlns:a16="http://schemas.microsoft.com/office/drawing/2014/main" id="{BA6B9ACC-CF54-B844-C0A9-36DBB742132A}"/>
              </a:ext>
            </a:extLst>
          </p:cNvPr>
          <p:cNvSpPr/>
          <p:nvPr/>
        </p:nvSpPr>
        <p:spPr>
          <a:xfrm>
            <a:off x="4821322" y="4053272"/>
            <a:ext cx="179503" cy="0"/>
          </a:xfrm>
          <a:prstGeom prst="line">
            <a:avLst/>
          </a:prstGeom>
          <a:noFill/>
          <a:ln w="38100" cap="flat">
            <a:solidFill>
              <a:schemeClr val="accent3"/>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32" name="Freeform: Shape 383">
            <a:extLst>
              <a:ext uri="{FF2B5EF4-FFF2-40B4-BE49-F238E27FC236}">
                <a16:creationId xmlns:a16="http://schemas.microsoft.com/office/drawing/2014/main" id="{69AB2E73-43E9-E898-C648-0018D0877E3D}"/>
              </a:ext>
            </a:extLst>
          </p:cNvPr>
          <p:cNvSpPr/>
          <p:nvPr/>
        </p:nvSpPr>
        <p:spPr>
          <a:xfrm>
            <a:off x="4632470" y="5084659"/>
            <a:ext cx="203812" cy="203344"/>
          </a:xfrm>
          <a:custGeom>
            <a:avLst/>
            <a:gdLst/>
            <a:ahLst/>
            <a:cxnLst>
              <a:cxn ang="3cd4">
                <a:pos x="hc" y="t"/>
              </a:cxn>
              <a:cxn ang="cd2">
                <a:pos x="l" y="vc"/>
              </a:cxn>
              <a:cxn ang="cd4">
                <a:pos x="hc" y="b"/>
              </a:cxn>
              <a:cxn ang="0">
                <a:pos x="r" y="vc"/>
              </a:cxn>
            </a:cxnLst>
            <a:rect l="l" t="t" r="r" b="b"/>
            <a:pathLst>
              <a:path w="437" h="436">
                <a:moveTo>
                  <a:pt x="437" y="218"/>
                </a:moveTo>
                <a:cubicBezTo>
                  <a:pt x="437" y="338"/>
                  <a:pt x="339" y="436"/>
                  <a:pt x="219" y="436"/>
                </a:cubicBezTo>
                <a:cubicBezTo>
                  <a:pt x="98" y="436"/>
                  <a:pt x="0" y="338"/>
                  <a:pt x="0" y="218"/>
                </a:cubicBezTo>
                <a:cubicBezTo>
                  <a:pt x="0" y="97"/>
                  <a:pt x="98" y="0"/>
                  <a:pt x="219" y="0"/>
                </a:cubicBezTo>
                <a:cubicBezTo>
                  <a:pt x="339" y="0"/>
                  <a:pt x="437" y="97"/>
                  <a:pt x="437" y="218"/>
                </a:cubicBezTo>
                <a:close/>
              </a:path>
            </a:pathLst>
          </a:custGeom>
          <a:solidFill>
            <a:schemeClr val="accent4"/>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33" name="Straight Connector 32">
            <a:extLst>
              <a:ext uri="{FF2B5EF4-FFF2-40B4-BE49-F238E27FC236}">
                <a16:creationId xmlns:a16="http://schemas.microsoft.com/office/drawing/2014/main" id="{B5BD0760-4987-A9F8-C75D-D1D368254E7F}"/>
              </a:ext>
            </a:extLst>
          </p:cNvPr>
          <p:cNvSpPr/>
          <p:nvPr/>
        </p:nvSpPr>
        <p:spPr>
          <a:xfrm>
            <a:off x="4834923" y="5164866"/>
            <a:ext cx="203811" cy="661"/>
          </a:xfrm>
          <a:prstGeom prst="line">
            <a:avLst/>
          </a:prstGeom>
          <a:noFill/>
          <a:ln w="38100" cap="flat">
            <a:solidFill>
              <a:schemeClr val="accent4"/>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22" name="Oval 21">
            <a:extLst>
              <a:ext uri="{FF2B5EF4-FFF2-40B4-BE49-F238E27FC236}">
                <a16:creationId xmlns:a16="http://schemas.microsoft.com/office/drawing/2014/main" id="{D7BCF819-1945-85C2-9379-7B533FEFA884}"/>
              </a:ext>
            </a:extLst>
          </p:cNvPr>
          <p:cNvSpPr/>
          <p:nvPr/>
        </p:nvSpPr>
        <p:spPr>
          <a:xfrm>
            <a:off x="4963959" y="1458064"/>
            <a:ext cx="373581" cy="3735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27" name="Oval 26">
            <a:extLst>
              <a:ext uri="{FF2B5EF4-FFF2-40B4-BE49-F238E27FC236}">
                <a16:creationId xmlns:a16="http://schemas.microsoft.com/office/drawing/2014/main" id="{20371D21-5C90-F43B-9E1A-976ACFBFF24E}"/>
              </a:ext>
            </a:extLst>
          </p:cNvPr>
          <p:cNvSpPr/>
          <p:nvPr/>
        </p:nvSpPr>
        <p:spPr>
          <a:xfrm>
            <a:off x="4963959" y="2591448"/>
            <a:ext cx="373581" cy="3735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28" name="Oval 27">
            <a:extLst>
              <a:ext uri="{FF2B5EF4-FFF2-40B4-BE49-F238E27FC236}">
                <a16:creationId xmlns:a16="http://schemas.microsoft.com/office/drawing/2014/main" id="{7958242A-A65E-1BAD-9C2A-39AB157B9AD0}"/>
              </a:ext>
            </a:extLst>
          </p:cNvPr>
          <p:cNvSpPr/>
          <p:nvPr/>
        </p:nvSpPr>
        <p:spPr>
          <a:xfrm>
            <a:off x="4963959" y="3866481"/>
            <a:ext cx="373581" cy="3735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29" name="Oval 28">
            <a:extLst>
              <a:ext uri="{FF2B5EF4-FFF2-40B4-BE49-F238E27FC236}">
                <a16:creationId xmlns:a16="http://schemas.microsoft.com/office/drawing/2014/main" id="{462BDF78-C7DC-F50D-2920-3E9C9F52D876}"/>
              </a:ext>
            </a:extLst>
          </p:cNvPr>
          <p:cNvSpPr/>
          <p:nvPr/>
        </p:nvSpPr>
        <p:spPr>
          <a:xfrm>
            <a:off x="5022314" y="4978075"/>
            <a:ext cx="373581" cy="3735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18" name="TextBox 17">
            <a:extLst>
              <a:ext uri="{FF2B5EF4-FFF2-40B4-BE49-F238E27FC236}">
                <a16:creationId xmlns:a16="http://schemas.microsoft.com/office/drawing/2014/main" id="{CE0ED111-D05A-4CDB-3CE9-7BC4AA43096F}"/>
              </a:ext>
            </a:extLst>
          </p:cNvPr>
          <p:cNvSpPr txBox="1"/>
          <p:nvPr/>
        </p:nvSpPr>
        <p:spPr>
          <a:xfrm>
            <a:off x="5570186" y="1231897"/>
            <a:ext cx="2946354" cy="923330"/>
          </a:xfrm>
          <a:prstGeom prst="rect">
            <a:avLst/>
          </a:prstGeom>
          <a:noFill/>
        </p:spPr>
        <p:txBody>
          <a:bodyPr wrap="square" rtlCol="0" anchor="b">
            <a:spAutoFit/>
          </a:bodyPr>
          <a:lstStyle>
            <a:defPPr>
              <a:defRPr lang="en-US"/>
            </a:defPPr>
            <a:lvl1pPr>
              <a:defRPr sz="4400" b="1">
                <a:solidFill>
                  <a:schemeClr val="tx2"/>
                </a:solidFill>
                <a:latin typeface="Raleway" pitchFamily="2" charset="77"/>
                <a:ea typeface="Arimo" panose="020B0604020202020204" pitchFamily="34" charset="0"/>
                <a:cs typeface="Space Grotesk" pitchFamily="2" charset="77"/>
              </a:defRPr>
            </a:lvl1pPr>
          </a:lstStyle>
          <a:p>
            <a:r>
              <a:rPr lang="lv-LV" sz="1800" dirty="0">
                <a:latin typeface="+mn-lt"/>
              </a:rPr>
              <a:t>Sabiedrības novecošanās un aprūpes pieprasījuma palielināšanās </a:t>
            </a:r>
          </a:p>
        </p:txBody>
      </p:sp>
      <p:sp>
        <p:nvSpPr>
          <p:cNvPr id="24" name="TextBox 23">
            <a:extLst>
              <a:ext uri="{FF2B5EF4-FFF2-40B4-BE49-F238E27FC236}">
                <a16:creationId xmlns:a16="http://schemas.microsoft.com/office/drawing/2014/main" id="{5A77447B-41EC-4AB6-D6B3-2CE0CCAD5492}"/>
              </a:ext>
            </a:extLst>
          </p:cNvPr>
          <p:cNvSpPr txBox="1"/>
          <p:nvPr/>
        </p:nvSpPr>
        <p:spPr>
          <a:xfrm>
            <a:off x="5627882" y="2342401"/>
            <a:ext cx="3352967" cy="923330"/>
          </a:xfrm>
          <a:prstGeom prst="rect">
            <a:avLst/>
          </a:prstGeom>
          <a:noFill/>
        </p:spPr>
        <p:txBody>
          <a:bodyPr wrap="square" rtlCol="0" anchor="b">
            <a:spAutoFit/>
          </a:bodyPr>
          <a:lstStyle>
            <a:defPPr>
              <a:defRPr lang="en-US"/>
            </a:defPPr>
            <a:lvl1pPr>
              <a:defRPr sz="4400" b="1">
                <a:solidFill>
                  <a:schemeClr val="tx2"/>
                </a:solidFill>
                <a:latin typeface="Raleway" pitchFamily="2" charset="77"/>
                <a:ea typeface="Arimo" panose="020B0604020202020204" pitchFamily="34" charset="0"/>
                <a:cs typeface="Space Grotesk" pitchFamily="2" charset="77"/>
              </a:defRPr>
            </a:lvl1pPr>
          </a:lstStyle>
          <a:p>
            <a:r>
              <a:rPr lang="lv-LV" sz="1800" dirty="0">
                <a:latin typeface="+mn-lt"/>
              </a:rPr>
              <a:t>Darbaspēka trūkums un neformālās aprūpes problemātika</a:t>
            </a:r>
            <a:endParaRPr lang="en-US" sz="1800" dirty="0">
              <a:latin typeface="+mn-lt"/>
            </a:endParaRPr>
          </a:p>
        </p:txBody>
      </p:sp>
      <p:sp>
        <p:nvSpPr>
          <p:cNvPr id="26" name="TextBox 25">
            <a:extLst>
              <a:ext uri="{FF2B5EF4-FFF2-40B4-BE49-F238E27FC236}">
                <a16:creationId xmlns:a16="http://schemas.microsoft.com/office/drawing/2014/main" id="{DD3D604C-9F6B-893C-E9A6-AB2C0493F443}"/>
              </a:ext>
            </a:extLst>
          </p:cNvPr>
          <p:cNvSpPr txBox="1"/>
          <p:nvPr/>
        </p:nvSpPr>
        <p:spPr>
          <a:xfrm rot="10800000" flipV="1">
            <a:off x="5627883" y="3658702"/>
            <a:ext cx="2763466" cy="923330"/>
          </a:xfrm>
          <a:prstGeom prst="rect">
            <a:avLst/>
          </a:prstGeom>
          <a:noFill/>
        </p:spPr>
        <p:txBody>
          <a:bodyPr wrap="square" rtlCol="0" anchor="b">
            <a:spAutoFit/>
          </a:bodyPr>
          <a:lstStyle>
            <a:defPPr>
              <a:defRPr lang="en-US"/>
            </a:defPPr>
            <a:lvl1pPr>
              <a:defRPr sz="4400" b="1">
                <a:solidFill>
                  <a:schemeClr val="tx2"/>
                </a:solidFill>
                <a:latin typeface="Raleway" pitchFamily="2" charset="77"/>
                <a:ea typeface="Arimo" panose="020B0604020202020204" pitchFamily="34" charset="0"/>
                <a:cs typeface="Space Grotesk" pitchFamily="2" charset="77"/>
              </a:defRPr>
            </a:lvl1pPr>
          </a:lstStyle>
          <a:p>
            <a:r>
              <a:rPr lang="lv-LV" sz="1800" dirty="0">
                <a:latin typeface="+mn-lt"/>
              </a:rPr>
              <a:t>Aprūpes sadrumstalotība un starpnozaru sadarbības ierobežojumi </a:t>
            </a:r>
            <a:endParaRPr lang="en-US" sz="1800" dirty="0">
              <a:latin typeface="+mn-lt"/>
            </a:endParaRPr>
          </a:p>
        </p:txBody>
      </p:sp>
      <p:sp>
        <p:nvSpPr>
          <p:cNvPr id="39" name="TextBox 38">
            <a:extLst>
              <a:ext uri="{FF2B5EF4-FFF2-40B4-BE49-F238E27FC236}">
                <a16:creationId xmlns:a16="http://schemas.microsoft.com/office/drawing/2014/main" id="{EC7DE1E5-4AA6-7FFD-4697-84CACBBECC02}"/>
              </a:ext>
            </a:extLst>
          </p:cNvPr>
          <p:cNvSpPr txBox="1"/>
          <p:nvPr/>
        </p:nvSpPr>
        <p:spPr>
          <a:xfrm>
            <a:off x="5667678" y="4982324"/>
            <a:ext cx="2856622" cy="369332"/>
          </a:xfrm>
          <a:prstGeom prst="rect">
            <a:avLst/>
          </a:prstGeom>
          <a:noFill/>
        </p:spPr>
        <p:txBody>
          <a:bodyPr wrap="square" rtlCol="0" anchor="b">
            <a:spAutoFit/>
          </a:bodyPr>
          <a:lstStyle>
            <a:defPPr>
              <a:defRPr lang="en-US"/>
            </a:defPPr>
            <a:lvl1pPr>
              <a:defRPr sz="4400" b="1">
                <a:solidFill>
                  <a:schemeClr val="tx2"/>
                </a:solidFill>
                <a:latin typeface="Raleway" pitchFamily="2" charset="77"/>
                <a:ea typeface="Arimo" panose="020B0604020202020204" pitchFamily="34" charset="0"/>
                <a:cs typeface="Space Grotesk" pitchFamily="2" charset="77"/>
              </a:defRPr>
            </a:lvl1pPr>
          </a:lstStyle>
          <a:p>
            <a:r>
              <a:rPr lang="lv-LV" sz="1800" dirty="0">
                <a:latin typeface="+mn-lt"/>
              </a:rPr>
              <a:t>Nepietiekošs finansējums </a:t>
            </a:r>
            <a:endParaRPr lang="en-US" sz="1800" dirty="0">
              <a:latin typeface="+mn-lt"/>
            </a:endParaRPr>
          </a:p>
        </p:txBody>
      </p:sp>
      <p:sp>
        <p:nvSpPr>
          <p:cNvPr id="21" name="TextBox 20">
            <a:extLst>
              <a:ext uri="{FF2B5EF4-FFF2-40B4-BE49-F238E27FC236}">
                <a16:creationId xmlns:a16="http://schemas.microsoft.com/office/drawing/2014/main" id="{0A72F0B5-FD8F-4A51-86BF-079645C413A4}"/>
              </a:ext>
            </a:extLst>
          </p:cNvPr>
          <p:cNvSpPr txBox="1"/>
          <p:nvPr/>
        </p:nvSpPr>
        <p:spPr>
          <a:xfrm rot="10800000" flipV="1">
            <a:off x="1061545" y="4258867"/>
            <a:ext cx="2786683" cy="646331"/>
          </a:xfrm>
          <a:prstGeom prst="rect">
            <a:avLst/>
          </a:prstGeom>
          <a:noFill/>
        </p:spPr>
        <p:txBody>
          <a:bodyPr wrap="square" rtlCol="0" anchor="t">
            <a:spAutoFit/>
          </a:bodyPr>
          <a:lstStyle>
            <a:defPPr>
              <a:defRPr lang="en-US"/>
            </a:defPPr>
            <a:lvl1pPr>
              <a:lnSpc>
                <a:spcPct val="140000"/>
              </a:lnSpc>
              <a:spcBef>
                <a:spcPts val="1200"/>
              </a:spcBef>
              <a:spcAft>
                <a:spcPts val="0"/>
              </a:spcAft>
              <a:defRPr sz="3100">
                <a:latin typeface="Montserrat" pitchFamily="2" charset="77"/>
              </a:defRPr>
            </a:lvl1pPr>
          </a:lstStyle>
          <a:p>
            <a:pPr algn="r">
              <a:lnSpc>
                <a:spcPct val="100000"/>
              </a:lnSpc>
            </a:pPr>
            <a:r>
              <a:rPr lang="lv-LV" sz="1800" b="1" dirty="0">
                <a:solidFill>
                  <a:srgbClr val="002060"/>
                </a:solidFill>
                <a:latin typeface="+mn-lt"/>
              </a:rPr>
              <a:t>Aprūpes kvalitātes ierobežojumi</a:t>
            </a:r>
            <a:endParaRPr lang="en-US" sz="1800" b="1" dirty="0">
              <a:solidFill>
                <a:srgbClr val="002060"/>
              </a:solidFill>
              <a:latin typeface="+mn-lt"/>
            </a:endParaRPr>
          </a:p>
        </p:txBody>
      </p:sp>
      <p:sp>
        <p:nvSpPr>
          <p:cNvPr id="40" name="Freeform: Shape 383">
            <a:extLst>
              <a:ext uri="{FF2B5EF4-FFF2-40B4-BE49-F238E27FC236}">
                <a16:creationId xmlns:a16="http://schemas.microsoft.com/office/drawing/2014/main" id="{3C8CC6EB-3EEE-4C61-8AA2-9317D7555A86}"/>
              </a:ext>
            </a:extLst>
          </p:cNvPr>
          <p:cNvSpPr/>
          <p:nvPr/>
        </p:nvSpPr>
        <p:spPr>
          <a:xfrm>
            <a:off x="4632470" y="4497674"/>
            <a:ext cx="203812" cy="203344"/>
          </a:xfrm>
          <a:custGeom>
            <a:avLst/>
            <a:gdLst/>
            <a:ahLst/>
            <a:cxnLst>
              <a:cxn ang="3cd4">
                <a:pos x="hc" y="t"/>
              </a:cxn>
              <a:cxn ang="cd2">
                <a:pos x="l" y="vc"/>
              </a:cxn>
              <a:cxn ang="cd4">
                <a:pos x="hc" y="b"/>
              </a:cxn>
              <a:cxn ang="0">
                <a:pos x="r" y="vc"/>
              </a:cxn>
            </a:cxnLst>
            <a:rect l="l" t="t" r="r" b="b"/>
            <a:pathLst>
              <a:path w="437" h="436">
                <a:moveTo>
                  <a:pt x="437" y="218"/>
                </a:moveTo>
                <a:cubicBezTo>
                  <a:pt x="437" y="338"/>
                  <a:pt x="339" y="436"/>
                  <a:pt x="219" y="436"/>
                </a:cubicBezTo>
                <a:cubicBezTo>
                  <a:pt x="98" y="436"/>
                  <a:pt x="0" y="338"/>
                  <a:pt x="0" y="218"/>
                </a:cubicBezTo>
                <a:cubicBezTo>
                  <a:pt x="0" y="97"/>
                  <a:pt x="98" y="0"/>
                  <a:pt x="219" y="0"/>
                </a:cubicBezTo>
                <a:cubicBezTo>
                  <a:pt x="339" y="0"/>
                  <a:pt x="437" y="97"/>
                  <a:pt x="437" y="218"/>
                </a:cubicBezTo>
                <a:close/>
              </a:path>
            </a:pathLst>
          </a:custGeom>
          <a:solidFill>
            <a:srgbClr val="00B0F0"/>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41" name="Oval 40">
            <a:extLst>
              <a:ext uri="{FF2B5EF4-FFF2-40B4-BE49-F238E27FC236}">
                <a16:creationId xmlns:a16="http://schemas.microsoft.com/office/drawing/2014/main" id="{2E5A0B97-04C8-42A3-B44B-0ABD4192FEE9}"/>
              </a:ext>
            </a:extLst>
          </p:cNvPr>
          <p:cNvSpPr/>
          <p:nvPr/>
        </p:nvSpPr>
        <p:spPr>
          <a:xfrm>
            <a:off x="4097397" y="4395362"/>
            <a:ext cx="373581" cy="3735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44" name="Straight Connector 43">
            <a:extLst>
              <a:ext uri="{FF2B5EF4-FFF2-40B4-BE49-F238E27FC236}">
                <a16:creationId xmlns:a16="http://schemas.microsoft.com/office/drawing/2014/main" id="{D440BFE2-5A8B-4E06-8279-B919D6E283D6}"/>
              </a:ext>
            </a:extLst>
          </p:cNvPr>
          <p:cNvSpPr/>
          <p:nvPr/>
        </p:nvSpPr>
        <p:spPr>
          <a:xfrm>
            <a:off x="4452967" y="4599346"/>
            <a:ext cx="179503" cy="0"/>
          </a:xfrm>
          <a:prstGeom prst="line">
            <a:avLst/>
          </a:prstGeom>
          <a:noFill/>
          <a:ln w="38100" cap="flat">
            <a:solidFill>
              <a:srgbClr val="00B0F0"/>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30" name="Oval 29">
            <a:extLst>
              <a:ext uri="{FF2B5EF4-FFF2-40B4-BE49-F238E27FC236}">
                <a16:creationId xmlns:a16="http://schemas.microsoft.com/office/drawing/2014/main" id="{586AECA5-7C09-4205-9518-0EEC5F116332}"/>
              </a:ext>
            </a:extLst>
          </p:cNvPr>
          <p:cNvSpPr/>
          <p:nvPr/>
        </p:nvSpPr>
        <p:spPr>
          <a:xfrm>
            <a:off x="4118903" y="1991284"/>
            <a:ext cx="373581" cy="37358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31" name="Freeform: Shape 308">
            <a:extLst>
              <a:ext uri="{FF2B5EF4-FFF2-40B4-BE49-F238E27FC236}">
                <a16:creationId xmlns:a16="http://schemas.microsoft.com/office/drawing/2014/main" id="{DC87933C-F991-4752-A95D-7FE7522338A8}"/>
              </a:ext>
            </a:extLst>
          </p:cNvPr>
          <p:cNvSpPr/>
          <p:nvPr/>
        </p:nvSpPr>
        <p:spPr>
          <a:xfrm>
            <a:off x="4617510" y="2106176"/>
            <a:ext cx="203812" cy="203812"/>
          </a:xfrm>
          <a:custGeom>
            <a:avLst/>
            <a:gdLst/>
            <a:ahLst/>
            <a:cxnLst>
              <a:cxn ang="3cd4">
                <a:pos x="hc" y="t"/>
              </a:cxn>
              <a:cxn ang="cd2">
                <a:pos x="l" y="vc"/>
              </a:cxn>
              <a:cxn ang="cd4">
                <a:pos x="hc" y="b"/>
              </a:cxn>
              <a:cxn ang="0">
                <a:pos x="r" y="vc"/>
              </a:cxn>
            </a:cxnLst>
            <a:rect l="l" t="t" r="r" b="b"/>
            <a:pathLst>
              <a:path w="437" h="437">
                <a:moveTo>
                  <a:pt x="437" y="218"/>
                </a:moveTo>
                <a:cubicBezTo>
                  <a:pt x="437" y="339"/>
                  <a:pt x="339" y="437"/>
                  <a:pt x="219" y="437"/>
                </a:cubicBezTo>
                <a:cubicBezTo>
                  <a:pt x="98" y="437"/>
                  <a:pt x="0" y="339"/>
                  <a:pt x="0" y="218"/>
                </a:cubicBezTo>
                <a:cubicBezTo>
                  <a:pt x="0" y="98"/>
                  <a:pt x="98" y="0"/>
                  <a:pt x="219" y="0"/>
                </a:cubicBezTo>
                <a:cubicBezTo>
                  <a:pt x="339" y="0"/>
                  <a:pt x="437" y="98"/>
                  <a:pt x="437" y="218"/>
                </a:cubicBezTo>
                <a:close/>
              </a:path>
            </a:pathLst>
          </a:custGeom>
          <a:solidFill>
            <a:srgbClr val="92D050"/>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34" name="TextBox 33">
            <a:extLst>
              <a:ext uri="{FF2B5EF4-FFF2-40B4-BE49-F238E27FC236}">
                <a16:creationId xmlns:a16="http://schemas.microsoft.com/office/drawing/2014/main" id="{93E7A8EE-D9E6-423E-B50A-55C4A0B9DD18}"/>
              </a:ext>
            </a:extLst>
          </p:cNvPr>
          <p:cNvSpPr txBox="1"/>
          <p:nvPr/>
        </p:nvSpPr>
        <p:spPr>
          <a:xfrm rot="10800000" flipV="1">
            <a:off x="616268" y="1760180"/>
            <a:ext cx="3269988" cy="923330"/>
          </a:xfrm>
          <a:prstGeom prst="rect">
            <a:avLst/>
          </a:prstGeom>
          <a:noFill/>
        </p:spPr>
        <p:txBody>
          <a:bodyPr wrap="square" rtlCol="0" anchor="t">
            <a:spAutoFit/>
          </a:bodyPr>
          <a:lstStyle>
            <a:defPPr>
              <a:defRPr lang="en-US"/>
            </a:defPPr>
            <a:lvl1pPr>
              <a:lnSpc>
                <a:spcPct val="140000"/>
              </a:lnSpc>
              <a:spcBef>
                <a:spcPts val="1200"/>
              </a:spcBef>
              <a:spcAft>
                <a:spcPts val="0"/>
              </a:spcAft>
              <a:defRPr sz="3100">
                <a:latin typeface="Montserrat" pitchFamily="2" charset="77"/>
              </a:defRPr>
            </a:lvl1pPr>
          </a:lstStyle>
          <a:p>
            <a:pPr algn="r">
              <a:lnSpc>
                <a:spcPct val="100000"/>
              </a:lnSpc>
            </a:pPr>
            <a:r>
              <a:rPr lang="lv-LV" sz="1800" b="1" dirty="0">
                <a:solidFill>
                  <a:srgbClr val="002060"/>
                </a:solidFill>
                <a:latin typeface="+mn-lt"/>
              </a:rPr>
              <a:t>Sociālās aizsardzības un iedzīvotāju finansiālo spēju ierobežojumi</a:t>
            </a:r>
            <a:endParaRPr lang="en-US" sz="1800" b="1" dirty="0">
              <a:solidFill>
                <a:srgbClr val="002060"/>
              </a:solidFill>
              <a:latin typeface="+mn-lt"/>
            </a:endParaRPr>
          </a:p>
        </p:txBody>
      </p:sp>
      <p:sp>
        <p:nvSpPr>
          <p:cNvPr id="35" name="Straight Connector 34">
            <a:extLst>
              <a:ext uri="{FF2B5EF4-FFF2-40B4-BE49-F238E27FC236}">
                <a16:creationId xmlns:a16="http://schemas.microsoft.com/office/drawing/2014/main" id="{6229E105-A607-44A6-8D4F-D530E6339646}"/>
              </a:ext>
            </a:extLst>
          </p:cNvPr>
          <p:cNvSpPr/>
          <p:nvPr/>
        </p:nvSpPr>
        <p:spPr>
          <a:xfrm>
            <a:off x="4469196" y="2221845"/>
            <a:ext cx="179503" cy="0"/>
          </a:xfrm>
          <a:prstGeom prst="line">
            <a:avLst/>
          </a:prstGeom>
          <a:noFill/>
          <a:ln w="38100" cap="flat">
            <a:solidFill>
              <a:srgbClr val="92D050"/>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43" name="Freeform: Shape 383">
            <a:extLst>
              <a:ext uri="{FF2B5EF4-FFF2-40B4-BE49-F238E27FC236}">
                <a16:creationId xmlns:a16="http://schemas.microsoft.com/office/drawing/2014/main" id="{B68FDB95-95E5-4D69-8CF0-9A69D4C766E1}"/>
              </a:ext>
            </a:extLst>
          </p:cNvPr>
          <p:cNvSpPr/>
          <p:nvPr/>
        </p:nvSpPr>
        <p:spPr>
          <a:xfrm>
            <a:off x="4648699" y="3299536"/>
            <a:ext cx="203812" cy="203344"/>
          </a:xfrm>
          <a:custGeom>
            <a:avLst/>
            <a:gdLst/>
            <a:ahLst/>
            <a:cxnLst>
              <a:cxn ang="3cd4">
                <a:pos x="hc" y="t"/>
              </a:cxn>
              <a:cxn ang="cd2">
                <a:pos x="l" y="vc"/>
              </a:cxn>
              <a:cxn ang="cd4">
                <a:pos x="hc" y="b"/>
              </a:cxn>
              <a:cxn ang="0">
                <a:pos x="r" y="vc"/>
              </a:cxn>
            </a:cxnLst>
            <a:rect l="l" t="t" r="r" b="b"/>
            <a:pathLst>
              <a:path w="437" h="436">
                <a:moveTo>
                  <a:pt x="437" y="218"/>
                </a:moveTo>
                <a:cubicBezTo>
                  <a:pt x="437" y="338"/>
                  <a:pt x="339" y="436"/>
                  <a:pt x="219" y="436"/>
                </a:cubicBezTo>
                <a:cubicBezTo>
                  <a:pt x="98" y="436"/>
                  <a:pt x="0" y="338"/>
                  <a:pt x="0" y="218"/>
                </a:cubicBezTo>
                <a:cubicBezTo>
                  <a:pt x="0" y="97"/>
                  <a:pt x="98" y="0"/>
                  <a:pt x="219" y="0"/>
                </a:cubicBezTo>
                <a:cubicBezTo>
                  <a:pt x="339" y="0"/>
                  <a:pt x="437" y="97"/>
                  <a:pt x="437" y="218"/>
                </a:cubicBezTo>
                <a:close/>
              </a:path>
            </a:pathLst>
          </a:custGeom>
          <a:solidFill>
            <a:srgbClr val="FFFF00"/>
          </a:solidFill>
          <a:ln cap="flat">
            <a:noFill/>
            <a:prstDash val="solid"/>
          </a:ln>
        </p:spPr>
        <p:txBody>
          <a:bodyPr vert="horz" wrap="none" lIns="33759" tIns="16879" rIns="33759" bIns="16879"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45" name="Oval 44">
            <a:extLst>
              <a:ext uri="{FF2B5EF4-FFF2-40B4-BE49-F238E27FC236}">
                <a16:creationId xmlns:a16="http://schemas.microsoft.com/office/drawing/2014/main" id="{DFC84312-2655-4560-B785-3EB07120FFC6}"/>
              </a:ext>
            </a:extLst>
          </p:cNvPr>
          <p:cNvSpPr/>
          <p:nvPr/>
        </p:nvSpPr>
        <p:spPr>
          <a:xfrm>
            <a:off x="4115572" y="3214417"/>
            <a:ext cx="373581" cy="37358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sz="675" dirty="0">
              <a:latin typeface="Raleway ExtraLight" pitchFamily="2" charset="77"/>
            </a:endParaRPr>
          </a:p>
        </p:txBody>
      </p:sp>
      <p:sp>
        <p:nvSpPr>
          <p:cNvPr id="47" name="Straight Connector 46">
            <a:extLst>
              <a:ext uri="{FF2B5EF4-FFF2-40B4-BE49-F238E27FC236}">
                <a16:creationId xmlns:a16="http://schemas.microsoft.com/office/drawing/2014/main" id="{B12F77CC-CCFA-41B6-A446-4E810205A1A2}"/>
              </a:ext>
            </a:extLst>
          </p:cNvPr>
          <p:cNvSpPr/>
          <p:nvPr/>
        </p:nvSpPr>
        <p:spPr>
          <a:xfrm>
            <a:off x="4495440" y="3409604"/>
            <a:ext cx="203811" cy="661"/>
          </a:xfrm>
          <a:prstGeom prst="line">
            <a:avLst/>
          </a:prstGeom>
          <a:noFill/>
          <a:ln w="38100" cap="flat">
            <a:solidFill>
              <a:srgbClr val="FFFF00"/>
            </a:solidFill>
            <a:prstDash val="solid"/>
            <a:round/>
          </a:ln>
        </p:spPr>
        <p:txBody>
          <a:bodyPr vert="horz" wrap="none" lIns="2026" tIns="2026" rIns="2026" bIns="2026" anchor="ctr" anchorCtr="1" compatLnSpc="0"/>
          <a:lstStyle/>
          <a:p>
            <a:pPr hangingPunct="0"/>
            <a:endParaRPr lang="en-US" sz="675" dirty="0">
              <a:latin typeface="Raleway ExtraLight" pitchFamily="2" charset="77"/>
              <a:ea typeface="Microsoft YaHei" pitchFamily="2"/>
              <a:cs typeface="Lucida Sans" pitchFamily="2"/>
            </a:endParaRPr>
          </a:p>
        </p:txBody>
      </p:sp>
      <p:sp>
        <p:nvSpPr>
          <p:cNvPr id="48" name="TextBox 47">
            <a:extLst>
              <a:ext uri="{FF2B5EF4-FFF2-40B4-BE49-F238E27FC236}">
                <a16:creationId xmlns:a16="http://schemas.microsoft.com/office/drawing/2014/main" id="{5FA9F0FB-4CAC-4459-8D9C-CF62C52BCE17}"/>
              </a:ext>
            </a:extLst>
          </p:cNvPr>
          <p:cNvSpPr txBox="1"/>
          <p:nvPr/>
        </p:nvSpPr>
        <p:spPr>
          <a:xfrm rot="10800000" flipV="1">
            <a:off x="1129191" y="3086439"/>
            <a:ext cx="2755387" cy="646331"/>
          </a:xfrm>
          <a:prstGeom prst="rect">
            <a:avLst/>
          </a:prstGeom>
          <a:noFill/>
        </p:spPr>
        <p:txBody>
          <a:bodyPr wrap="square" rtlCol="0" anchor="t">
            <a:spAutoFit/>
          </a:bodyPr>
          <a:lstStyle>
            <a:defPPr>
              <a:defRPr lang="en-US"/>
            </a:defPPr>
            <a:lvl1pPr>
              <a:lnSpc>
                <a:spcPct val="140000"/>
              </a:lnSpc>
              <a:spcBef>
                <a:spcPts val="1200"/>
              </a:spcBef>
              <a:spcAft>
                <a:spcPts val="0"/>
              </a:spcAft>
              <a:defRPr sz="3100">
                <a:latin typeface="Montserrat" pitchFamily="2" charset="77"/>
              </a:defRPr>
            </a:lvl1pPr>
          </a:lstStyle>
          <a:p>
            <a:pPr algn="r">
              <a:lnSpc>
                <a:spcPct val="100000"/>
              </a:lnSpc>
            </a:pPr>
            <a:r>
              <a:rPr lang="lv-LV" sz="1800" b="1" dirty="0">
                <a:solidFill>
                  <a:srgbClr val="002060"/>
                </a:solidFill>
                <a:latin typeface="+mn-lt"/>
              </a:rPr>
              <a:t>Aprūpes pieejamība un reģionālās atšķirības </a:t>
            </a:r>
            <a:endParaRPr lang="en-US" sz="1800" b="1" dirty="0">
              <a:solidFill>
                <a:srgbClr val="002060"/>
              </a:solidFill>
              <a:latin typeface="+mn-lt"/>
            </a:endParaRPr>
          </a:p>
        </p:txBody>
      </p:sp>
      <p:sp>
        <p:nvSpPr>
          <p:cNvPr id="36" name="Title 1">
            <a:extLst>
              <a:ext uri="{FF2B5EF4-FFF2-40B4-BE49-F238E27FC236}">
                <a16:creationId xmlns:a16="http://schemas.microsoft.com/office/drawing/2014/main" id="{3FC7556D-6468-4FBA-8CBD-656020750DF3}"/>
              </a:ext>
            </a:extLst>
          </p:cNvPr>
          <p:cNvSpPr txBox="1">
            <a:spLocks/>
          </p:cNvSpPr>
          <p:nvPr/>
        </p:nvSpPr>
        <p:spPr>
          <a:xfrm>
            <a:off x="1796431" y="195752"/>
            <a:ext cx="6890369" cy="642670"/>
          </a:xfrm>
          <a:prstGeom prst="rect">
            <a:avLst/>
          </a:prstGeom>
        </p:spPr>
        <p:txBody>
          <a:bodyP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lv-LV" altLang="lv-LV" b="1" dirty="0">
              <a:solidFill>
                <a:schemeClr val="accent5">
                  <a:lumMod val="50000"/>
                </a:schemeClr>
              </a:solidFill>
              <a:latin typeface="Verdana" panose="020B0604030504040204" pitchFamily="34" charset="0"/>
              <a:ea typeface="Verdana" panose="020B0604030504040204" pitchFamily="34" charset="0"/>
              <a:cs typeface="Times New Roman" panose="02020603050405020304" pitchFamily="18" charset="0"/>
            </a:endParaRPr>
          </a:p>
          <a:p>
            <a:pPr algn="ctr">
              <a:defRPr/>
            </a:pPr>
            <a:r>
              <a:rPr lang="lv-LV" altLang="lv-LV" b="1" dirty="0">
                <a:solidFill>
                  <a:schemeClr val="accent5">
                    <a:lumMod val="50000"/>
                  </a:schemeClr>
                </a:solidFill>
                <a:latin typeface="Verdana" panose="020B0604030504040204" pitchFamily="34" charset="0"/>
                <a:ea typeface="Verdana" panose="020B0604030504040204" pitchFamily="34" charset="0"/>
                <a:cs typeface="Times New Roman" panose="02020603050405020304" pitchFamily="18" charset="0"/>
              </a:rPr>
              <a:t>Izaicinājumi sociālās aprūpes jomā</a:t>
            </a:r>
            <a:endParaRPr lang="en-GB" altLang="lv-LV" b="1" dirty="0">
              <a:solidFill>
                <a:schemeClr val="accent5">
                  <a:lumMod val="50000"/>
                </a:schemeClr>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457369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719C-FC33-4086-835D-BAF7DE5DDF48}"/>
              </a:ext>
            </a:extLst>
          </p:cNvPr>
          <p:cNvSpPr>
            <a:spLocks noGrp="1"/>
          </p:cNvSpPr>
          <p:nvPr>
            <p:ph type="title"/>
          </p:nvPr>
        </p:nvSpPr>
        <p:spPr>
          <a:xfrm>
            <a:off x="2034988" y="381000"/>
            <a:ext cx="6651812" cy="900953"/>
          </a:xfrm>
        </p:spPr>
        <p:txBody>
          <a:bodyPr/>
          <a:lstStyle/>
          <a:p>
            <a:pPr algn="ctr"/>
            <a:r>
              <a:rPr lang="lv-LV" dirty="0">
                <a:solidFill>
                  <a:schemeClr val="accent5">
                    <a:lumMod val="50000"/>
                  </a:schemeClr>
                </a:solidFill>
              </a:rPr>
              <a:t>Latvijas sociālās aprūpes jomas politikas plānošanas dokumenti </a:t>
            </a:r>
          </a:p>
        </p:txBody>
      </p:sp>
      <p:graphicFrame>
        <p:nvGraphicFramePr>
          <p:cNvPr id="6" name="Content Placeholder 3" descr="Timeline&#10;">
            <a:extLst>
              <a:ext uri="{FF2B5EF4-FFF2-40B4-BE49-F238E27FC236}">
                <a16:creationId xmlns:a16="http://schemas.microsoft.com/office/drawing/2014/main" id="{C72DEBF9-A4C7-4402-A1DB-0DF86F6E7F1E}"/>
              </a:ext>
            </a:extLst>
          </p:cNvPr>
          <p:cNvGraphicFramePr>
            <a:graphicFrameLocks/>
          </p:cNvGraphicFramePr>
          <p:nvPr>
            <p:extLst>
              <p:ext uri="{D42A27DB-BD31-4B8C-83A1-F6EECF244321}">
                <p14:modId xmlns:p14="http://schemas.microsoft.com/office/powerpoint/2010/main" val="2714195959"/>
              </p:ext>
            </p:extLst>
          </p:nvPr>
        </p:nvGraphicFramePr>
        <p:xfrm>
          <a:off x="373751" y="1515035"/>
          <a:ext cx="8396498" cy="5118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146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CC461-C196-4139-8A15-05B45F64DBC0}"/>
              </a:ext>
            </a:extLst>
          </p:cNvPr>
          <p:cNvSpPr>
            <a:spLocks noGrp="1"/>
          </p:cNvSpPr>
          <p:nvPr>
            <p:ph type="title"/>
          </p:nvPr>
        </p:nvSpPr>
        <p:spPr>
          <a:xfrm>
            <a:off x="2115671" y="381000"/>
            <a:ext cx="6571129" cy="1036642"/>
          </a:xfrm>
        </p:spPr>
        <p:txBody>
          <a:bodyPr>
            <a:normAutofit/>
          </a:bodyPr>
          <a:lstStyle/>
          <a:p>
            <a:pPr algn="ctr"/>
            <a:r>
              <a:rPr lang="lv-LV" dirty="0">
                <a:solidFill>
                  <a:schemeClr val="accent5">
                    <a:lumMod val="50000"/>
                  </a:schemeClr>
                </a:solidFill>
              </a:rPr>
              <a:t>Eiropas Komisijas sociālās aprūpes jomas plānošanas dokumenti </a:t>
            </a:r>
          </a:p>
        </p:txBody>
      </p:sp>
      <p:sp>
        <p:nvSpPr>
          <p:cNvPr id="10" name="Freeform 147">
            <a:extLst>
              <a:ext uri="{FF2B5EF4-FFF2-40B4-BE49-F238E27FC236}">
                <a16:creationId xmlns:a16="http://schemas.microsoft.com/office/drawing/2014/main" id="{3E3B9724-9D30-4FEF-B8EF-3F18E0A51334}"/>
              </a:ext>
            </a:extLst>
          </p:cNvPr>
          <p:cNvSpPr>
            <a:spLocks noChangeArrowheads="1"/>
          </p:cNvSpPr>
          <p:nvPr/>
        </p:nvSpPr>
        <p:spPr bwMode="auto">
          <a:xfrm>
            <a:off x="5375549" y="2358582"/>
            <a:ext cx="2192252" cy="669640"/>
          </a:xfrm>
          <a:custGeom>
            <a:avLst/>
            <a:gdLst>
              <a:gd name="T0" fmla="*/ 1652005 w 4690"/>
              <a:gd name="T1" fmla="*/ 515578 h 1434"/>
              <a:gd name="T2" fmla="*/ 36735 w 4690"/>
              <a:gd name="T3" fmla="*/ 515578 h 1434"/>
              <a:gd name="T4" fmla="*/ 36735 w 4690"/>
              <a:gd name="T5" fmla="*/ 515578 h 1434"/>
              <a:gd name="T6" fmla="*/ 0 w 4690"/>
              <a:gd name="T7" fmla="*/ 478880 h 1434"/>
              <a:gd name="T8" fmla="*/ 0 w 4690"/>
              <a:gd name="T9" fmla="*/ 36339 h 1434"/>
              <a:gd name="T10" fmla="*/ 0 w 4690"/>
              <a:gd name="T11" fmla="*/ 36339 h 1434"/>
              <a:gd name="T12" fmla="*/ 36735 w 4690"/>
              <a:gd name="T13" fmla="*/ 0 h 1434"/>
              <a:gd name="T14" fmla="*/ 1652005 w 4690"/>
              <a:gd name="T15" fmla="*/ 0 h 1434"/>
              <a:gd name="T16" fmla="*/ 1652005 w 4690"/>
              <a:gd name="T17" fmla="*/ 0 h 1434"/>
              <a:gd name="T18" fmla="*/ 1688740 w 4690"/>
              <a:gd name="T19" fmla="*/ 36339 h 1434"/>
              <a:gd name="T20" fmla="*/ 1688740 w 4690"/>
              <a:gd name="T21" fmla="*/ 478880 h 1434"/>
              <a:gd name="T22" fmla="*/ 1688740 w 4690"/>
              <a:gd name="T23" fmla="*/ 478880 h 1434"/>
              <a:gd name="T24" fmla="*/ 1652005 w 4690"/>
              <a:gd name="T25" fmla="*/ 515578 h 14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90" h="1434">
                <a:moveTo>
                  <a:pt x="4587" y="1433"/>
                </a:moveTo>
                <a:lnTo>
                  <a:pt x="102" y="1433"/>
                </a:lnTo>
                <a:cubicBezTo>
                  <a:pt x="46" y="1433"/>
                  <a:pt x="0" y="1387"/>
                  <a:pt x="0" y="1331"/>
                </a:cubicBezTo>
                <a:lnTo>
                  <a:pt x="0" y="101"/>
                </a:lnTo>
                <a:cubicBezTo>
                  <a:pt x="0" y="45"/>
                  <a:pt x="46" y="0"/>
                  <a:pt x="102" y="0"/>
                </a:cubicBezTo>
                <a:lnTo>
                  <a:pt x="4587" y="0"/>
                </a:lnTo>
                <a:cubicBezTo>
                  <a:pt x="4643" y="0"/>
                  <a:pt x="4689" y="45"/>
                  <a:pt x="4689" y="101"/>
                </a:cubicBezTo>
                <a:lnTo>
                  <a:pt x="4689" y="1331"/>
                </a:lnTo>
                <a:cubicBezTo>
                  <a:pt x="4689" y="1387"/>
                  <a:pt x="4643" y="1433"/>
                  <a:pt x="4587" y="1433"/>
                </a:cubicBezTo>
              </a:path>
            </a:pathLst>
          </a:custGeom>
          <a:solidFill>
            <a:schemeClr val="bg1"/>
          </a:solidFill>
          <a:ln w="25400" cap="flat">
            <a:solidFill>
              <a:schemeClr val="accent1"/>
            </a:solidFill>
            <a:round/>
            <a:headEnd/>
            <a:tailEnd/>
          </a:ln>
          <a:effectLst/>
        </p:spPr>
        <p:txBody>
          <a:bodyPr wrap="none" anchor="ctr"/>
          <a:lstStyle/>
          <a:p>
            <a:endParaRPr lang="en-US" sz="1350" dirty="0">
              <a:latin typeface="Open Sans Light" pitchFamily="2" charset="0"/>
            </a:endParaRPr>
          </a:p>
        </p:txBody>
      </p:sp>
      <p:sp>
        <p:nvSpPr>
          <p:cNvPr id="11" name="Freeform 148">
            <a:extLst>
              <a:ext uri="{FF2B5EF4-FFF2-40B4-BE49-F238E27FC236}">
                <a16:creationId xmlns:a16="http://schemas.microsoft.com/office/drawing/2014/main" id="{B969D5E4-074A-4C30-B5D1-7A6D3D855EFF}"/>
              </a:ext>
            </a:extLst>
          </p:cNvPr>
          <p:cNvSpPr>
            <a:spLocks noChangeArrowheads="1"/>
          </p:cNvSpPr>
          <p:nvPr/>
        </p:nvSpPr>
        <p:spPr bwMode="auto">
          <a:xfrm>
            <a:off x="1578256" y="4781646"/>
            <a:ext cx="2192252" cy="671231"/>
          </a:xfrm>
          <a:custGeom>
            <a:avLst/>
            <a:gdLst>
              <a:gd name="T0" fmla="*/ 1652005 w 4690"/>
              <a:gd name="T1" fmla="*/ 515577 h 1435"/>
              <a:gd name="T2" fmla="*/ 36735 w 4690"/>
              <a:gd name="T3" fmla="*/ 515577 h 1435"/>
              <a:gd name="T4" fmla="*/ 36735 w 4690"/>
              <a:gd name="T5" fmla="*/ 515577 h 1435"/>
              <a:gd name="T6" fmla="*/ 0 w 4690"/>
              <a:gd name="T7" fmla="*/ 478905 h 1435"/>
              <a:gd name="T8" fmla="*/ 0 w 4690"/>
              <a:gd name="T9" fmla="*/ 36673 h 1435"/>
              <a:gd name="T10" fmla="*/ 0 w 4690"/>
              <a:gd name="T11" fmla="*/ 36673 h 1435"/>
              <a:gd name="T12" fmla="*/ 36735 w 4690"/>
              <a:gd name="T13" fmla="*/ 0 h 1435"/>
              <a:gd name="T14" fmla="*/ 1652005 w 4690"/>
              <a:gd name="T15" fmla="*/ 0 h 1435"/>
              <a:gd name="T16" fmla="*/ 1652005 w 4690"/>
              <a:gd name="T17" fmla="*/ 0 h 1435"/>
              <a:gd name="T18" fmla="*/ 1688740 w 4690"/>
              <a:gd name="T19" fmla="*/ 36673 h 1435"/>
              <a:gd name="T20" fmla="*/ 1688740 w 4690"/>
              <a:gd name="T21" fmla="*/ 478905 h 1435"/>
              <a:gd name="T22" fmla="*/ 1688740 w 4690"/>
              <a:gd name="T23" fmla="*/ 478905 h 1435"/>
              <a:gd name="T24" fmla="*/ 1652005 w 4690"/>
              <a:gd name="T25" fmla="*/ 515577 h 1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90" h="1435">
                <a:moveTo>
                  <a:pt x="4587" y="1434"/>
                </a:moveTo>
                <a:lnTo>
                  <a:pt x="102" y="1434"/>
                </a:lnTo>
                <a:cubicBezTo>
                  <a:pt x="46" y="1434"/>
                  <a:pt x="0" y="1388"/>
                  <a:pt x="0" y="1332"/>
                </a:cubicBezTo>
                <a:lnTo>
                  <a:pt x="0" y="102"/>
                </a:lnTo>
                <a:cubicBezTo>
                  <a:pt x="0" y="46"/>
                  <a:pt x="46" y="0"/>
                  <a:pt x="102" y="0"/>
                </a:cubicBezTo>
                <a:lnTo>
                  <a:pt x="4587" y="0"/>
                </a:lnTo>
                <a:cubicBezTo>
                  <a:pt x="4643" y="0"/>
                  <a:pt x="4689" y="46"/>
                  <a:pt x="4689" y="102"/>
                </a:cubicBezTo>
                <a:lnTo>
                  <a:pt x="4689" y="1332"/>
                </a:lnTo>
                <a:cubicBezTo>
                  <a:pt x="4689" y="1388"/>
                  <a:pt x="4643" y="1434"/>
                  <a:pt x="4587" y="1434"/>
                </a:cubicBezTo>
              </a:path>
            </a:pathLst>
          </a:custGeom>
          <a:noFill/>
          <a:ln w="25400" cap="flat">
            <a:solidFill>
              <a:schemeClr val="accent2"/>
            </a:solidFill>
            <a:round/>
            <a:headEnd/>
            <a:tailEnd/>
          </a:ln>
          <a:effectLst/>
        </p:spPr>
        <p:txBody>
          <a:bodyPr wrap="none" anchor="ctr"/>
          <a:lstStyle/>
          <a:p>
            <a:endParaRPr lang="en-US" sz="1350" dirty="0">
              <a:latin typeface="Open Sans Light" pitchFamily="2" charset="0"/>
            </a:endParaRPr>
          </a:p>
        </p:txBody>
      </p:sp>
      <p:sp>
        <p:nvSpPr>
          <p:cNvPr id="12" name="Freeform 208">
            <a:extLst>
              <a:ext uri="{FF2B5EF4-FFF2-40B4-BE49-F238E27FC236}">
                <a16:creationId xmlns:a16="http://schemas.microsoft.com/office/drawing/2014/main" id="{F86BFCBD-4A7B-4B95-AF2C-35C573FB60D4}"/>
              </a:ext>
            </a:extLst>
          </p:cNvPr>
          <p:cNvSpPr>
            <a:spLocks noChangeArrowheads="1"/>
          </p:cNvSpPr>
          <p:nvPr/>
        </p:nvSpPr>
        <p:spPr bwMode="auto">
          <a:xfrm>
            <a:off x="2672321" y="2601714"/>
            <a:ext cx="2645538" cy="1736942"/>
          </a:xfrm>
          <a:custGeom>
            <a:avLst/>
            <a:gdLst>
              <a:gd name="T0" fmla="*/ 2024315 w 5664"/>
              <a:gd name="T1" fmla="*/ 643762 h 3719"/>
              <a:gd name="T2" fmla="*/ 1410363 w 5664"/>
              <a:gd name="T3" fmla="*/ 11155 h 3719"/>
              <a:gd name="T4" fmla="*/ 1410363 w 5664"/>
              <a:gd name="T5" fmla="*/ 11155 h 3719"/>
              <a:gd name="T6" fmla="*/ 1384451 w 5664"/>
              <a:gd name="T7" fmla="*/ 0 h 3719"/>
              <a:gd name="T8" fmla="*/ 961954 w 5664"/>
              <a:gd name="T9" fmla="*/ 0 h 3719"/>
              <a:gd name="T10" fmla="*/ 961954 w 5664"/>
              <a:gd name="T11" fmla="*/ 0 h 3719"/>
              <a:gd name="T12" fmla="*/ 936043 w 5664"/>
              <a:gd name="T13" fmla="*/ 61533 h 3719"/>
              <a:gd name="T14" fmla="*/ 1143693 w 5664"/>
              <a:gd name="T15" fmla="*/ 275281 h 3719"/>
              <a:gd name="T16" fmla="*/ 43905 w 5664"/>
              <a:gd name="T17" fmla="*/ 275281 h 3719"/>
              <a:gd name="T18" fmla="*/ 43905 w 5664"/>
              <a:gd name="T19" fmla="*/ 275281 h 3719"/>
              <a:gd name="T20" fmla="*/ 0 w 5664"/>
              <a:gd name="T21" fmla="*/ 318823 h 3719"/>
              <a:gd name="T22" fmla="*/ 0 w 5664"/>
              <a:gd name="T23" fmla="*/ 1019081 h 3719"/>
              <a:gd name="T24" fmla="*/ 0 w 5664"/>
              <a:gd name="T25" fmla="*/ 1019081 h 3719"/>
              <a:gd name="T26" fmla="*/ 43905 w 5664"/>
              <a:gd name="T27" fmla="*/ 1062982 h 3719"/>
              <a:gd name="T28" fmla="*/ 1143333 w 5664"/>
              <a:gd name="T29" fmla="*/ 1062982 h 3719"/>
              <a:gd name="T30" fmla="*/ 936043 w 5664"/>
              <a:gd name="T31" fmla="*/ 1276370 h 3719"/>
              <a:gd name="T32" fmla="*/ 936043 w 5664"/>
              <a:gd name="T33" fmla="*/ 1276370 h 3719"/>
              <a:gd name="T34" fmla="*/ 961954 w 5664"/>
              <a:gd name="T35" fmla="*/ 1337903 h 3719"/>
              <a:gd name="T36" fmla="*/ 1384451 w 5664"/>
              <a:gd name="T37" fmla="*/ 1337903 h 3719"/>
              <a:gd name="T38" fmla="*/ 1384451 w 5664"/>
              <a:gd name="T39" fmla="*/ 1337903 h 3719"/>
              <a:gd name="T40" fmla="*/ 1410363 w 5664"/>
              <a:gd name="T41" fmla="*/ 1327108 h 3719"/>
              <a:gd name="T42" fmla="*/ 2024315 w 5664"/>
              <a:gd name="T43" fmla="*/ 694141 h 3719"/>
              <a:gd name="T44" fmla="*/ 2024315 w 5664"/>
              <a:gd name="T45" fmla="*/ 694141 h 3719"/>
              <a:gd name="T46" fmla="*/ 2024315 w 5664"/>
              <a:gd name="T47" fmla="*/ 643762 h 371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64" h="3719">
                <a:moveTo>
                  <a:pt x="5625" y="1789"/>
                </a:moveTo>
                <a:lnTo>
                  <a:pt x="3919" y="31"/>
                </a:lnTo>
                <a:cubicBezTo>
                  <a:pt x="3900" y="11"/>
                  <a:pt x="3875" y="0"/>
                  <a:pt x="3847" y="0"/>
                </a:cubicBezTo>
                <a:lnTo>
                  <a:pt x="2673" y="0"/>
                </a:lnTo>
                <a:cubicBezTo>
                  <a:pt x="2584" y="0"/>
                  <a:pt x="2539" y="107"/>
                  <a:pt x="2601" y="171"/>
                </a:cubicBezTo>
                <a:lnTo>
                  <a:pt x="3178" y="765"/>
                </a:lnTo>
                <a:lnTo>
                  <a:pt x="122" y="765"/>
                </a:lnTo>
                <a:cubicBezTo>
                  <a:pt x="55" y="765"/>
                  <a:pt x="0" y="820"/>
                  <a:pt x="0" y="886"/>
                </a:cubicBezTo>
                <a:lnTo>
                  <a:pt x="0" y="2832"/>
                </a:lnTo>
                <a:cubicBezTo>
                  <a:pt x="0" y="2900"/>
                  <a:pt x="55" y="2954"/>
                  <a:pt x="122" y="2954"/>
                </a:cubicBezTo>
                <a:lnTo>
                  <a:pt x="3177" y="2954"/>
                </a:lnTo>
                <a:lnTo>
                  <a:pt x="2601" y="3547"/>
                </a:lnTo>
                <a:cubicBezTo>
                  <a:pt x="2539" y="3611"/>
                  <a:pt x="2584" y="3718"/>
                  <a:pt x="2673" y="3718"/>
                </a:cubicBezTo>
                <a:lnTo>
                  <a:pt x="3847" y="3718"/>
                </a:lnTo>
                <a:cubicBezTo>
                  <a:pt x="3875" y="3718"/>
                  <a:pt x="3900" y="3707"/>
                  <a:pt x="3919" y="3688"/>
                </a:cubicBezTo>
                <a:lnTo>
                  <a:pt x="5625" y="1929"/>
                </a:lnTo>
                <a:cubicBezTo>
                  <a:pt x="5663" y="1890"/>
                  <a:pt x="5663" y="1828"/>
                  <a:pt x="5625" y="1789"/>
                </a:cubicBezTo>
              </a:path>
            </a:pathLst>
          </a:custGeom>
          <a:solidFill>
            <a:schemeClr val="accent1">
              <a:lumMod val="75000"/>
              <a:alpha val="75000"/>
            </a:schemeClr>
          </a:solidFill>
          <a:ln>
            <a:noFill/>
          </a:ln>
          <a:effectLst/>
        </p:spPr>
        <p:txBody>
          <a:bodyPr wrap="none" anchor="ctr"/>
          <a:lstStyle/>
          <a:p>
            <a:endParaRPr lang="en-US" sz="1350" dirty="0">
              <a:latin typeface="Open Sans Light" pitchFamily="2" charset="0"/>
            </a:endParaRPr>
          </a:p>
        </p:txBody>
      </p:sp>
      <p:sp>
        <p:nvSpPr>
          <p:cNvPr id="13" name="Freeform 209">
            <a:extLst>
              <a:ext uri="{FF2B5EF4-FFF2-40B4-BE49-F238E27FC236}">
                <a16:creationId xmlns:a16="http://schemas.microsoft.com/office/drawing/2014/main" id="{FCBAFBDB-A522-4E8F-8936-EB12AEB98272}"/>
              </a:ext>
            </a:extLst>
          </p:cNvPr>
          <p:cNvSpPr>
            <a:spLocks noChangeArrowheads="1"/>
          </p:cNvSpPr>
          <p:nvPr/>
        </p:nvSpPr>
        <p:spPr bwMode="auto">
          <a:xfrm>
            <a:off x="3824078" y="3471213"/>
            <a:ext cx="2645538" cy="1739002"/>
          </a:xfrm>
          <a:custGeom>
            <a:avLst/>
            <a:gdLst>
              <a:gd name="T0" fmla="*/ 1994445 w 5664"/>
              <a:gd name="T1" fmla="*/ 275534 h 3720"/>
              <a:gd name="T2" fmla="*/ 894297 w 5664"/>
              <a:gd name="T3" fmla="*/ 275534 h 3720"/>
              <a:gd name="T4" fmla="*/ 1102307 w 5664"/>
              <a:gd name="T5" fmla="*/ 61590 h 3720"/>
              <a:gd name="T6" fmla="*/ 1102307 w 5664"/>
              <a:gd name="T7" fmla="*/ 61590 h 3720"/>
              <a:gd name="T8" fmla="*/ 1076036 w 5664"/>
              <a:gd name="T9" fmla="*/ 0 h 3720"/>
              <a:gd name="T10" fmla="*/ 653539 w 5664"/>
              <a:gd name="T11" fmla="*/ 0 h 3720"/>
              <a:gd name="T12" fmla="*/ 653539 w 5664"/>
              <a:gd name="T13" fmla="*/ 0 h 3720"/>
              <a:gd name="T14" fmla="*/ 627628 w 5664"/>
              <a:gd name="T15" fmla="*/ 11165 h 3720"/>
              <a:gd name="T16" fmla="*/ 13675 w 5664"/>
              <a:gd name="T17" fmla="*/ 644713 h 3720"/>
              <a:gd name="T18" fmla="*/ 13675 w 5664"/>
              <a:gd name="T19" fmla="*/ 644713 h 3720"/>
              <a:gd name="T20" fmla="*/ 13675 w 5664"/>
              <a:gd name="T21" fmla="*/ 695137 h 3720"/>
              <a:gd name="T22" fmla="*/ 627628 w 5664"/>
              <a:gd name="T23" fmla="*/ 1328685 h 3720"/>
              <a:gd name="T24" fmla="*/ 627628 w 5664"/>
              <a:gd name="T25" fmla="*/ 1328685 h 3720"/>
              <a:gd name="T26" fmla="*/ 653539 w 5664"/>
              <a:gd name="T27" fmla="*/ 1339490 h 3720"/>
              <a:gd name="T28" fmla="*/ 1076036 w 5664"/>
              <a:gd name="T29" fmla="*/ 1339490 h 3720"/>
              <a:gd name="T30" fmla="*/ 1076036 w 5664"/>
              <a:gd name="T31" fmla="*/ 1339490 h 3720"/>
              <a:gd name="T32" fmla="*/ 1102307 w 5664"/>
              <a:gd name="T33" fmla="*/ 1278260 h 3720"/>
              <a:gd name="T34" fmla="*/ 895017 w 5664"/>
              <a:gd name="T35" fmla="*/ 1064316 h 3720"/>
              <a:gd name="T36" fmla="*/ 1994445 w 5664"/>
              <a:gd name="T37" fmla="*/ 1064316 h 3720"/>
              <a:gd name="T38" fmla="*/ 1994445 w 5664"/>
              <a:gd name="T39" fmla="*/ 1064316 h 3720"/>
              <a:gd name="T40" fmla="*/ 2037990 w 5664"/>
              <a:gd name="T41" fmla="*/ 1020735 h 3720"/>
              <a:gd name="T42" fmla="*/ 2037990 w 5664"/>
              <a:gd name="T43" fmla="*/ 319475 h 3720"/>
              <a:gd name="T44" fmla="*/ 2037990 w 5664"/>
              <a:gd name="T45" fmla="*/ 319475 h 3720"/>
              <a:gd name="T46" fmla="*/ 1994445 w 5664"/>
              <a:gd name="T47" fmla="*/ 275534 h 37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64" h="3720">
                <a:moveTo>
                  <a:pt x="5542" y="765"/>
                </a:moveTo>
                <a:lnTo>
                  <a:pt x="2485" y="765"/>
                </a:lnTo>
                <a:lnTo>
                  <a:pt x="3063" y="171"/>
                </a:lnTo>
                <a:cubicBezTo>
                  <a:pt x="3124" y="107"/>
                  <a:pt x="3079" y="0"/>
                  <a:pt x="2990" y="0"/>
                </a:cubicBezTo>
                <a:lnTo>
                  <a:pt x="1816" y="0"/>
                </a:lnTo>
                <a:cubicBezTo>
                  <a:pt x="1789" y="0"/>
                  <a:pt x="1763" y="11"/>
                  <a:pt x="1744" y="31"/>
                </a:cubicBezTo>
                <a:lnTo>
                  <a:pt x="38" y="1790"/>
                </a:lnTo>
                <a:cubicBezTo>
                  <a:pt x="0" y="1830"/>
                  <a:pt x="0" y="1891"/>
                  <a:pt x="38" y="1930"/>
                </a:cubicBezTo>
                <a:lnTo>
                  <a:pt x="1744" y="3689"/>
                </a:lnTo>
                <a:cubicBezTo>
                  <a:pt x="1763" y="3708"/>
                  <a:pt x="1789" y="3719"/>
                  <a:pt x="1816" y="3719"/>
                </a:cubicBezTo>
                <a:lnTo>
                  <a:pt x="2990" y="3719"/>
                </a:lnTo>
                <a:cubicBezTo>
                  <a:pt x="3079" y="3719"/>
                  <a:pt x="3124" y="3612"/>
                  <a:pt x="3063" y="3549"/>
                </a:cubicBezTo>
                <a:lnTo>
                  <a:pt x="2487" y="2955"/>
                </a:lnTo>
                <a:lnTo>
                  <a:pt x="5542" y="2955"/>
                </a:lnTo>
                <a:cubicBezTo>
                  <a:pt x="5608" y="2955"/>
                  <a:pt x="5663" y="2901"/>
                  <a:pt x="5663" y="2834"/>
                </a:cubicBezTo>
                <a:lnTo>
                  <a:pt x="5663" y="887"/>
                </a:lnTo>
                <a:cubicBezTo>
                  <a:pt x="5663" y="820"/>
                  <a:pt x="5608" y="765"/>
                  <a:pt x="5542" y="765"/>
                </a:cubicBezTo>
              </a:path>
            </a:pathLst>
          </a:custGeom>
          <a:solidFill>
            <a:schemeClr val="accent2">
              <a:lumMod val="75000"/>
              <a:alpha val="75000"/>
            </a:schemeClr>
          </a:solidFill>
          <a:ln>
            <a:noFill/>
          </a:ln>
          <a:effectLst/>
        </p:spPr>
        <p:txBody>
          <a:bodyPr wrap="none" anchor="ctr"/>
          <a:lstStyle/>
          <a:p>
            <a:endParaRPr lang="en-US" sz="1350" dirty="0">
              <a:latin typeface="Open Sans Light" pitchFamily="2" charset="0"/>
            </a:endParaRPr>
          </a:p>
        </p:txBody>
      </p:sp>
      <p:sp>
        <p:nvSpPr>
          <p:cNvPr id="14" name="Freeform 212">
            <a:extLst>
              <a:ext uri="{FF2B5EF4-FFF2-40B4-BE49-F238E27FC236}">
                <a16:creationId xmlns:a16="http://schemas.microsoft.com/office/drawing/2014/main" id="{810D41C0-5B4A-49AD-883B-5B59F634DA2E}"/>
              </a:ext>
            </a:extLst>
          </p:cNvPr>
          <p:cNvSpPr>
            <a:spLocks noChangeArrowheads="1"/>
          </p:cNvSpPr>
          <p:nvPr/>
        </p:nvSpPr>
        <p:spPr bwMode="auto">
          <a:xfrm>
            <a:off x="5313738" y="3028222"/>
            <a:ext cx="1155878" cy="442991"/>
          </a:xfrm>
          <a:custGeom>
            <a:avLst/>
            <a:gdLst>
              <a:gd name="T0" fmla="*/ 0 w 2475"/>
              <a:gd name="T1" fmla="*/ 340952 h 949"/>
              <a:gd name="T2" fmla="*/ 890228 w 2475"/>
              <a:gd name="T3" fmla="*/ 340952 h 949"/>
              <a:gd name="T4" fmla="*/ 890228 w 2475"/>
              <a:gd name="T5" fmla="*/ 0 h 949"/>
              <a:gd name="T6" fmla="*/ 0 60000 65536"/>
              <a:gd name="T7" fmla="*/ 0 60000 65536"/>
              <a:gd name="T8" fmla="*/ 0 60000 65536"/>
            </a:gdLst>
            <a:ahLst/>
            <a:cxnLst>
              <a:cxn ang="T6">
                <a:pos x="T0" y="T1"/>
              </a:cxn>
              <a:cxn ang="T7">
                <a:pos x="T2" y="T3"/>
              </a:cxn>
              <a:cxn ang="T8">
                <a:pos x="T4" y="T5"/>
              </a:cxn>
            </a:cxnLst>
            <a:rect l="0" t="0" r="r" b="b"/>
            <a:pathLst>
              <a:path w="2475" h="949">
                <a:moveTo>
                  <a:pt x="0" y="948"/>
                </a:moveTo>
                <a:lnTo>
                  <a:pt x="2474" y="948"/>
                </a:lnTo>
                <a:lnTo>
                  <a:pt x="2474" y="0"/>
                </a:lnTo>
              </a:path>
            </a:pathLst>
          </a:custGeom>
          <a:noFill/>
          <a:ln w="254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350" dirty="0">
              <a:latin typeface="Open Sans Light" pitchFamily="2" charset="0"/>
            </a:endParaRPr>
          </a:p>
        </p:txBody>
      </p:sp>
      <p:sp>
        <p:nvSpPr>
          <p:cNvPr id="15" name="Freeform 213">
            <a:extLst>
              <a:ext uri="{FF2B5EF4-FFF2-40B4-BE49-F238E27FC236}">
                <a16:creationId xmlns:a16="http://schemas.microsoft.com/office/drawing/2014/main" id="{9A887335-3C29-41C6-AE28-5EF75CEFF529}"/>
              </a:ext>
            </a:extLst>
          </p:cNvPr>
          <p:cNvSpPr>
            <a:spLocks noChangeArrowheads="1"/>
          </p:cNvSpPr>
          <p:nvPr/>
        </p:nvSpPr>
        <p:spPr bwMode="auto">
          <a:xfrm>
            <a:off x="2672321" y="4338655"/>
            <a:ext cx="1155878" cy="442991"/>
          </a:xfrm>
          <a:custGeom>
            <a:avLst/>
            <a:gdLst>
              <a:gd name="T0" fmla="*/ 890228 w 2475"/>
              <a:gd name="T1" fmla="*/ 0 h 950"/>
              <a:gd name="T2" fmla="*/ 0 w 2475"/>
              <a:gd name="T3" fmla="*/ 0 h 950"/>
              <a:gd name="T4" fmla="*/ 0 w 2475"/>
              <a:gd name="T5" fmla="*/ 340953 h 950"/>
              <a:gd name="T6" fmla="*/ 0 60000 65536"/>
              <a:gd name="T7" fmla="*/ 0 60000 65536"/>
              <a:gd name="T8" fmla="*/ 0 60000 65536"/>
            </a:gdLst>
            <a:ahLst/>
            <a:cxnLst>
              <a:cxn ang="T6">
                <a:pos x="T0" y="T1"/>
              </a:cxn>
              <a:cxn ang="T7">
                <a:pos x="T2" y="T3"/>
              </a:cxn>
              <a:cxn ang="T8">
                <a:pos x="T4" y="T5"/>
              </a:cxn>
            </a:cxnLst>
            <a:rect l="0" t="0" r="r" b="b"/>
            <a:pathLst>
              <a:path w="2475" h="950">
                <a:moveTo>
                  <a:pt x="2474" y="0"/>
                </a:moveTo>
                <a:lnTo>
                  <a:pt x="0" y="0"/>
                </a:lnTo>
                <a:lnTo>
                  <a:pt x="0" y="949"/>
                </a:lnTo>
              </a:path>
            </a:pathLst>
          </a:custGeom>
          <a:noFill/>
          <a:ln w="25400" cap="flat">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350" dirty="0">
              <a:latin typeface="Open Sans Light" pitchFamily="2" charset="0"/>
            </a:endParaRPr>
          </a:p>
        </p:txBody>
      </p:sp>
      <p:sp>
        <p:nvSpPr>
          <p:cNvPr id="16" name="Freeform 127">
            <a:extLst>
              <a:ext uri="{FF2B5EF4-FFF2-40B4-BE49-F238E27FC236}">
                <a16:creationId xmlns:a16="http://schemas.microsoft.com/office/drawing/2014/main" id="{43F2C383-D6EA-42FE-96A3-ED89C7DD0FBB}"/>
              </a:ext>
            </a:extLst>
          </p:cNvPr>
          <p:cNvSpPr>
            <a:spLocks noChangeArrowheads="1"/>
          </p:cNvSpPr>
          <p:nvPr/>
        </p:nvSpPr>
        <p:spPr bwMode="auto">
          <a:xfrm>
            <a:off x="3392599" y="3277306"/>
            <a:ext cx="396625" cy="385758"/>
          </a:xfrm>
          <a:custGeom>
            <a:avLst/>
            <a:gdLst>
              <a:gd name="T0" fmla="*/ 408 w 1287"/>
              <a:gd name="T1" fmla="*/ 102 h 1254"/>
              <a:gd name="T2" fmla="*/ 408 w 1287"/>
              <a:gd name="T3" fmla="*/ 35 h 1254"/>
              <a:gd name="T4" fmla="*/ 1251 w 1287"/>
              <a:gd name="T5" fmla="*/ 68 h 1254"/>
              <a:gd name="T6" fmla="*/ 667 w 1287"/>
              <a:gd name="T7" fmla="*/ 487 h 1254"/>
              <a:gd name="T8" fmla="*/ 517 w 1287"/>
              <a:gd name="T9" fmla="*/ 879 h 1254"/>
              <a:gd name="T10" fmla="*/ 242 w 1287"/>
              <a:gd name="T11" fmla="*/ 793 h 1254"/>
              <a:gd name="T12" fmla="*/ 237 w 1287"/>
              <a:gd name="T13" fmla="*/ 781 h 1254"/>
              <a:gd name="T14" fmla="*/ 146 w 1287"/>
              <a:gd name="T15" fmla="*/ 492 h 1254"/>
              <a:gd name="T16" fmla="*/ 144 w 1287"/>
              <a:gd name="T17" fmla="*/ 482 h 1254"/>
              <a:gd name="T18" fmla="*/ 675 w 1287"/>
              <a:gd name="T19" fmla="*/ 441 h 1254"/>
              <a:gd name="T20" fmla="*/ 756 w 1287"/>
              <a:gd name="T21" fmla="*/ 509 h 1254"/>
              <a:gd name="T22" fmla="*/ 777 w 1287"/>
              <a:gd name="T23" fmla="*/ 559 h 1254"/>
              <a:gd name="T24" fmla="*/ 698 w 1287"/>
              <a:gd name="T25" fmla="*/ 509 h 1254"/>
              <a:gd name="T26" fmla="*/ 473 w 1287"/>
              <a:gd name="T27" fmla="*/ 1116 h 1254"/>
              <a:gd name="T28" fmla="*/ 358 w 1287"/>
              <a:gd name="T29" fmla="*/ 1016 h 1254"/>
              <a:gd name="T30" fmla="*/ 519 w 1287"/>
              <a:gd name="T31" fmla="*/ 1171 h 1254"/>
              <a:gd name="T32" fmla="*/ 295 w 1287"/>
              <a:gd name="T33" fmla="*/ 1171 h 1254"/>
              <a:gd name="T34" fmla="*/ 492 w 1287"/>
              <a:gd name="T35" fmla="*/ 1152 h 1254"/>
              <a:gd name="T36" fmla="*/ 306 w 1287"/>
              <a:gd name="T37" fmla="*/ 930 h 1254"/>
              <a:gd name="T38" fmla="*/ 306 w 1287"/>
              <a:gd name="T39" fmla="*/ 915 h 1254"/>
              <a:gd name="T40" fmla="*/ 507 w 1287"/>
              <a:gd name="T41" fmla="*/ 928 h 1254"/>
              <a:gd name="T42" fmla="*/ 455 w 1287"/>
              <a:gd name="T43" fmla="*/ 981 h 1254"/>
              <a:gd name="T44" fmla="*/ 321 w 1287"/>
              <a:gd name="T45" fmla="*/ 966 h 1254"/>
              <a:gd name="T46" fmla="*/ 455 w 1287"/>
              <a:gd name="T47" fmla="*/ 981 h 1254"/>
              <a:gd name="T48" fmla="*/ 35 w 1287"/>
              <a:gd name="T49" fmla="*/ 530 h 1254"/>
              <a:gd name="T50" fmla="*/ 114 w 1287"/>
              <a:gd name="T51" fmla="*/ 509 h 1254"/>
              <a:gd name="T52" fmla="*/ 35 w 1287"/>
              <a:gd name="T53" fmla="*/ 559 h 1254"/>
              <a:gd name="T54" fmla="*/ 1218 w 1287"/>
              <a:gd name="T55" fmla="*/ 0 h 1254"/>
              <a:gd name="T56" fmla="*/ 340 w 1287"/>
              <a:gd name="T57" fmla="*/ 68 h 1254"/>
              <a:gd name="T58" fmla="*/ 406 w 1287"/>
              <a:gd name="T59" fmla="*/ 406 h 1254"/>
              <a:gd name="T60" fmla="*/ 101 w 1287"/>
              <a:gd name="T61" fmla="*/ 424 h 1254"/>
              <a:gd name="T62" fmla="*/ 57 w 1287"/>
              <a:gd name="T63" fmla="*/ 474 h 1254"/>
              <a:gd name="T64" fmla="*/ 0 w 1287"/>
              <a:gd name="T65" fmla="*/ 559 h 1254"/>
              <a:gd name="T66" fmla="*/ 211 w 1287"/>
              <a:gd name="T67" fmla="*/ 810 h 1254"/>
              <a:gd name="T68" fmla="*/ 271 w 1287"/>
              <a:gd name="T69" fmla="*/ 928 h 1254"/>
              <a:gd name="T70" fmla="*/ 304 w 1287"/>
              <a:gd name="T71" fmla="*/ 998 h 1254"/>
              <a:gd name="T72" fmla="*/ 261 w 1287"/>
              <a:gd name="T73" fmla="*/ 1159 h 1254"/>
              <a:gd name="T74" fmla="*/ 220 w 1287"/>
              <a:gd name="T75" fmla="*/ 1216 h 1254"/>
              <a:gd name="T76" fmla="*/ 220 w 1287"/>
              <a:gd name="T77" fmla="*/ 1253 h 1254"/>
              <a:gd name="T78" fmla="*/ 593 w 1287"/>
              <a:gd name="T79" fmla="*/ 1253 h 1254"/>
              <a:gd name="T80" fmla="*/ 610 w 1287"/>
              <a:gd name="T81" fmla="*/ 1235 h 1254"/>
              <a:gd name="T82" fmla="*/ 552 w 1287"/>
              <a:gd name="T83" fmla="*/ 1159 h 1254"/>
              <a:gd name="T84" fmla="*/ 509 w 1287"/>
              <a:gd name="T85" fmla="*/ 998 h 1254"/>
              <a:gd name="T86" fmla="*/ 509 w 1287"/>
              <a:gd name="T87" fmla="*/ 997 h 1254"/>
              <a:gd name="T88" fmla="*/ 543 w 1287"/>
              <a:gd name="T89" fmla="*/ 904 h 1254"/>
              <a:gd name="T90" fmla="*/ 813 w 1287"/>
              <a:gd name="T91" fmla="*/ 559 h 1254"/>
              <a:gd name="T92" fmla="*/ 756 w 1287"/>
              <a:gd name="T93" fmla="*/ 474 h 1254"/>
              <a:gd name="T94" fmla="*/ 712 w 1287"/>
              <a:gd name="T95" fmla="*/ 424 h 1254"/>
              <a:gd name="T96" fmla="*/ 656 w 1287"/>
              <a:gd name="T97" fmla="*/ 406 h 1254"/>
              <a:gd name="T98" fmla="*/ 823 w 1287"/>
              <a:gd name="T99" fmla="*/ 458 h 1254"/>
              <a:gd name="T100" fmla="*/ 848 w 1287"/>
              <a:gd name="T101" fmla="*/ 458 h 1254"/>
              <a:gd name="T102" fmla="*/ 1047 w 1287"/>
              <a:gd name="T103" fmla="*/ 296 h 1254"/>
              <a:gd name="T104" fmla="*/ 1082 w 1287"/>
              <a:gd name="T105" fmla="*/ 296 h 1254"/>
              <a:gd name="T106" fmla="*/ 1064 w 1287"/>
              <a:gd name="T107" fmla="*/ 203 h 1254"/>
              <a:gd name="T108" fmla="*/ 975 w 1287"/>
              <a:gd name="T109" fmla="*/ 221 h 1254"/>
              <a:gd name="T110" fmla="*/ 1017 w 1287"/>
              <a:gd name="T111" fmla="*/ 239 h 1254"/>
              <a:gd name="T112" fmla="*/ 726 w 1287"/>
              <a:gd name="T113" fmla="*/ 311 h 1254"/>
              <a:gd name="T114" fmla="*/ 441 w 1287"/>
              <a:gd name="T115" fmla="*/ 406 h 1254"/>
              <a:gd name="T116" fmla="*/ 1185 w 1287"/>
              <a:gd name="T117" fmla="*/ 569 h 1254"/>
              <a:gd name="T118" fmla="*/ 863 w 1287"/>
              <a:gd name="T119" fmla="*/ 609 h 1254"/>
              <a:gd name="T120" fmla="*/ 845 w 1287"/>
              <a:gd name="T121" fmla="*/ 627 h 1254"/>
              <a:gd name="T122" fmla="*/ 1146 w 1287"/>
              <a:gd name="T123" fmla="*/ 644 h 1254"/>
              <a:gd name="T124" fmla="*/ 1220 w 1287"/>
              <a:gd name="T125" fmla="*/ 13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7" h="1254">
                <a:moveTo>
                  <a:pt x="1218" y="102"/>
                </a:moveTo>
                <a:lnTo>
                  <a:pt x="408" y="102"/>
                </a:lnTo>
                <a:lnTo>
                  <a:pt x="408" y="102"/>
                </a:lnTo>
                <a:cubicBezTo>
                  <a:pt x="390" y="102"/>
                  <a:pt x="375" y="87"/>
                  <a:pt x="375" y="68"/>
                </a:cubicBezTo>
                <a:lnTo>
                  <a:pt x="375" y="68"/>
                </a:lnTo>
                <a:cubicBezTo>
                  <a:pt x="375" y="50"/>
                  <a:pt x="390" y="35"/>
                  <a:pt x="408" y="35"/>
                </a:cubicBezTo>
                <a:lnTo>
                  <a:pt x="1218" y="35"/>
                </a:lnTo>
                <a:lnTo>
                  <a:pt x="1218" y="35"/>
                </a:lnTo>
                <a:cubicBezTo>
                  <a:pt x="1236" y="35"/>
                  <a:pt x="1251" y="50"/>
                  <a:pt x="1251" y="68"/>
                </a:cubicBezTo>
                <a:lnTo>
                  <a:pt x="1251" y="68"/>
                </a:lnTo>
                <a:cubicBezTo>
                  <a:pt x="1251" y="87"/>
                  <a:pt x="1236" y="102"/>
                  <a:pt x="1218" y="102"/>
                </a:cubicBezTo>
                <a:close/>
                <a:moveTo>
                  <a:pt x="667" y="487"/>
                </a:moveTo>
                <a:lnTo>
                  <a:pt x="666" y="488"/>
                </a:lnTo>
                <a:lnTo>
                  <a:pt x="666" y="488"/>
                </a:lnTo>
                <a:cubicBezTo>
                  <a:pt x="644" y="600"/>
                  <a:pt x="581" y="804"/>
                  <a:pt x="517" y="879"/>
                </a:cubicBezTo>
                <a:lnTo>
                  <a:pt x="296" y="879"/>
                </a:lnTo>
                <a:lnTo>
                  <a:pt x="296" y="879"/>
                </a:lnTo>
                <a:cubicBezTo>
                  <a:pt x="278" y="859"/>
                  <a:pt x="259" y="829"/>
                  <a:pt x="242" y="793"/>
                </a:cubicBezTo>
                <a:lnTo>
                  <a:pt x="242" y="793"/>
                </a:lnTo>
                <a:cubicBezTo>
                  <a:pt x="242" y="788"/>
                  <a:pt x="240" y="784"/>
                  <a:pt x="237" y="781"/>
                </a:cubicBezTo>
                <a:lnTo>
                  <a:pt x="237" y="781"/>
                </a:lnTo>
                <a:cubicBezTo>
                  <a:pt x="196" y="691"/>
                  <a:pt x="162" y="574"/>
                  <a:pt x="146" y="493"/>
                </a:cubicBezTo>
                <a:lnTo>
                  <a:pt x="146" y="493"/>
                </a:lnTo>
                <a:cubicBezTo>
                  <a:pt x="146" y="493"/>
                  <a:pt x="146" y="492"/>
                  <a:pt x="146" y="492"/>
                </a:cubicBezTo>
                <a:lnTo>
                  <a:pt x="146" y="492"/>
                </a:lnTo>
                <a:cubicBezTo>
                  <a:pt x="146" y="488"/>
                  <a:pt x="145" y="485"/>
                  <a:pt x="144" y="482"/>
                </a:cubicBezTo>
                <a:lnTo>
                  <a:pt x="144" y="482"/>
                </a:lnTo>
                <a:cubicBezTo>
                  <a:pt x="141" y="467"/>
                  <a:pt x="139" y="453"/>
                  <a:pt x="138" y="441"/>
                </a:cubicBezTo>
                <a:lnTo>
                  <a:pt x="675" y="441"/>
                </a:lnTo>
                <a:lnTo>
                  <a:pt x="675" y="441"/>
                </a:lnTo>
                <a:cubicBezTo>
                  <a:pt x="673" y="453"/>
                  <a:pt x="670" y="469"/>
                  <a:pt x="667" y="487"/>
                </a:cubicBezTo>
                <a:close/>
                <a:moveTo>
                  <a:pt x="756" y="509"/>
                </a:moveTo>
                <a:lnTo>
                  <a:pt x="756" y="509"/>
                </a:lnTo>
                <a:cubicBezTo>
                  <a:pt x="768" y="509"/>
                  <a:pt x="777" y="519"/>
                  <a:pt x="777" y="530"/>
                </a:cubicBezTo>
                <a:lnTo>
                  <a:pt x="777" y="559"/>
                </a:lnTo>
                <a:lnTo>
                  <a:pt x="777" y="559"/>
                </a:lnTo>
                <a:cubicBezTo>
                  <a:pt x="777" y="658"/>
                  <a:pt x="710" y="744"/>
                  <a:pt x="617" y="770"/>
                </a:cubicBezTo>
                <a:lnTo>
                  <a:pt x="617" y="770"/>
                </a:lnTo>
                <a:cubicBezTo>
                  <a:pt x="652" y="684"/>
                  <a:pt x="682" y="582"/>
                  <a:pt x="698" y="509"/>
                </a:cubicBezTo>
                <a:lnTo>
                  <a:pt x="756" y="509"/>
                </a:lnTo>
                <a:close/>
                <a:moveTo>
                  <a:pt x="473" y="1016"/>
                </a:moveTo>
                <a:lnTo>
                  <a:pt x="473" y="1116"/>
                </a:lnTo>
                <a:lnTo>
                  <a:pt x="340" y="1116"/>
                </a:lnTo>
                <a:lnTo>
                  <a:pt x="340" y="1016"/>
                </a:lnTo>
                <a:lnTo>
                  <a:pt x="358" y="1016"/>
                </a:lnTo>
                <a:lnTo>
                  <a:pt x="455" y="1016"/>
                </a:lnTo>
                <a:lnTo>
                  <a:pt x="473" y="1016"/>
                </a:lnTo>
                <a:close/>
                <a:moveTo>
                  <a:pt x="519" y="1171"/>
                </a:moveTo>
                <a:lnTo>
                  <a:pt x="534" y="1216"/>
                </a:lnTo>
                <a:lnTo>
                  <a:pt x="278" y="1216"/>
                </a:lnTo>
                <a:lnTo>
                  <a:pt x="295" y="1171"/>
                </a:lnTo>
                <a:lnTo>
                  <a:pt x="295" y="1171"/>
                </a:lnTo>
                <a:cubicBezTo>
                  <a:pt x="299" y="1159"/>
                  <a:pt x="309" y="1152"/>
                  <a:pt x="321" y="1152"/>
                </a:cubicBezTo>
                <a:lnTo>
                  <a:pt x="492" y="1152"/>
                </a:lnTo>
                <a:lnTo>
                  <a:pt x="492" y="1152"/>
                </a:lnTo>
                <a:cubicBezTo>
                  <a:pt x="504" y="1152"/>
                  <a:pt x="515" y="1159"/>
                  <a:pt x="519" y="1171"/>
                </a:cubicBezTo>
                <a:close/>
                <a:moveTo>
                  <a:pt x="306" y="930"/>
                </a:moveTo>
                <a:lnTo>
                  <a:pt x="306" y="930"/>
                </a:lnTo>
                <a:cubicBezTo>
                  <a:pt x="306" y="929"/>
                  <a:pt x="306" y="928"/>
                  <a:pt x="306" y="928"/>
                </a:cubicBezTo>
                <a:lnTo>
                  <a:pt x="306" y="915"/>
                </a:lnTo>
                <a:lnTo>
                  <a:pt x="507" y="915"/>
                </a:lnTo>
                <a:lnTo>
                  <a:pt x="507" y="928"/>
                </a:lnTo>
                <a:lnTo>
                  <a:pt x="507" y="928"/>
                </a:lnTo>
                <a:cubicBezTo>
                  <a:pt x="507" y="928"/>
                  <a:pt x="507" y="929"/>
                  <a:pt x="507" y="930"/>
                </a:cubicBezTo>
                <a:lnTo>
                  <a:pt x="306" y="930"/>
                </a:lnTo>
                <a:close/>
                <a:moveTo>
                  <a:pt x="455" y="981"/>
                </a:moveTo>
                <a:lnTo>
                  <a:pt x="358" y="981"/>
                </a:lnTo>
                <a:lnTo>
                  <a:pt x="358" y="981"/>
                </a:lnTo>
                <a:cubicBezTo>
                  <a:pt x="344" y="981"/>
                  <a:pt x="331" y="975"/>
                  <a:pt x="321" y="966"/>
                </a:cubicBezTo>
                <a:lnTo>
                  <a:pt x="492" y="966"/>
                </a:lnTo>
                <a:lnTo>
                  <a:pt x="492" y="966"/>
                </a:lnTo>
                <a:cubicBezTo>
                  <a:pt x="482" y="975"/>
                  <a:pt x="469" y="981"/>
                  <a:pt x="455" y="981"/>
                </a:cubicBezTo>
                <a:close/>
                <a:moveTo>
                  <a:pt x="35" y="559"/>
                </a:moveTo>
                <a:lnTo>
                  <a:pt x="35" y="530"/>
                </a:lnTo>
                <a:lnTo>
                  <a:pt x="35" y="530"/>
                </a:lnTo>
                <a:cubicBezTo>
                  <a:pt x="35" y="519"/>
                  <a:pt x="45" y="509"/>
                  <a:pt x="57" y="509"/>
                </a:cubicBezTo>
                <a:lnTo>
                  <a:pt x="114" y="509"/>
                </a:lnTo>
                <a:lnTo>
                  <a:pt x="114" y="509"/>
                </a:lnTo>
                <a:cubicBezTo>
                  <a:pt x="129" y="584"/>
                  <a:pt x="158" y="684"/>
                  <a:pt x="193" y="769"/>
                </a:cubicBezTo>
                <a:lnTo>
                  <a:pt x="193" y="769"/>
                </a:lnTo>
                <a:cubicBezTo>
                  <a:pt x="101" y="743"/>
                  <a:pt x="35" y="658"/>
                  <a:pt x="35" y="559"/>
                </a:cubicBezTo>
                <a:close/>
                <a:moveTo>
                  <a:pt x="1286" y="68"/>
                </a:moveTo>
                <a:lnTo>
                  <a:pt x="1286" y="68"/>
                </a:lnTo>
                <a:cubicBezTo>
                  <a:pt x="1286" y="31"/>
                  <a:pt x="1255" y="0"/>
                  <a:pt x="1218" y="0"/>
                </a:cubicBezTo>
                <a:lnTo>
                  <a:pt x="408" y="0"/>
                </a:lnTo>
                <a:lnTo>
                  <a:pt x="408" y="0"/>
                </a:lnTo>
                <a:cubicBezTo>
                  <a:pt x="370" y="0"/>
                  <a:pt x="340" y="31"/>
                  <a:pt x="340" y="68"/>
                </a:cubicBezTo>
                <a:lnTo>
                  <a:pt x="340" y="68"/>
                </a:lnTo>
                <a:cubicBezTo>
                  <a:pt x="340" y="105"/>
                  <a:pt x="369" y="136"/>
                  <a:pt x="406" y="137"/>
                </a:cubicBezTo>
                <a:lnTo>
                  <a:pt x="406" y="406"/>
                </a:lnTo>
                <a:lnTo>
                  <a:pt x="119" y="406"/>
                </a:lnTo>
                <a:lnTo>
                  <a:pt x="119" y="406"/>
                </a:lnTo>
                <a:cubicBezTo>
                  <a:pt x="110" y="406"/>
                  <a:pt x="101" y="414"/>
                  <a:pt x="101" y="424"/>
                </a:cubicBezTo>
                <a:lnTo>
                  <a:pt x="101" y="424"/>
                </a:lnTo>
                <a:cubicBezTo>
                  <a:pt x="101" y="436"/>
                  <a:pt x="103" y="453"/>
                  <a:pt x="107" y="474"/>
                </a:cubicBezTo>
                <a:lnTo>
                  <a:pt x="57" y="474"/>
                </a:lnTo>
                <a:lnTo>
                  <a:pt x="57" y="474"/>
                </a:lnTo>
                <a:cubicBezTo>
                  <a:pt x="25" y="474"/>
                  <a:pt x="0" y="499"/>
                  <a:pt x="0" y="530"/>
                </a:cubicBezTo>
                <a:lnTo>
                  <a:pt x="0" y="559"/>
                </a:lnTo>
                <a:lnTo>
                  <a:pt x="0" y="559"/>
                </a:lnTo>
                <a:cubicBezTo>
                  <a:pt x="0" y="683"/>
                  <a:pt x="90" y="789"/>
                  <a:pt x="211" y="810"/>
                </a:cubicBezTo>
                <a:lnTo>
                  <a:pt x="211" y="810"/>
                </a:lnTo>
                <a:cubicBezTo>
                  <a:pt x="230" y="848"/>
                  <a:pt x="251" y="881"/>
                  <a:pt x="271" y="904"/>
                </a:cubicBezTo>
                <a:lnTo>
                  <a:pt x="271" y="928"/>
                </a:lnTo>
                <a:lnTo>
                  <a:pt x="271" y="928"/>
                </a:lnTo>
                <a:cubicBezTo>
                  <a:pt x="271" y="956"/>
                  <a:pt x="284" y="981"/>
                  <a:pt x="304" y="997"/>
                </a:cubicBezTo>
                <a:lnTo>
                  <a:pt x="304" y="997"/>
                </a:lnTo>
                <a:lnTo>
                  <a:pt x="304" y="998"/>
                </a:lnTo>
                <a:lnTo>
                  <a:pt x="304" y="1119"/>
                </a:lnTo>
                <a:lnTo>
                  <a:pt x="304" y="1119"/>
                </a:lnTo>
                <a:cubicBezTo>
                  <a:pt x="285" y="1125"/>
                  <a:pt x="268" y="1139"/>
                  <a:pt x="261" y="1159"/>
                </a:cubicBezTo>
                <a:lnTo>
                  <a:pt x="242" y="1216"/>
                </a:lnTo>
                <a:lnTo>
                  <a:pt x="220" y="1216"/>
                </a:lnTo>
                <a:lnTo>
                  <a:pt x="220" y="1216"/>
                </a:lnTo>
                <a:cubicBezTo>
                  <a:pt x="211" y="1216"/>
                  <a:pt x="203" y="1225"/>
                  <a:pt x="203" y="1235"/>
                </a:cubicBezTo>
                <a:lnTo>
                  <a:pt x="203" y="1235"/>
                </a:lnTo>
                <a:cubicBezTo>
                  <a:pt x="203" y="1244"/>
                  <a:pt x="211" y="1253"/>
                  <a:pt x="220" y="1253"/>
                </a:cubicBezTo>
                <a:lnTo>
                  <a:pt x="254" y="1253"/>
                </a:lnTo>
                <a:lnTo>
                  <a:pt x="559" y="1253"/>
                </a:lnTo>
                <a:lnTo>
                  <a:pt x="593" y="1253"/>
                </a:lnTo>
                <a:lnTo>
                  <a:pt x="593" y="1253"/>
                </a:lnTo>
                <a:cubicBezTo>
                  <a:pt x="602" y="1253"/>
                  <a:pt x="610" y="1244"/>
                  <a:pt x="610" y="1235"/>
                </a:cubicBezTo>
                <a:lnTo>
                  <a:pt x="610" y="1235"/>
                </a:lnTo>
                <a:cubicBezTo>
                  <a:pt x="610" y="1225"/>
                  <a:pt x="602" y="1216"/>
                  <a:pt x="593" y="1216"/>
                </a:cubicBezTo>
                <a:lnTo>
                  <a:pt x="572" y="1216"/>
                </a:lnTo>
                <a:lnTo>
                  <a:pt x="552" y="1159"/>
                </a:lnTo>
                <a:lnTo>
                  <a:pt x="552" y="1159"/>
                </a:lnTo>
                <a:cubicBezTo>
                  <a:pt x="545" y="1139"/>
                  <a:pt x="529" y="1125"/>
                  <a:pt x="509" y="1119"/>
                </a:cubicBezTo>
                <a:lnTo>
                  <a:pt x="509" y="998"/>
                </a:lnTo>
                <a:lnTo>
                  <a:pt x="509" y="998"/>
                </a:lnTo>
                <a:lnTo>
                  <a:pt x="509" y="997"/>
                </a:lnTo>
                <a:lnTo>
                  <a:pt x="509" y="997"/>
                </a:lnTo>
                <a:cubicBezTo>
                  <a:pt x="529" y="981"/>
                  <a:pt x="543" y="956"/>
                  <a:pt x="543" y="928"/>
                </a:cubicBezTo>
                <a:lnTo>
                  <a:pt x="543" y="904"/>
                </a:lnTo>
                <a:lnTo>
                  <a:pt x="543" y="904"/>
                </a:lnTo>
                <a:cubicBezTo>
                  <a:pt x="562" y="881"/>
                  <a:pt x="581" y="848"/>
                  <a:pt x="599" y="810"/>
                </a:cubicBezTo>
                <a:lnTo>
                  <a:pt x="599" y="810"/>
                </a:lnTo>
                <a:cubicBezTo>
                  <a:pt x="721" y="790"/>
                  <a:pt x="813" y="684"/>
                  <a:pt x="813" y="559"/>
                </a:cubicBezTo>
                <a:lnTo>
                  <a:pt x="813" y="530"/>
                </a:lnTo>
                <a:lnTo>
                  <a:pt x="813" y="530"/>
                </a:lnTo>
                <a:cubicBezTo>
                  <a:pt x="813" y="499"/>
                  <a:pt x="787" y="474"/>
                  <a:pt x="756" y="474"/>
                </a:cubicBezTo>
                <a:lnTo>
                  <a:pt x="706" y="474"/>
                </a:lnTo>
                <a:lnTo>
                  <a:pt x="706" y="474"/>
                </a:lnTo>
                <a:cubicBezTo>
                  <a:pt x="709" y="452"/>
                  <a:pt x="712" y="435"/>
                  <a:pt x="712" y="424"/>
                </a:cubicBezTo>
                <a:lnTo>
                  <a:pt x="712" y="424"/>
                </a:lnTo>
                <a:cubicBezTo>
                  <a:pt x="712" y="414"/>
                  <a:pt x="704" y="406"/>
                  <a:pt x="694" y="406"/>
                </a:cubicBezTo>
                <a:lnTo>
                  <a:pt x="656" y="406"/>
                </a:lnTo>
                <a:lnTo>
                  <a:pt x="713" y="348"/>
                </a:lnTo>
                <a:lnTo>
                  <a:pt x="823" y="458"/>
                </a:lnTo>
                <a:lnTo>
                  <a:pt x="823" y="458"/>
                </a:lnTo>
                <a:cubicBezTo>
                  <a:pt x="826" y="461"/>
                  <a:pt x="831" y="463"/>
                  <a:pt x="835" y="463"/>
                </a:cubicBezTo>
                <a:lnTo>
                  <a:pt x="835" y="463"/>
                </a:lnTo>
                <a:cubicBezTo>
                  <a:pt x="840" y="463"/>
                  <a:pt x="844" y="461"/>
                  <a:pt x="848" y="458"/>
                </a:cubicBezTo>
                <a:lnTo>
                  <a:pt x="1047" y="259"/>
                </a:lnTo>
                <a:lnTo>
                  <a:pt x="1047" y="296"/>
                </a:lnTo>
                <a:lnTo>
                  <a:pt x="1047" y="296"/>
                </a:lnTo>
                <a:cubicBezTo>
                  <a:pt x="1047" y="306"/>
                  <a:pt x="1055" y="314"/>
                  <a:pt x="1064" y="314"/>
                </a:cubicBezTo>
                <a:lnTo>
                  <a:pt x="1064" y="314"/>
                </a:lnTo>
                <a:cubicBezTo>
                  <a:pt x="1075" y="314"/>
                  <a:pt x="1082" y="306"/>
                  <a:pt x="1082" y="296"/>
                </a:cubicBezTo>
                <a:lnTo>
                  <a:pt x="1082" y="221"/>
                </a:lnTo>
                <a:lnTo>
                  <a:pt x="1082" y="221"/>
                </a:lnTo>
                <a:cubicBezTo>
                  <a:pt x="1082" y="211"/>
                  <a:pt x="1075" y="203"/>
                  <a:pt x="1064" y="203"/>
                </a:cubicBezTo>
                <a:lnTo>
                  <a:pt x="993" y="203"/>
                </a:lnTo>
                <a:lnTo>
                  <a:pt x="993" y="203"/>
                </a:lnTo>
                <a:cubicBezTo>
                  <a:pt x="983" y="203"/>
                  <a:pt x="975" y="211"/>
                  <a:pt x="975" y="221"/>
                </a:cubicBezTo>
                <a:lnTo>
                  <a:pt x="975" y="221"/>
                </a:lnTo>
                <a:cubicBezTo>
                  <a:pt x="975" y="230"/>
                  <a:pt x="983" y="239"/>
                  <a:pt x="993" y="239"/>
                </a:cubicBezTo>
                <a:lnTo>
                  <a:pt x="1017" y="239"/>
                </a:lnTo>
                <a:lnTo>
                  <a:pt x="835" y="420"/>
                </a:lnTo>
                <a:lnTo>
                  <a:pt x="726" y="311"/>
                </a:lnTo>
                <a:lnTo>
                  <a:pt x="726" y="311"/>
                </a:lnTo>
                <a:cubicBezTo>
                  <a:pt x="719" y="304"/>
                  <a:pt x="707" y="304"/>
                  <a:pt x="701" y="311"/>
                </a:cubicBezTo>
                <a:lnTo>
                  <a:pt x="605" y="406"/>
                </a:lnTo>
                <a:lnTo>
                  <a:pt x="441" y="406"/>
                </a:lnTo>
                <a:lnTo>
                  <a:pt x="441" y="137"/>
                </a:lnTo>
                <a:lnTo>
                  <a:pt x="1185" y="137"/>
                </a:lnTo>
                <a:lnTo>
                  <a:pt x="1185" y="569"/>
                </a:lnTo>
                <a:lnTo>
                  <a:pt x="1185" y="569"/>
                </a:lnTo>
                <a:cubicBezTo>
                  <a:pt x="1185" y="591"/>
                  <a:pt x="1167" y="609"/>
                  <a:pt x="1146" y="609"/>
                </a:cubicBezTo>
                <a:lnTo>
                  <a:pt x="863" y="609"/>
                </a:lnTo>
                <a:lnTo>
                  <a:pt x="863" y="609"/>
                </a:lnTo>
                <a:cubicBezTo>
                  <a:pt x="853" y="609"/>
                  <a:pt x="845" y="616"/>
                  <a:pt x="845" y="627"/>
                </a:cubicBezTo>
                <a:lnTo>
                  <a:pt x="845" y="627"/>
                </a:lnTo>
                <a:cubicBezTo>
                  <a:pt x="845" y="636"/>
                  <a:pt x="853" y="644"/>
                  <a:pt x="863" y="644"/>
                </a:cubicBezTo>
                <a:lnTo>
                  <a:pt x="1146" y="644"/>
                </a:lnTo>
                <a:lnTo>
                  <a:pt x="1146" y="644"/>
                </a:lnTo>
                <a:cubicBezTo>
                  <a:pt x="1187" y="644"/>
                  <a:pt x="1220" y="611"/>
                  <a:pt x="1220" y="569"/>
                </a:cubicBezTo>
                <a:lnTo>
                  <a:pt x="1220" y="137"/>
                </a:lnTo>
                <a:lnTo>
                  <a:pt x="1220" y="137"/>
                </a:lnTo>
                <a:cubicBezTo>
                  <a:pt x="1257" y="136"/>
                  <a:pt x="1286" y="105"/>
                  <a:pt x="1286" y="68"/>
                </a:cubicBezTo>
                <a:close/>
              </a:path>
            </a:pathLst>
          </a:custGeom>
          <a:solidFill>
            <a:schemeClr val="bg1"/>
          </a:solidFill>
          <a:ln>
            <a:noFill/>
          </a:ln>
          <a:effectLst/>
        </p:spPr>
        <p:txBody>
          <a:bodyPr wrap="none" anchor="ctr"/>
          <a:lstStyle/>
          <a:p>
            <a:endParaRPr lang="en-US" sz="272" dirty="0">
              <a:latin typeface="Open Sans Light" pitchFamily="2" charset="0"/>
            </a:endParaRPr>
          </a:p>
        </p:txBody>
      </p:sp>
      <p:sp>
        <p:nvSpPr>
          <p:cNvPr id="17" name="Freeform 4">
            <a:extLst>
              <a:ext uri="{FF2B5EF4-FFF2-40B4-BE49-F238E27FC236}">
                <a16:creationId xmlns:a16="http://schemas.microsoft.com/office/drawing/2014/main" id="{1D7183CC-E619-4E2D-9EB8-FBE3519FBDEB}"/>
              </a:ext>
            </a:extLst>
          </p:cNvPr>
          <p:cNvSpPr>
            <a:spLocks noChangeArrowheads="1"/>
          </p:cNvSpPr>
          <p:nvPr/>
        </p:nvSpPr>
        <p:spPr bwMode="auto">
          <a:xfrm>
            <a:off x="5300214" y="4160479"/>
            <a:ext cx="429560" cy="360471"/>
          </a:xfrm>
          <a:custGeom>
            <a:avLst/>
            <a:gdLst>
              <a:gd name="connsiteX0" fmla="*/ 159090 w 561559"/>
              <a:gd name="connsiteY0" fmla="*/ 306576 h 471240"/>
              <a:gd name="connsiteX1" fmla="*/ 71439 w 561559"/>
              <a:gd name="connsiteY1" fmla="*/ 403538 h 471240"/>
              <a:gd name="connsiteX2" fmla="*/ 91542 w 561559"/>
              <a:gd name="connsiteY2" fmla="*/ 396296 h 471240"/>
              <a:gd name="connsiteX3" fmla="*/ 109233 w 561559"/>
              <a:gd name="connsiteY3" fmla="*/ 396698 h 471240"/>
              <a:gd name="connsiteX4" fmla="*/ 142203 w 561559"/>
              <a:gd name="connsiteY4" fmla="*/ 410377 h 471240"/>
              <a:gd name="connsiteX5" fmla="*/ 149842 w 561559"/>
              <a:gd name="connsiteY5" fmla="*/ 410377 h 471240"/>
              <a:gd name="connsiteX6" fmla="*/ 182410 w 561559"/>
              <a:gd name="connsiteY6" fmla="*/ 396698 h 471240"/>
              <a:gd name="connsiteX7" fmla="*/ 200905 w 561559"/>
              <a:gd name="connsiteY7" fmla="*/ 396698 h 471240"/>
              <a:gd name="connsiteX8" fmla="*/ 233472 w 561559"/>
              <a:gd name="connsiteY8" fmla="*/ 410377 h 471240"/>
              <a:gd name="connsiteX9" fmla="*/ 240709 w 561559"/>
              <a:gd name="connsiteY9" fmla="*/ 410377 h 471240"/>
              <a:gd name="connsiteX10" fmla="*/ 249555 w 561559"/>
              <a:gd name="connsiteY10" fmla="*/ 406756 h 471240"/>
              <a:gd name="connsiteX11" fmla="*/ 237493 w 561559"/>
              <a:gd name="connsiteY11" fmla="*/ 261917 h 471240"/>
              <a:gd name="connsiteX12" fmla="*/ 237493 w 561559"/>
              <a:gd name="connsiteY12" fmla="*/ 364914 h 471240"/>
              <a:gd name="connsiteX13" fmla="*/ 260009 w 561559"/>
              <a:gd name="connsiteY13" fmla="*/ 333130 h 471240"/>
              <a:gd name="connsiteX14" fmla="*/ 260009 w 561559"/>
              <a:gd name="connsiteY14" fmla="*/ 283241 h 471240"/>
              <a:gd name="connsiteX15" fmla="*/ 240709 w 561559"/>
              <a:gd name="connsiteY15" fmla="*/ 261917 h 471240"/>
              <a:gd name="connsiteX16" fmla="*/ 217389 w 561559"/>
              <a:gd name="connsiteY16" fmla="*/ 261917 h 471240"/>
              <a:gd name="connsiteX17" fmla="*/ 199699 w 561559"/>
              <a:gd name="connsiteY17" fmla="*/ 282839 h 471240"/>
              <a:gd name="connsiteX18" fmla="*/ 199699 w 561559"/>
              <a:gd name="connsiteY18" fmla="*/ 330314 h 471240"/>
              <a:gd name="connsiteX19" fmla="*/ 223420 w 561559"/>
              <a:gd name="connsiteY19" fmla="*/ 356465 h 471240"/>
              <a:gd name="connsiteX20" fmla="*/ 223420 w 561559"/>
              <a:gd name="connsiteY20" fmla="*/ 261917 h 471240"/>
              <a:gd name="connsiteX21" fmla="*/ 255184 w 561559"/>
              <a:gd name="connsiteY21" fmla="*/ 238180 h 471240"/>
              <a:gd name="connsiteX22" fmla="*/ 255184 w 561559"/>
              <a:gd name="connsiteY22" fmla="*/ 258699 h 471240"/>
              <a:gd name="connsiteX23" fmla="*/ 266844 w 561559"/>
              <a:gd name="connsiteY23" fmla="*/ 269964 h 471240"/>
              <a:gd name="connsiteX24" fmla="*/ 278906 w 561559"/>
              <a:gd name="connsiteY24" fmla="*/ 258699 h 471240"/>
              <a:gd name="connsiteX25" fmla="*/ 278906 w 561559"/>
              <a:gd name="connsiteY25" fmla="*/ 250652 h 471240"/>
              <a:gd name="connsiteX26" fmla="*/ 203719 w 561559"/>
              <a:gd name="connsiteY26" fmla="*/ 238180 h 471240"/>
              <a:gd name="connsiteX27" fmla="*/ 179997 w 561559"/>
              <a:gd name="connsiteY27" fmla="*/ 250652 h 471240"/>
              <a:gd name="connsiteX28" fmla="*/ 179997 w 561559"/>
              <a:gd name="connsiteY28" fmla="*/ 258699 h 471240"/>
              <a:gd name="connsiteX29" fmla="*/ 191657 w 561559"/>
              <a:gd name="connsiteY29" fmla="*/ 269964 h 471240"/>
              <a:gd name="connsiteX30" fmla="*/ 203719 w 561559"/>
              <a:gd name="connsiteY30" fmla="*/ 258699 h 471240"/>
              <a:gd name="connsiteX31" fmla="*/ 171956 w 561559"/>
              <a:gd name="connsiteY31" fmla="*/ 162542 h 471240"/>
              <a:gd name="connsiteX32" fmla="*/ 143811 w 561559"/>
              <a:gd name="connsiteY32" fmla="*/ 182256 h 471240"/>
              <a:gd name="connsiteX33" fmla="*/ 133357 w 561559"/>
              <a:gd name="connsiteY33" fmla="*/ 201165 h 471240"/>
              <a:gd name="connsiteX34" fmla="*/ 144213 w 561559"/>
              <a:gd name="connsiteY34" fmla="*/ 218868 h 471240"/>
              <a:gd name="connsiteX35" fmla="*/ 144615 w 561559"/>
              <a:gd name="connsiteY35" fmla="*/ 218868 h 471240"/>
              <a:gd name="connsiteX36" fmla="*/ 173564 w 561559"/>
              <a:gd name="connsiteY36" fmla="*/ 238180 h 471240"/>
              <a:gd name="connsiteX37" fmla="*/ 196080 w 561559"/>
              <a:gd name="connsiteY37" fmla="*/ 226110 h 471240"/>
              <a:gd name="connsiteX38" fmla="*/ 165925 w 561559"/>
              <a:gd name="connsiteY38" fmla="*/ 205993 h 471240"/>
              <a:gd name="connsiteX39" fmla="*/ 163110 w 561559"/>
              <a:gd name="connsiteY39" fmla="*/ 200361 h 471240"/>
              <a:gd name="connsiteX40" fmla="*/ 165925 w 561559"/>
              <a:gd name="connsiteY40" fmla="*/ 194326 h 471240"/>
              <a:gd name="connsiteX41" fmla="*/ 175977 w 561559"/>
              <a:gd name="connsiteY41" fmla="*/ 187486 h 471240"/>
              <a:gd name="connsiteX42" fmla="*/ 402340 w 561559"/>
              <a:gd name="connsiteY42" fmla="*/ 156104 h 471240"/>
              <a:gd name="connsiteX43" fmla="*/ 341628 w 561559"/>
              <a:gd name="connsiteY43" fmla="*/ 242203 h 471240"/>
              <a:gd name="connsiteX44" fmla="*/ 344041 w 561559"/>
              <a:gd name="connsiteY44" fmla="*/ 243008 h 471240"/>
              <a:gd name="connsiteX45" fmla="*/ 352484 w 561559"/>
              <a:gd name="connsiteY45" fmla="*/ 243008 h 471240"/>
              <a:gd name="connsiteX46" fmla="*/ 384649 w 561559"/>
              <a:gd name="connsiteY46" fmla="*/ 229731 h 471240"/>
              <a:gd name="connsiteX47" fmla="*/ 403145 w 561559"/>
              <a:gd name="connsiteY47" fmla="*/ 229731 h 471240"/>
              <a:gd name="connsiteX48" fmla="*/ 435310 w 561559"/>
              <a:gd name="connsiteY48" fmla="*/ 243008 h 471240"/>
              <a:gd name="connsiteX49" fmla="*/ 443351 w 561559"/>
              <a:gd name="connsiteY49" fmla="*/ 243008 h 471240"/>
              <a:gd name="connsiteX50" fmla="*/ 459032 w 561559"/>
              <a:gd name="connsiteY50" fmla="*/ 236168 h 471240"/>
              <a:gd name="connsiteX51" fmla="*/ 191657 w 561559"/>
              <a:gd name="connsiteY51" fmla="*/ 150070 h 471240"/>
              <a:gd name="connsiteX52" fmla="*/ 185626 w 561559"/>
              <a:gd name="connsiteY52" fmla="*/ 158116 h 471240"/>
              <a:gd name="connsiteX53" fmla="*/ 192863 w 561559"/>
              <a:gd name="connsiteY53" fmla="*/ 206798 h 471240"/>
              <a:gd name="connsiteX54" fmla="*/ 206534 w 561559"/>
              <a:gd name="connsiteY54" fmla="*/ 216052 h 471240"/>
              <a:gd name="connsiteX55" fmla="*/ 213771 w 561559"/>
              <a:gd name="connsiteY55" fmla="*/ 223696 h 471240"/>
              <a:gd name="connsiteX56" fmla="*/ 214575 w 561559"/>
              <a:gd name="connsiteY56" fmla="*/ 224098 h 471240"/>
              <a:gd name="connsiteX57" fmla="*/ 214575 w 561559"/>
              <a:gd name="connsiteY57" fmla="*/ 224501 h 471240"/>
              <a:gd name="connsiteX58" fmla="*/ 217792 w 561559"/>
              <a:gd name="connsiteY58" fmla="*/ 236973 h 471240"/>
              <a:gd name="connsiteX59" fmla="*/ 217792 w 561559"/>
              <a:gd name="connsiteY59" fmla="*/ 247433 h 471240"/>
              <a:gd name="connsiteX60" fmla="*/ 240709 w 561559"/>
              <a:gd name="connsiteY60" fmla="*/ 247433 h 471240"/>
              <a:gd name="connsiteX61" fmla="*/ 240709 w 561559"/>
              <a:gd name="connsiteY61" fmla="*/ 236973 h 471240"/>
              <a:gd name="connsiteX62" fmla="*/ 244328 w 561559"/>
              <a:gd name="connsiteY62" fmla="*/ 224501 h 471240"/>
              <a:gd name="connsiteX63" fmla="*/ 244328 w 561559"/>
              <a:gd name="connsiteY63" fmla="*/ 224098 h 471240"/>
              <a:gd name="connsiteX64" fmla="*/ 244730 w 561559"/>
              <a:gd name="connsiteY64" fmla="*/ 223696 h 471240"/>
              <a:gd name="connsiteX65" fmla="*/ 251967 w 561559"/>
              <a:gd name="connsiteY65" fmla="*/ 216052 h 471240"/>
              <a:gd name="connsiteX66" fmla="*/ 276091 w 561559"/>
              <a:gd name="connsiteY66" fmla="*/ 199958 h 471240"/>
              <a:gd name="connsiteX67" fmla="*/ 262019 w 561559"/>
              <a:gd name="connsiteY67" fmla="*/ 190303 h 471240"/>
              <a:gd name="connsiteX68" fmla="*/ 260411 w 561559"/>
              <a:gd name="connsiteY68" fmla="*/ 180244 h 471240"/>
              <a:gd name="connsiteX69" fmla="*/ 270462 w 561559"/>
              <a:gd name="connsiteY69" fmla="*/ 178233 h 471240"/>
              <a:gd name="connsiteX70" fmla="*/ 292576 w 561559"/>
              <a:gd name="connsiteY70" fmla="*/ 194326 h 471240"/>
              <a:gd name="connsiteX71" fmla="*/ 295793 w 561559"/>
              <a:gd name="connsiteY71" fmla="*/ 200361 h 471240"/>
              <a:gd name="connsiteX72" fmla="*/ 292576 w 561559"/>
              <a:gd name="connsiteY72" fmla="*/ 205993 h 471240"/>
              <a:gd name="connsiteX73" fmla="*/ 262823 w 561559"/>
              <a:gd name="connsiteY73" fmla="*/ 226110 h 471240"/>
              <a:gd name="connsiteX74" fmla="*/ 285339 w 561559"/>
              <a:gd name="connsiteY74" fmla="*/ 238180 h 471240"/>
              <a:gd name="connsiteX75" fmla="*/ 314288 w 561559"/>
              <a:gd name="connsiteY75" fmla="*/ 218868 h 471240"/>
              <a:gd name="connsiteX76" fmla="*/ 314690 w 561559"/>
              <a:gd name="connsiteY76" fmla="*/ 218868 h 471240"/>
              <a:gd name="connsiteX77" fmla="*/ 325546 w 561559"/>
              <a:gd name="connsiteY77" fmla="*/ 201165 h 471240"/>
              <a:gd name="connsiteX78" fmla="*/ 315494 w 561559"/>
              <a:gd name="connsiteY78" fmla="*/ 182658 h 471240"/>
              <a:gd name="connsiteX79" fmla="*/ 272473 w 561559"/>
              <a:gd name="connsiteY79" fmla="*/ 152081 h 471240"/>
              <a:gd name="connsiteX80" fmla="*/ 264431 w 561559"/>
              <a:gd name="connsiteY80" fmla="*/ 150070 h 471240"/>
              <a:gd name="connsiteX81" fmla="*/ 235483 w 561559"/>
              <a:gd name="connsiteY81" fmla="*/ 150070 h 471240"/>
              <a:gd name="connsiteX82" fmla="*/ 242318 w 561559"/>
              <a:gd name="connsiteY82" fmla="*/ 203982 h 471240"/>
              <a:gd name="connsiteX83" fmla="*/ 239503 w 561559"/>
              <a:gd name="connsiteY83" fmla="*/ 212833 h 471240"/>
              <a:gd name="connsiteX84" fmla="*/ 231060 w 561559"/>
              <a:gd name="connsiteY84" fmla="*/ 221282 h 471240"/>
              <a:gd name="connsiteX85" fmla="*/ 224225 w 561559"/>
              <a:gd name="connsiteY85" fmla="*/ 221282 h 471240"/>
              <a:gd name="connsiteX86" fmla="*/ 216183 w 561559"/>
              <a:gd name="connsiteY86" fmla="*/ 212833 h 471240"/>
              <a:gd name="connsiteX87" fmla="*/ 212967 w 561559"/>
              <a:gd name="connsiteY87" fmla="*/ 203982 h 471240"/>
              <a:gd name="connsiteX88" fmla="*/ 220204 w 561559"/>
              <a:gd name="connsiteY88" fmla="*/ 150070 h 471240"/>
              <a:gd name="connsiteX89" fmla="*/ 194874 w 561559"/>
              <a:gd name="connsiteY89" fmla="*/ 150070 h 471240"/>
              <a:gd name="connsiteX90" fmla="*/ 191657 w 561559"/>
              <a:gd name="connsiteY90" fmla="*/ 150070 h 471240"/>
              <a:gd name="connsiteX91" fmla="*/ 230595 w 561559"/>
              <a:gd name="connsiteY91" fmla="*/ 75006 h 471240"/>
              <a:gd name="connsiteX92" fmla="*/ 211880 w 561559"/>
              <a:gd name="connsiteY92" fmla="*/ 94111 h 471240"/>
              <a:gd name="connsiteX93" fmla="*/ 230595 w 561559"/>
              <a:gd name="connsiteY93" fmla="*/ 112810 h 471240"/>
              <a:gd name="connsiteX94" fmla="*/ 249309 w 561559"/>
              <a:gd name="connsiteY94" fmla="*/ 94111 h 471240"/>
              <a:gd name="connsiteX95" fmla="*/ 230595 w 561559"/>
              <a:gd name="connsiteY95" fmla="*/ 75006 h 471240"/>
              <a:gd name="connsiteX96" fmla="*/ 230595 w 561559"/>
              <a:gd name="connsiteY96" fmla="*/ 60372 h 471240"/>
              <a:gd name="connsiteX97" fmla="*/ 263246 w 561559"/>
              <a:gd name="connsiteY97" fmla="*/ 94111 h 471240"/>
              <a:gd name="connsiteX98" fmla="*/ 230595 w 561559"/>
              <a:gd name="connsiteY98" fmla="*/ 127444 h 471240"/>
              <a:gd name="connsiteX99" fmla="*/ 197944 w 561559"/>
              <a:gd name="connsiteY99" fmla="*/ 94111 h 471240"/>
              <a:gd name="connsiteX100" fmla="*/ 230595 w 561559"/>
              <a:gd name="connsiteY100" fmla="*/ 60372 h 471240"/>
              <a:gd name="connsiteX101" fmla="*/ 500847 w 561559"/>
              <a:gd name="connsiteY101" fmla="*/ 44658 h 471240"/>
              <a:gd name="connsiteX102" fmla="*/ 500847 w 561559"/>
              <a:gd name="connsiteY102" fmla="*/ 67592 h 471240"/>
              <a:gd name="connsiteX103" fmla="*/ 500445 w 561559"/>
              <a:gd name="connsiteY103" fmla="*/ 69201 h 471240"/>
              <a:gd name="connsiteX104" fmla="*/ 500043 w 561559"/>
              <a:gd name="connsiteY104" fmla="*/ 71213 h 471240"/>
              <a:gd name="connsiteX105" fmla="*/ 500043 w 561559"/>
              <a:gd name="connsiteY105" fmla="*/ 71615 h 471240"/>
              <a:gd name="connsiteX106" fmla="*/ 498837 w 561559"/>
              <a:gd name="connsiteY106" fmla="*/ 72822 h 471240"/>
              <a:gd name="connsiteX107" fmla="*/ 480341 w 561559"/>
              <a:gd name="connsiteY107" fmla="*/ 90927 h 471240"/>
              <a:gd name="connsiteX108" fmla="*/ 547085 w 561559"/>
              <a:gd name="connsiteY108" fmla="*/ 90927 h 471240"/>
              <a:gd name="connsiteX109" fmla="*/ 547085 w 561559"/>
              <a:gd name="connsiteY109" fmla="*/ 44658 h 471240"/>
              <a:gd name="connsiteX110" fmla="*/ 409578 w 561559"/>
              <a:gd name="connsiteY110" fmla="*/ 14081 h 471240"/>
              <a:gd name="connsiteX111" fmla="*/ 409578 w 561559"/>
              <a:gd name="connsiteY111" fmla="*/ 60752 h 471240"/>
              <a:gd name="connsiteX112" fmla="*/ 463053 w 561559"/>
              <a:gd name="connsiteY112" fmla="*/ 60752 h 471240"/>
              <a:gd name="connsiteX113" fmla="*/ 486372 w 561559"/>
              <a:gd name="connsiteY113" fmla="*/ 60752 h 471240"/>
              <a:gd name="connsiteX114" fmla="*/ 486372 w 561559"/>
              <a:gd name="connsiteY114" fmla="*/ 14081 h 471240"/>
              <a:gd name="connsiteX115" fmla="*/ 402340 w 561559"/>
              <a:gd name="connsiteY115" fmla="*/ 0 h 471240"/>
              <a:gd name="connsiteX116" fmla="*/ 493610 w 561559"/>
              <a:gd name="connsiteY116" fmla="*/ 0 h 471240"/>
              <a:gd name="connsiteX117" fmla="*/ 500847 w 561559"/>
              <a:gd name="connsiteY117" fmla="*/ 7242 h 471240"/>
              <a:gd name="connsiteX118" fmla="*/ 500847 w 561559"/>
              <a:gd name="connsiteY118" fmla="*/ 30175 h 471240"/>
              <a:gd name="connsiteX119" fmla="*/ 554322 w 561559"/>
              <a:gd name="connsiteY119" fmla="*/ 30175 h 471240"/>
              <a:gd name="connsiteX120" fmla="*/ 561559 w 561559"/>
              <a:gd name="connsiteY120" fmla="*/ 37416 h 471240"/>
              <a:gd name="connsiteX121" fmla="*/ 561559 w 561559"/>
              <a:gd name="connsiteY121" fmla="*/ 98571 h 471240"/>
              <a:gd name="connsiteX122" fmla="*/ 554322 w 561559"/>
              <a:gd name="connsiteY122" fmla="*/ 105411 h 471240"/>
              <a:gd name="connsiteX123" fmla="*/ 463053 w 561559"/>
              <a:gd name="connsiteY123" fmla="*/ 105411 h 471240"/>
              <a:gd name="connsiteX124" fmla="*/ 461846 w 561559"/>
              <a:gd name="connsiteY124" fmla="*/ 105411 h 471240"/>
              <a:gd name="connsiteX125" fmla="*/ 460640 w 561559"/>
              <a:gd name="connsiteY125" fmla="*/ 105009 h 471240"/>
              <a:gd name="connsiteX126" fmla="*/ 459032 w 561559"/>
              <a:gd name="connsiteY126" fmla="*/ 103802 h 471240"/>
              <a:gd name="connsiteX127" fmla="*/ 458228 w 561559"/>
              <a:gd name="connsiteY127" fmla="*/ 103399 h 471240"/>
              <a:gd name="connsiteX128" fmla="*/ 457022 w 561559"/>
              <a:gd name="connsiteY128" fmla="*/ 102192 h 471240"/>
              <a:gd name="connsiteX129" fmla="*/ 456619 w 561559"/>
              <a:gd name="connsiteY129" fmla="*/ 100583 h 471240"/>
              <a:gd name="connsiteX130" fmla="*/ 456217 w 561559"/>
              <a:gd name="connsiteY130" fmla="*/ 100181 h 471240"/>
              <a:gd name="connsiteX131" fmla="*/ 455815 w 561559"/>
              <a:gd name="connsiteY131" fmla="*/ 98571 h 471240"/>
              <a:gd name="connsiteX132" fmla="*/ 455815 w 561559"/>
              <a:gd name="connsiteY132" fmla="*/ 75236 h 471240"/>
              <a:gd name="connsiteX133" fmla="*/ 409578 w 561559"/>
              <a:gd name="connsiteY133" fmla="*/ 75236 h 471240"/>
              <a:gd name="connsiteX134" fmla="*/ 409578 w 561559"/>
              <a:gd name="connsiteY134" fmla="*/ 141621 h 471240"/>
              <a:gd name="connsiteX135" fmla="*/ 547889 w 561559"/>
              <a:gd name="connsiteY135" fmla="*/ 337556 h 471240"/>
              <a:gd name="connsiteX136" fmla="*/ 546280 w 561559"/>
              <a:gd name="connsiteY136" fmla="*/ 347614 h 471240"/>
              <a:gd name="connsiteX137" fmla="*/ 536229 w 561559"/>
              <a:gd name="connsiteY137" fmla="*/ 345602 h 471240"/>
              <a:gd name="connsiteX138" fmla="*/ 467475 w 561559"/>
              <a:gd name="connsiteY138" fmla="*/ 248238 h 471240"/>
              <a:gd name="connsiteX139" fmla="*/ 448980 w 561559"/>
              <a:gd name="connsiteY139" fmla="*/ 256285 h 471240"/>
              <a:gd name="connsiteX140" fmla="*/ 439733 w 561559"/>
              <a:gd name="connsiteY140" fmla="*/ 258296 h 471240"/>
              <a:gd name="connsiteX141" fmla="*/ 430083 w 561559"/>
              <a:gd name="connsiteY141" fmla="*/ 256285 h 471240"/>
              <a:gd name="connsiteX142" fmla="*/ 397918 w 561559"/>
              <a:gd name="connsiteY142" fmla="*/ 243008 h 471240"/>
              <a:gd name="connsiteX143" fmla="*/ 389876 w 561559"/>
              <a:gd name="connsiteY143" fmla="*/ 243008 h 471240"/>
              <a:gd name="connsiteX144" fmla="*/ 357711 w 561559"/>
              <a:gd name="connsiteY144" fmla="*/ 256285 h 471240"/>
              <a:gd name="connsiteX145" fmla="*/ 338814 w 561559"/>
              <a:gd name="connsiteY145" fmla="*/ 256285 h 471240"/>
              <a:gd name="connsiteX146" fmla="*/ 333587 w 561559"/>
              <a:gd name="connsiteY146" fmla="*/ 253871 h 471240"/>
              <a:gd name="connsiteX147" fmla="*/ 244730 w 561559"/>
              <a:gd name="connsiteY147" fmla="*/ 379800 h 471240"/>
              <a:gd name="connsiteX148" fmla="*/ 316700 w 561559"/>
              <a:gd name="connsiteY148" fmla="*/ 459462 h 471240"/>
              <a:gd name="connsiteX149" fmla="*/ 315896 w 561559"/>
              <a:gd name="connsiteY149" fmla="*/ 469520 h 471240"/>
              <a:gd name="connsiteX150" fmla="*/ 311071 w 561559"/>
              <a:gd name="connsiteY150" fmla="*/ 471129 h 471240"/>
              <a:gd name="connsiteX151" fmla="*/ 305844 w 561559"/>
              <a:gd name="connsiteY151" fmla="*/ 468715 h 471240"/>
              <a:gd name="connsiteX152" fmla="*/ 259607 w 561559"/>
              <a:gd name="connsiteY152" fmla="*/ 418022 h 471240"/>
              <a:gd name="connsiteX153" fmla="*/ 246338 w 561559"/>
              <a:gd name="connsiteY153" fmla="*/ 423654 h 471240"/>
              <a:gd name="connsiteX154" fmla="*/ 227843 w 561559"/>
              <a:gd name="connsiteY154" fmla="*/ 423654 h 471240"/>
              <a:gd name="connsiteX155" fmla="*/ 195678 w 561559"/>
              <a:gd name="connsiteY155" fmla="*/ 409975 h 471240"/>
              <a:gd name="connsiteX156" fmla="*/ 188039 w 561559"/>
              <a:gd name="connsiteY156" fmla="*/ 409975 h 471240"/>
              <a:gd name="connsiteX157" fmla="*/ 155069 w 561559"/>
              <a:gd name="connsiteY157" fmla="*/ 423654 h 471240"/>
              <a:gd name="connsiteX158" fmla="*/ 136574 w 561559"/>
              <a:gd name="connsiteY158" fmla="*/ 423654 h 471240"/>
              <a:gd name="connsiteX159" fmla="*/ 103604 w 561559"/>
              <a:gd name="connsiteY159" fmla="*/ 409975 h 471240"/>
              <a:gd name="connsiteX160" fmla="*/ 96367 w 561559"/>
              <a:gd name="connsiteY160" fmla="*/ 409573 h 471240"/>
              <a:gd name="connsiteX161" fmla="*/ 51336 w 561559"/>
              <a:gd name="connsiteY161" fmla="*/ 426068 h 471240"/>
              <a:gd name="connsiteX162" fmla="*/ 12737 w 561559"/>
              <a:gd name="connsiteY162" fmla="*/ 468715 h 471240"/>
              <a:gd name="connsiteX163" fmla="*/ 2686 w 561559"/>
              <a:gd name="connsiteY163" fmla="*/ 469520 h 471240"/>
              <a:gd name="connsiteX164" fmla="*/ 1881 w 561559"/>
              <a:gd name="connsiteY164" fmla="*/ 459462 h 471240"/>
              <a:gd name="connsiteX165" fmla="*/ 153863 w 561559"/>
              <a:gd name="connsiteY165" fmla="*/ 291288 h 471240"/>
              <a:gd name="connsiteX166" fmla="*/ 164719 w 561559"/>
              <a:gd name="connsiteY166" fmla="*/ 291288 h 471240"/>
              <a:gd name="connsiteX167" fmla="*/ 185626 w 561559"/>
              <a:gd name="connsiteY167" fmla="*/ 314623 h 471240"/>
              <a:gd name="connsiteX168" fmla="*/ 185626 w 561559"/>
              <a:gd name="connsiteY168" fmla="*/ 283643 h 471240"/>
              <a:gd name="connsiteX169" fmla="*/ 165925 w 561559"/>
              <a:gd name="connsiteY169" fmla="*/ 258699 h 471240"/>
              <a:gd name="connsiteX170" fmla="*/ 165925 w 561559"/>
              <a:gd name="connsiteY170" fmla="*/ 250250 h 471240"/>
              <a:gd name="connsiteX171" fmla="*/ 136574 w 561559"/>
              <a:gd name="connsiteY171" fmla="*/ 230938 h 471240"/>
              <a:gd name="connsiteX172" fmla="*/ 119285 w 561559"/>
              <a:gd name="connsiteY172" fmla="*/ 201568 h 471240"/>
              <a:gd name="connsiteX173" fmla="*/ 135368 w 561559"/>
              <a:gd name="connsiteY173" fmla="*/ 170588 h 471240"/>
              <a:gd name="connsiteX174" fmla="*/ 178389 w 561559"/>
              <a:gd name="connsiteY174" fmla="*/ 140414 h 471240"/>
              <a:gd name="connsiteX175" fmla="*/ 189245 w 561559"/>
              <a:gd name="connsiteY175" fmla="*/ 136390 h 471240"/>
              <a:gd name="connsiteX176" fmla="*/ 192059 w 561559"/>
              <a:gd name="connsiteY176" fmla="*/ 135988 h 471240"/>
              <a:gd name="connsiteX177" fmla="*/ 194070 w 561559"/>
              <a:gd name="connsiteY177" fmla="*/ 135586 h 471240"/>
              <a:gd name="connsiteX178" fmla="*/ 194472 w 561559"/>
              <a:gd name="connsiteY178" fmla="*/ 135586 h 471240"/>
              <a:gd name="connsiteX179" fmla="*/ 205327 w 561559"/>
              <a:gd name="connsiteY179" fmla="*/ 135586 h 471240"/>
              <a:gd name="connsiteX180" fmla="*/ 207338 w 561559"/>
              <a:gd name="connsiteY180" fmla="*/ 135586 h 471240"/>
              <a:gd name="connsiteX181" fmla="*/ 251565 w 561559"/>
              <a:gd name="connsiteY181" fmla="*/ 135586 h 471240"/>
              <a:gd name="connsiteX182" fmla="*/ 253576 w 561559"/>
              <a:gd name="connsiteY182" fmla="*/ 135586 h 471240"/>
              <a:gd name="connsiteX183" fmla="*/ 264431 w 561559"/>
              <a:gd name="connsiteY183" fmla="*/ 135586 h 471240"/>
              <a:gd name="connsiteX184" fmla="*/ 265638 w 561559"/>
              <a:gd name="connsiteY184" fmla="*/ 135586 h 471240"/>
              <a:gd name="connsiteX185" fmla="*/ 267648 w 561559"/>
              <a:gd name="connsiteY185" fmla="*/ 135988 h 471240"/>
              <a:gd name="connsiteX186" fmla="*/ 280514 w 561559"/>
              <a:gd name="connsiteY186" fmla="*/ 140414 h 471240"/>
              <a:gd name="connsiteX187" fmla="*/ 323133 w 561559"/>
              <a:gd name="connsiteY187" fmla="*/ 170991 h 471240"/>
              <a:gd name="connsiteX188" fmla="*/ 340020 w 561559"/>
              <a:gd name="connsiteY188" fmla="*/ 201568 h 471240"/>
              <a:gd name="connsiteX189" fmla="*/ 321927 w 561559"/>
              <a:gd name="connsiteY189" fmla="*/ 230938 h 471240"/>
              <a:gd name="connsiteX190" fmla="*/ 292978 w 561559"/>
              <a:gd name="connsiteY190" fmla="*/ 250250 h 471240"/>
              <a:gd name="connsiteX191" fmla="*/ 292978 w 561559"/>
              <a:gd name="connsiteY191" fmla="*/ 258699 h 471240"/>
              <a:gd name="connsiteX192" fmla="*/ 274081 w 561559"/>
              <a:gd name="connsiteY192" fmla="*/ 283241 h 471240"/>
              <a:gd name="connsiteX193" fmla="*/ 274081 w 561559"/>
              <a:gd name="connsiteY193" fmla="*/ 313013 h 471240"/>
              <a:gd name="connsiteX194" fmla="*/ 395505 w 561559"/>
              <a:gd name="connsiteY194" fmla="*/ 141621 h 471240"/>
              <a:gd name="connsiteX195" fmla="*/ 395505 w 561559"/>
              <a:gd name="connsiteY195" fmla="*/ 67592 h 471240"/>
              <a:gd name="connsiteX196" fmla="*/ 395505 w 561559"/>
              <a:gd name="connsiteY196" fmla="*/ 7242 h 471240"/>
              <a:gd name="connsiteX197" fmla="*/ 402340 w 561559"/>
              <a:gd name="connsiteY197" fmla="*/ 0 h 47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561559" h="471240">
                <a:moveTo>
                  <a:pt x="159090" y="306576"/>
                </a:moveTo>
                <a:lnTo>
                  <a:pt x="71439" y="403538"/>
                </a:lnTo>
                <a:lnTo>
                  <a:pt x="91542" y="396296"/>
                </a:lnTo>
                <a:cubicBezTo>
                  <a:pt x="97171" y="394284"/>
                  <a:pt x="103604" y="394284"/>
                  <a:pt x="109233" y="396698"/>
                </a:cubicBezTo>
                <a:lnTo>
                  <a:pt x="142203" y="410377"/>
                </a:lnTo>
                <a:cubicBezTo>
                  <a:pt x="144615" y="411584"/>
                  <a:pt x="147430" y="411584"/>
                  <a:pt x="149842" y="410377"/>
                </a:cubicBezTo>
                <a:lnTo>
                  <a:pt x="182410" y="396698"/>
                </a:lnTo>
                <a:cubicBezTo>
                  <a:pt x="188039" y="394284"/>
                  <a:pt x="194874" y="394284"/>
                  <a:pt x="200905" y="396698"/>
                </a:cubicBezTo>
                <a:lnTo>
                  <a:pt x="233472" y="410377"/>
                </a:lnTo>
                <a:cubicBezTo>
                  <a:pt x="235885" y="411584"/>
                  <a:pt x="238297" y="411584"/>
                  <a:pt x="240709" y="410377"/>
                </a:cubicBezTo>
                <a:lnTo>
                  <a:pt x="249555" y="406756"/>
                </a:lnTo>
                <a:close/>
                <a:moveTo>
                  <a:pt x="237493" y="261917"/>
                </a:moveTo>
                <a:lnTo>
                  <a:pt x="237493" y="364914"/>
                </a:lnTo>
                <a:lnTo>
                  <a:pt x="260009" y="333130"/>
                </a:lnTo>
                <a:lnTo>
                  <a:pt x="260009" y="283241"/>
                </a:lnTo>
                <a:cubicBezTo>
                  <a:pt x="249957" y="280425"/>
                  <a:pt x="242318" y="271976"/>
                  <a:pt x="240709" y="261917"/>
                </a:cubicBezTo>
                <a:close/>
                <a:moveTo>
                  <a:pt x="217389" y="261917"/>
                </a:moveTo>
                <a:cubicBezTo>
                  <a:pt x="216585" y="271573"/>
                  <a:pt x="209348" y="280425"/>
                  <a:pt x="199699" y="282839"/>
                </a:cubicBezTo>
                <a:lnTo>
                  <a:pt x="199699" y="330314"/>
                </a:lnTo>
                <a:lnTo>
                  <a:pt x="223420" y="356465"/>
                </a:lnTo>
                <a:lnTo>
                  <a:pt x="223420" y="261917"/>
                </a:lnTo>
                <a:close/>
                <a:moveTo>
                  <a:pt x="255184" y="238180"/>
                </a:moveTo>
                <a:lnTo>
                  <a:pt x="255184" y="258699"/>
                </a:lnTo>
                <a:cubicBezTo>
                  <a:pt x="255184" y="265136"/>
                  <a:pt x="260411" y="269964"/>
                  <a:pt x="266844" y="269964"/>
                </a:cubicBezTo>
                <a:cubicBezTo>
                  <a:pt x="273679" y="269964"/>
                  <a:pt x="278906" y="265136"/>
                  <a:pt x="278906" y="258699"/>
                </a:cubicBezTo>
                <a:lnTo>
                  <a:pt x="278906" y="250652"/>
                </a:lnTo>
                <a:close/>
                <a:moveTo>
                  <a:pt x="203719" y="238180"/>
                </a:moveTo>
                <a:lnTo>
                  <a:pt x="179997" y="250652"/>
                </a:lnTo>
                <a:lnTo>
                  <a:pt x="179997" y="258699"/>
                </a:lnTo>
                <a:cubicBezTo>
                  <a:pt x="179997" y="265136"/>
                  <a:pt x="185626" y="269964"/>
                  <a:pt x="191657" y="269964"/>
                </a:cubicBezTo>
                <a:cubicBezTo>
                  <a:pt x="198492" y="269964"/>
                  <a:pt x="203719" y="265136"/>
                  <a:pt x="203719" y="258699"/>
                </a:cubicBezTo>
                <a:close/>
                <a:moveTo>
                  <a:pt x="171956" y="162542"/>
                </a:moveTo>
                <a:lnTo>
                  <a:pt x="143811" y="182256"/>
                </a:lnTo>
                <a:cubicBezTo>
                  <a:pt x="136574" y="186682"/>
                  <a:pt x="132955" y="193521"/>
                  <a:pt x="133357" y="201165"/>
                </a:cubicBezTo>
                <a:cubicBezTo>
                  <a:pt x="133357" y="208005"/>
                  <a:pt x="137780" y="215247"/>
                  <a:pt x="144213" y="218868"/>
                </a:cubicBezTo>
                <a:cubicBezTo>
                  <a:pt x="144213" y="218868"/>
                  <a:pt x="144615" y="218868"/>
                  <a:pt x="144615" y="218868"/>
                </a:cubicBezTo>
                <a:lnTo>
                  <a:pt x="173564" y="238180"/>
                </a:lnTo>
                <a:lnTo>
                  <a:pt x="196080" y="226110"/>
                </a:lnTo>
                <a:lnTo>
                  <a:pt x="165925" y="205993"/>
                </a:lnTo>
                <a:cubicBezTo>
                  <a:pt x="164317" y="204786"/>
                  <a:pt x="163110" y="202775"/>
                  <a:pt x="163110" y="200361"/>
                </a:cubicBezTo>
                <a:cubicBezTo>
                  <a:pt x="163110" y="197947"/>
                  <a:pt x="163915" y="195533"/>
                  <a:pt x="165925" y="194326"/>
                </a:cubicBezTo>
                <a:lnTo>
                  <a:pt x="175977" y="187486"/>
                </a:lnTo>
                <a:close/>
                <a:moveTo>
                  <a:pt x="402340" y="156104"/>
                </a:moveTo>
                <a:lnTo>
                  <a:pt x="341628" y="242203"/>
                </a:lnTo>
                <a:lnTo>
                  <a:pt x="344041" y="243008"/>
                </a:lnTo>
                <a:cubicBezTo>
                  <a:pt x="346855" y="244215"/>
                  <a:pt x="349670" y="244215"/>
                  <a:pt x="352484" y="243008"/>
                </a:cubicBezTo>
                <a:lnTo>
                  <a:pt x="384649" y="229731"/>
                </a:lnTo>
                <a:cubicBezTo>
                  <a:pt x="390680" y="226915"/>
                  <a:pt x="397516" y="226915"/>
                  <a:pt x="403145" y="229731"/>
                </a:cubicBezTo>
                <a:lnTo>
                  <a:pt x="435310" y="243008"/>
                </a:lnTo>
                <a:cubicBezTo>
                  <a:pt x="438124" y="244215"/>
                  <a:pt x="440939" y="244215"/>
                  <a:pt x="443351" y="243008"/>
                </a:cubicBezTo>
                <a:lnTo>
                  <a:pt x="459032" y="236168"/>
                </a:lnTo>
                <a:close/>
                <a:moveTo>
                  <a:pt x="191657" y="150070"/>
                </a:moveTo>
                <a:cubicBezTo>
                  <a:pt x="188441" y="151277"/>
                  <a:pt x="185626" y="154093"/>
                  <a:pt x="185626" y="158116"/>
                </a:cubicBezTo>
                <a:lnTo>
                  <a:pt x="192863" y="206798"/>
                </a:lnTo>
                <a:lnTo>
                  <a:pt x="206534" y="216052"/>
                </a:lnTo>
                <a:cubicBezTo>
                  <a:pt x="209750" y="218063"/>
                  <a:pt x="212163" y="220880"/>
                  <a:pt x="213771" y="223696"/>
                </a:cubicBezTo>
                <a:cubicBezTo>
                  <a:pt x="214173" y="223696"/>
                  <a:pt x="214575" y="224098"/>
                  <a:pt x="214575" y="224098"/>
                </a:cubicBezTo>
                <a:cubicBezTo>
                  <a:pt x="214575" y="224501"/>
                  <a:pt x="214575" y="224501"/>
                  <a:pt x="214575" y="224501"/>
                </a:cubicBezTo>
                <a:cubicBezTo>
                  <a:pt x="216585" y="228122"/>
                  <a:pt x="217792" y="232547"/>
                  <a:pt x="217792" y="236973"/>
                </a:cubicBezTo>
                <a:lnTo>
                  <a:pt x="217792" y="247433"/>
                </a:lnTo>
                <a:lnTo>
                  <a:pt x="240709" y="247433"/>
                </a:lnTo>
                <a:lnTo>
                  <a:pt x="240709" y="236973"/>
                </a:lnTo>
                <a:cubicBezTo>
                  <a:pt x="240709" y="232547"/>
                  <a:pt x="242318" y="228122"/>
                  <a:pt x="244328" y="224501"/>
                </a:cubicBezTo>
                <a:cubicBezTo>
                  <a:pt x="244328" y="224501"/>
                  <a:pt x="244328" y="224501"/>
                  <a:pt x="244328" y="224098"/>
                </a:cubicBezTo>
                <a:cubicBezTo>
                  <a:pt x="244730" y="224098"/>
                  <a:pt x="244730" y="223696"/>
                  <a:pt x="244730" y="223696"/>
                </a:cubicBezTo>
                <a:cubicBezTo>
                  <a:pt x="246740" y="220880"/>
                  <a:pt x="249153" y="218063"/>
                  <a:pt x="251967" y="216052"/>
                </a:cubicBezTo>
                <a:lnTo>
                  <a:pt x="276091" y="199958"/>
                </a:lnTo>
                <a:lnTo>
                  <a:pt x="262019" y="190303"/>
                </a:lnTo>
                <a:cubicBezTo>
                  <a:pt x="259204" y="187889"/>
                  <a:pt x="257998" y="183463"/>
                  <a:pt x="260411" y="180244"/>
                </a:cubicBezTo>
                <a:cubicBezTo>
                  <a:pt x="262421" y="177026"/>
                  <a:pt x="267246" y="176221"/>
                  <a:pt x="270462" y="178233"/>
                </a:cubicBezTo>
                <a:lnTo>
                  <a:pt x="292576" y="194326"/>
                </a:lnTo>
                <a:cubicBezTo>
                  <a:pt x="294586" y="195533"/>
                  <a:pt x="295793" y="197947"/>
                  <a:pt x="295793" y="200361"/>
                </a:cubicBezTo>
                <a:cubicBezTo>
                  <a:pt x="295793" y="202775"/>
                  <a:pt x="294586" y="204786"/>
                  <a:pt x="292576" y="205993"/>
                </a:cubicBezTo>
                <a:lnTo>
                  <a:pt x="262823" y="226110"/>
                </a:lnTo>
                <a:lnTo>
                  <a:pt x="285339" y="238180"/>
                </a:lnTo>
                <a:lnTo>
                  <a:pt x="314288" y="218868"/>
                </a:lnTo>
                <a:cubicBezTo>
                  <a:pt x="314690" y="218868"/>
                  <a:pt x="314690" y="218868"/>
                  <a:pt x="314690" y="218868"/>
                </a:cubicBezTo>
                <a:cubicBezTo>
                  <a:pt x="321123" y="215247"/>
                  <a:pt x="325546" y="208005"/>
                  <a:pt x="325546" y="201165"/>
                </a:cubicBezTo>
                <a:cubicBezTo>
                  <a:pt x="325546" y="193521"/>
                  <a:pt x="321927" y="186682"/>
                  <a:pt x="315494" y="182658"/>
                </a:cubicBezTo>
                <a:lnTo>
                  <a:pt x="272473" y="152081"/>
                </a:lnTo>
                <a:cubicBezTo>
                  <a:pt x="270462" y="150874"/>
                  <a:pt x="267648" y="150070"/>
                  <a:pt x="264431" y="150070"/>
                </a:cubicBezTo>
                <a:lnTo>
                  <a:pt x="235483" y="150070"/>
                </a:lnTo>
                <a:lnTo>
                  <a:pt x="242318" y="203982"/>
                </a:lnTo>
                <a:cubicBezTo>
                  <a:pt x="242720" y="207603"/>
                  <a:pt x="241514" y="210419"/>
                  <a:pt x="239503" y="212833"/>
                </a:cubicBezTo>
                <a:lnTo>
                  <a:pt x="231060" y="221282"/>
                </a:lnTo>
                <a:cubicBezTo>
                  <a:pt x="229049" y="222891"/>
                  <a:pt x="226235" y="222891"/>
                  <a:pt x="224225" y="221282"/>
                </a:cubicBezTo>
                <a:lnTo>
                  <a:pt x="216183" y="212833"/>
                </a:lnTo>
                <a:cubicBezTo>
                  <a:pt x="213771" y="210419"/>
                  <a:pt x="212565" y="207603"/>
                  <a:pt x="212967" y="203982"/>
                </a:cubicBezTo>
                <a:lnTo>
                  <a:pt x="220204" y="150070"/>
                </a:lnTo>
                <a:lnTo>
                  <a:pt x="194874" y="150070"/>
                </a:lnTo>
                <a:cubicBezTo>
                  <a:pt x="193667" y="150070"/>
                  <a:pt x="192863" y="150070"/>
                  <a:pt x="191657" y="150070"/>
                </a:cubicBezTo>
                <a:close/>
                <a:moveTo>
                  <a:pt x="230595" y="75006"/>
                </a:moveTo>
                <a:cubicBezTo>
                  <a:pt x="220242" y="75006"/>
                  <a:pt x="211880" y="83136"/>
                  <a:pt x="211880" y="94111"/>
                </a:cubicBezTo>
                <a:cubicBezTo>
                  <a:pt x="211880" y="104274"/>
                  <a:pt x="220242" y="112810"/>
                  <a:pt x="230595" y="112810"/>
                </a:cubicBezTo>
                <a:cubicBezTo>
                  <a:pt x="240948" y="112810"/>
                  <a:pt x="249309" y="104274"/>
                  <a:pt x="249309" y="94111"/>
                </a:cubicBezTo>
                <a:cubicBezTo>
                  <a:pt x="249309" y="83136"/>
                  <a:pt x="240948" y="75006"/>
                  <a:pt x="230595" y="75006"/>
                </a:cubicBezTo>
                <a:close/>
                <a:moveTo>
                  <a:pt x="230595" y="60372"/>
                </a:moveTo>
                <a:cubicBezTo>
                  <a:pt x="248911" y="60372"/>
                  <a:pt x="263246" y="75413"/>
                  <a:pt x="263246" y="94111"/>
                </a:cubicBezTo>
                <a:cubicBezTo>
                  <a:pt x="263246" y="112403"/>
                  <a:pt x="248911" y="127444"/>
                  <a:pt x="230595" y="127444"/>
                </a:cubicBezTo>
                <a:cubicBezTo>
                  <a:pt x="212279" y="127444"/>
                  <a:pt x="197944" y="112403"/>
                  <a:pt x="197944" y="94111"/>
                </a:cubicBezTo>
                <a:cubicBezTo>
                  <a:pt x="197944" y="75413"/>
                  <a:pt x="212279" y="60372"/>
                  <a:pt x="230595" y="60372"/>
                </a:cubicBezTo>
                <a:close/>
                <a:moveTo>
                  <a:pt x="500847" y="44658"/>
                </a:moveTo>
                <a:lnTo>
                  <a:pt x="500847" y="67592"/>
                </a:lnTo>
                <a:cubicBezTo>
                  <a:pt x="500847" y="68396"/>
                  <a:pt x="500847" y="69201"/>
                  <a:pt x="500445" y="69201"/>
                </a:cubicBezTo>
                <a:cubicBezTo>
                  <a:pt x="500445" y="70006"/>
                  <a:pt x="500043" y="70408"/>
                  <a:pt x="500043" y="71213"/>
                </a:cubicBezTo>
                <a:lnTo>
                  <a:pt x="500043" y="71615"/>
                </a:lnTo>
                <a:cubicBezTo>
                  <a:pt x="499641" y="72017"/>
                  <a:pt x="498837" y="72822"/>
                  <a:pt x="498837" y="72822"/>
                </a:cubicBezTo>
                <a:lnTo>
                  <a:pt x="480341" y="90927"/>
                </a:lnTo>
                <a:lnTo>
                  <a:pt x="547085" y="90927"/>
                </a:lnTo>
                <a:lnTo>
                  <a:pt x="547085" y="44658"/>
                </a:lnTo>
                <a:close/>
                <a:moveTo>
                  <a:pt x="409578" y="14081"/>
                </a:moveTo>
                <a:lnTo>
                  <a:pt x="409578" y="60752"/>
                </a:lnTo>
                <a:lnTo>
                  <a:pt x="463053" y="60752"/>
                </a:lnTo>
                <a:lnTo>
                  <a:pt x="486372" y="60752"/>
                </a:lnTo>
                <a:lnTo>
                  <a:pt x="486372" y="14081"/>
                </a:lnTo>
                <a:close/>
                <a:moveTo>
                  <a:pt x="402340" y="0"/>
                </a:moveTo>
                <a:lnTo>
                  <a:pt x="493610" y="0"/>
                </a:lnTo>
                <a:cubicBezTo>
                  <a:pt x="497630" y="0"/>
                  <a:pt x="500847" y="3218"/>
                  <a:pt x="500847" y="7242"/>
                </a:cubicBezTo>
                <a:lnTo>
                  <a:pt x="500847" y="30175"/>
                </a:lnTo>
                <a:lnTo>
                  <a:pt x="554322" y="30175"/>
                </a:lnTo>
                <a:cubicBezTo>
                  <a:pt x="558342" y="30175"/>
                  <a:pt x="561559" y="33393"/>
                  <a:pt x="561559" y="37416"/>
                </a:cubicBezTo>
                <a:lnTo>
                  <a:pt x="561559" y="98571"/>
                </a:lnTo>
                <a:cubicBezTo>
                  <a:pt x="561559" y="102192"/>
                  <a:pt x="558342" y="105411"/>
                  <a:pt x="554322" y="105411"/>
                </a:cubicBezTo>
                <a:lnTo>
                  <a:pt x="463053" y="105411"/>
                </a:lnTo>
                <a:cubicBezTo>
                  <a:pt x="462650" y="105411"/>
                  <a:pt x="462248" y="105411"/>
                  <a:pt x="461846" y="105411"/>
                </a:cubicBezTo>
                <a:cubicBezTo>
                  <a:pt x="461444" y="105411"/>
                  <a:pt x="461042" y="105009"/>
                  <a:pt x="460640" y="105009"/>
                </a:cubicBezTo>
                <a:cubicBezTo>
                  <a:pt x="459836" y="104606"/>
                  <a:pt x="459434" y="104606"/>
                  <a:pt x="459032" y="103802"/>
                </a:cubicBezTo>
                <a:cubicBezTo>
                  <a:pt x="458630" y="103802"/>
                  <a:pt x="458630" y="103802"/>
                  <a:pt x="458228" y="103399"/>
                </a:cubicBezTo>
                <a:cubicBezTo>
                  <a:pt x="458228" y="103399"/>
                  <a:pt x="457826" y="102997"/>
                  <a:pt x="457022" y="102192"/>
                </a:cubicBezTo>
                <a:cubicBezTo>
                  <a:pt x="457022" y="101790"/>
                  <a:pt x="456619" y="100985"/>
                  <a:pt x="456619" y="100583"/>
                </a:cubicBezTo>
                <a:cubicBezTo>
                  <a:pt x="456619" y="100583"/>
                  <a:pt x="456619" y="100583"/>
                  <a:pt x="456217" y="100181"/>
                </a:cubicBezTo>
                <a:cubicBezTo>
                  <a:pt x="456217" y="99778"/>
                  <a:pt x="455815" y="98974"/>
                  <a:pt x="455815" y="98571"/>
                </a:cubicBezTo>
                <a:lnTo>
                  <a:pt x="455815" y="75236"/>
                </a:lnTo>
                <a:lnTo>
                  <a:pt x="409578" y="75236"/>
                </a:lnTo>
                <a:lnTo>
                  <a:pt x="409578" y="141621"/>
                </a:lnTo>
                <a:lnTo>
                  <a:pt x="547889" y="337556"/>
                </a:lnTo>
                <a:cubicBezTo>
                  <a:pt x="550301" y="340774"/>
                  <a:pt x="549497" y="345602"/>
                  <a:pt x="546280" y="347614"/>
                </a:cubicBezTo>
                <a:cubicBezTo>
                  <a:pt x="543064" y="350028"/>
                  <a:pt x="538641" y="349223"/>
                  <a:pt x="536229" y="345602"/>
                </a:cubicBezTo>
                <a:lnTo>
                  <a:pt x="467475" y="248238"/>
                </a:lnTo>
                <a:lnTo>
                  <a:pt x="448980" y="256285"/>
                </a:lnTo>
                <a:cubicBezTo>
                  <a:pt x="445764" y="257492"/>
                  <a:pt x="442547" y="258296"/>
                  <a:pt x="439733" y="258296"/>
                </a:cubicBezTo>
                <a:cubicBezTo>
                  <a:pt x="436114" y="258296"/>
                  <a:pt x="432897" y="257492"/>
                  <a:pt x="430083" y="256285"/>
                </a:cubicBezTo>
                <a:lnTo>
                  <a:pt x="397918" y="243008"/>
                </a:lnTo>
                <a:cubicBezTo>
                  <a:pt x="395505" y="241801"/>
                  <a:pt x="392289" y="241801"/>
                  <a:pt x="389876" y="243008"/>
                </a:cubicBezTo>
                <a:lnTo>
                  <a:pt x="357711" y="256285"/>
                </a:lnTo>
                <a:cubicBezTo>
                  <a:pt x="351680" y="258699"/>
                  <a:pt x="344845" y="258699"/>
                  <a:pt x="338814" y="256285"/>
                </a:cubicBezTo>
                <a:lnTo>
                  <a:pt x="333587" y="253871"/>
                </a:lnTo>
                <a:lnTo>
                  <a:pt x="244730" y="379800"/>
                </a:lnTo>
                <a:lnTo>
                  <a:pt x="316700" y="459462"/>
                </a:lnTo>
                <a:cubicBezTo>
                  <a:pt x="319112" y="462278"/>
                  <a:pt x="319112" y="466704"/>
                  <a:pt x="315896" y="469520"/>
                </a:cubicBezTo>
                <a:cubicBezTo>
                  <a:pt x="314690" y="470727"/>
                  <a:pt x="313081" y="471129"/>
                  <a:pt x="311071" y="471129"/>
                </a:cubicBezTo>
                <a:cubicBezTo>
                  <a:pt x="309463" y="471129"/>
                  <a:pt x="307453" y="470727"/>
                  <a:pt x="305844" y="468715"/>
                </a:cubicBezTo>
                <a:lnTo>
                  <a:pt x="259607" y="418022"/>
                </a:lnTo>
                <a:lnTo>
                  <a:pt x="246338" y="423654"/>
                </a:lnTo>
                <a:cubicBezTo>
                  <a:pt x="240709" y="426068"/>
                  <a:pt x="233472" y="426068"/>
                  <a:pt x="227843" y="423654"/>
                </a:cubicBezTo>
                <a:lnTo>
                  <a:pt x="195678" y="409975"/>
                </a:lnTo>
                <a:cubicBezTo>
                  <a:pt x="192863" y="409170"/>
                  <a:pt x="190049" y="409170"/>
                  <a:pt x="188039" y="409975"/>
                </a:cubicBezTo>
                <a:lnTo>
                  <a:pt x="155069" y="423654"/>
                </a:lnTo>
                <a:cubicBezTo>
                  <a:pt x="149440" y="426068"/>
                  <a:pt x="142605" y="426068"/>
                  <a:pt x="136574" y="423654"/>
                </a:cubicBezTo>
                <a:lnTo>
                  <a:pt x="103604" y="409975"/>
                </a:lnTo>
                <a:cubicBezTo>
                  <a:pt x="101594" y="409170"/>
                  <a:pt x="98780" y="408768"/>
                  <a:pt x="96367" y="409573"/>
                </a:cubicBezTo>
                <a:lnTo>
                  <a:pt x="51336" y="426068"/>
                </a:lnTo>
                <a:lnTo>
                  <a:pt x="12737" y="468715"/>
                </a:lnTo>
                <a:cubicBezTo>
                  <a:pt x="9923" y="471934"/>
                  <a:pt x="5098" y="471934"/>
                  <a:pt x="2686" y="469520"/>
                </a:cubicBezTo>
                <a:cubicBezTo>
                  <a:pt x="-531" y="466704"/>
                  <a:pt x="-933" y="462278"/>
                  <a:pt x="1881" y="459462"/>
                </a:cubicBezTo>
                <a:lnTo>
                  <a:pt x="153863" y="291288"/>
                </a:lnTo>
                <a:cubicBezTo>
                  <a:pt x="156677" y="288471"/>
                  <a:pt x="161904" y="288471"/>
                  <a:pt x="164719" y="291288"/>
                </a:cubicBezTo>
                <a:lnTo>
                  <a:pt x="185626" y="314623"/>
                </a:lnTo>
                <a:lnTo>
                  <a:pt x="185626" y="283643"/>
                </a:lnTo>
                <a:cubicBezTo>
                  <a:pt x="174368" y="280827"/>
                  <a:pt x="165925" y="270366"/>
                  <a:pt x="165925" y="258699"/>
                </a:cubicBezTo>
                <a:lnTo>
                  <a:pt x="165925" y="250250"/>
                </a:lnTo>
                <a:lnTo>
                  <a:pt x="136574" y="230938"/>
                </a:lnTo>
                <a:cubicBezTo>
                  <a:pt x="126120" y="224903"/>
                  <a:pt x="119285" y="213638"/>
                  <a:pt x="119285" y="201568"/>
                </a:cubicBezTo>
                <a:cubicBezTo>
                  <a:pt x="118481" y="189096"/>
                  <a:pt x="124914" y="177026"/>
                  <a:pt x="135368" y="170588"/>
                </a:cubicBezTo>
                <a:lnTo>
                  <a:pt x="178389" y="140414"/>
                </a:lnTo>
                <a:cubicBezTo>
                  <a:pt x="181203" y="138402"/>
                  <a:pt x="185224" y="137195"/>
                  <a:pt x="189245" y="136390"/>
                </a:cubicBezTo>
                <a:cubicBezTo>
                  <a:pt x="190049" y="136390"/>
                  <a:pt x="190853" y="135988"/>
                  <a:pt x="192059" y="135988"/>
                </a:cubicBezTo>
                <a:cubicBezTo>
                  <a:pt x="192863" y="135988"/>
                  <a:pt x="193265" y="135586"/>
                  <a:pt x="194070" y="135586"/>
                </a:cubicBezTo>
                <a:lnTo>
                  <a:pt x="194472" y="135586"/>
                </a:lnTo>
                <a:cubicBezTo>
                  <a:pt x="198894" y="135183"/>
                  <a:pt x="202513" y="135183"/>
                  <a:pt x="205327" y="135586"/>
                </a:cubicBezTo>
                <a:lnTo>
                  <a:pt x="207338" y="135586"/>
                </a:lnTo>
                <a:lnTo>
                  <a:pt x="251565" y="135586"/>
                </a:lnTo>
                <a:lnTo>
                  <a:pt x="253576" y="135586"/>
                </a:lnTo>
                <a:cubicBezTo>
                  <a:pt x="256390" y="135183"/>
                  <a:pt x="260411" y="135183"/>
                  <a:pt x="264431" y="135586"/>
                </a:cubicBezTo>
                <a:lnTo>
                  <a:pt x="265638" y="135586"/>
                </a:lnTo>
                <a:cubicBezTo>
                  <a:pt x="266040" y="135586"/>
                  <a:pt x="266844" y="135586"/>
                  <a:pt x="267648" y="135988"/>
                </a:cubicBezTo>
                <a:cubicBezTo>
                  <a:pt x="272071" y="136390"/>
                  <a:pt x="276493" y="138000"/>
                  <a:pt x="280514" y="140414"/>
                </a:cubicBezTo>
                <a:lnTo>
                  <a:pt x="323133" y="170991"/>
                </a:lnTo>
                <a:cubicBezTo>
                  <a:pt x="333587" y="177026"/>
                  <a:pt x="340020" y="189096"/>
                  <a:pt x="340020" y="201568"/>
                </a:cubicBezTo>
                <a:cubicBezTo>
                  <a:pt x="339216" y="213638"/>
                  <a:pt x="332783" y="224903"/>
                  <a:pt x="321927" y="230938"/>
                </a:cubicBezTo>
                <a:lnTo>
                  <a:pt x="292978" y="250250"/>
                </a:lnTo>
                <a:lnTo>
                  <a:pt x="292978" y="258699"/>
                </a:lnTo>
                <a:cubicBezTo>
                  <a:pt x="292978" y="270366"/>
                  <a:pt x="284937" y="280425"/>
                  <a:pt x="274081" y="283241"/>
                </a:cubicBezTo>
                <a:lnTo>
                  <a:pt x="274081" y="313013"/>
                </a:lnTo>
                <a:lnTo>
                  <a:pt x="395505" y="141621"/>
                </a:lnTo>
                <a:lnTo>
                  <a:pt x="395505" y="67592"/>
                </a:lnTo>
                <a:lnTo>
                  <a:pt x="395505" y="7242"/>
                </a:lnTo>
                <a:cubicBezTo>
                  <a:pt x="395505" y="3218"/>
                  <a:pt x="398320" y="0"/>
                  <a:pt x="402340" y="0"/>
                </a:cubicBezTo>
                <a:close/>
              </a:path>
            </a:pathLst>
          </a:custGeom>
          <a:solidFill>
            <a:schemeClr val="bg1"/>
          </a:solidFill>
          <a:ln>
            <a:noFill/>
          </a:ln>
          <a:effectLst/>
        </p:spPr>
        <p:txBody>
          <a:bodyPr wrap="square" anchor="ctr">
            <a:noAutofit/>
          </a:bodyPr>
          <a:lstStyle/>
          <a:p>
            <a:endParaRPr lang="en-US" sz="272" dirty="0">
              <a:latin typeface="Open Sans Light" pitchFamily="2" charset="0"/>
            </a:endParaRPr>
          </a:p>
        </p:txBody>
      </p:sp>
      <p:sp>
        <p:nvSpPr>
          <p:cNvPr id="18" name="TextBox 17">
            <a:extLst>
              <a:ext uri="{FF2B5EF4-FFF2-40B4-BE49-F238E27FC236}">
                <a16:creationId xmlns:a16="http://schemas.microsoft.com/office/drawing/2014/main" id="{8D1D7A3B-058D-4554-A3E4-400778E634FB}"/>
              </a:ext>
            </a:extLst>
          </p:cNvPr>
          <p:cNvSpPr txBox="1"/>
          <p:nvPr/>
        </p:nvSpPr>
        <p:spPr>
          <a:xfrm>
            <a:off x="109442" y="2397201"/>
            <a:ext cx="2363663" cy="900253"/>
          </a:xfrm>
          <a:prstGeom prst="rect">
            <a:avLst/>
          </a:prstGeom>
        </p:spPr>
        <p:txBody>
          <a:bodyPr spcFirstLastPara="1" wrap="square" lIns="34293" tIns="34293" rIns="34293" bIns="34293" anchor="b" anchorCtr="0">
            <a:spAutoFit/>
          </a:bodyPr>
          <a:lstStyle>
            <a:defPPr>
              <a:defRPr lang="en-US"/>
            </a:defPPr>
            <a:lvl1pPr algn="r">
              <a:lnSpc>
                <a:spcPct val="90000"/>
              </a:lnSpc>
              <a:spcBef>
                <a:spcPts val="0"/>
              </a:spcBef>
              <a:buNone/>
              <a:defRPr sz="6000" b="1" i="0" spc="-100" baseline="0">
                <a:solidFill>
                  <a:schemeClr val="tx2"/>
                </a:solidFill>
                <a:latin typeface="Darker Grotesque SemiBold" pitchFamily="2" charset="0"/>
                <a:ea typeface="Open Sans Light" pitchFamily="2" charset="0"/>
                <a:cs typeface="Open Sans Light" pitchFamily="2" charset="0"/>
              </a:defRPr>
            </a:lvl1pPr>
          </a:lstStyle>
          <a:p>
            <a:pPr algn="ctr"/>
            <a:r>
              <a:rPr lang="lv-LV" sz="2000" dirty="0">
                <a:solidFill>
                  <a:schemeClr val="accent5">
                    <a:lumMod val="50000"/>
                  </a:schemeClr>
                </a:solidFill>
                <a:latin typeface="+mn-lt"/>
              </a:rPr>
              <a:t>Eiropas Aprūpes stratēģija                        </a:t>
            </a:r>
            <a:r>
              <a:rPr lang="lv-LV" sz="2000" b="0" dirty="0">
                <a:solidFill>
                  <a:schemeClr val="accent5">
                    <a:lumMod val="50000"/>
                  </a:schemeClr>
                </a:solidFill>
                <a:latin typeface="+mn-lt"/>
                <a:ea typeface="Verdana" panose="020B0604030504040204" pitchFamily="34" charset="0"/>
              </a:rPr>
              <a:t>07.09.2022.</a:t>
            </a:r>
            <a:endParaRPr lang="en-US" sz="2000" b="0" dirty="0">
              <a:solidFill>
                <a:schemeClr val="accent5">
                  <a:lumMod val="50000"/>
                </a:schemeClr>
              </a:solidFill>
              <a:latin typeface="+mn-lt"/>
              <a:ea typeface="Verdana" panose="020B0604030504040204" pitchFamily="34" charset="0"/>
            </a:endParaRPr>
          </a:p>
        </p:txBody>
      </p:sp>
      <p:sp>
        <p:nvSpPr>
          <p:cNvPr id="19" name="TextBox 18">
            <a:extLst>
              <a:ext uri="{FF2B5EF4-FFF2-40B4-BE49-F238E27FC236}">
                <a16:creationId xmlns:a16="http://schemas.microsoft.com/office/drawing/2014/main" id="{08B828A1-3699-4086-A638-ABB6D67027B1}"/>
              </a:ext>
            </a:extLst>
          </p:cNvPr>
          <p:cNvSpPr txBox="1"/>
          <p:nvPr/>
        </p:nvSpPr>
        <p:spPr>
          <a:xfrm>
            <a:off x="1578255" y="4750993"/>
            <a:ext cx="2098225" cy="1031058"/>
          </a:xfrm>
          <a:prstGeom prst="rect">
            <a:avLst/>
          </a:prstGeom>
        </p:spPr>
        <p:txBody>
          <a:bodyPr spcFirstLastPara="1" wrap="square" lIns="34293" tIns="34293" rIns="34293" bIns="34293" anchor="t" anchorCtr="0">
            <a:spAutoFit/>
          </a:bodyPr>
          <a:lstStyle>
            <a:defPPr>
              <a:defRPr lang="en-US"/>
            </a:defPPr>
            <a:lvl1pPr indent="0" algn="ctr">
              <a:lnSpc>
                <a:spcPct val="130000"/>
              </a:lnSpc>
              <a:spcBef>
                <a:spcPts val="0"/>
              </a:spcBef>
              <a:spcAft>
                <a:spcPts val="2700"/>
              </a:spcAft>
              <a:buFont typeface="Arial" panose="020B0604020202020204" pitchFamily="34" charset="0"/>
              <a:buNone/>
              <a:defRPr sz="3200" b="0" i="0" spc="-30" baseline="0">
                <a:effectLst/>
                <a:latin typeface="Open Sans Light"/>
                <a:ea typeface="Open Sans Light"/>
                <a:cs typeface="Open Sans Light"/>
              </a:defRPr>
            </a:lvl1pPr>
            <a:lvl2pPr marL="1371326" indent="-457109">
              <a:lnSpc>
                <a:spcPct val="90000"/>
              </a:lnSpc>
              <a:spcBef>
                <a:spcPts val="1000"/>
              </a:spcBef>
              <a:buFont typeface="Arial" panose="020B0604020202020204" pitchFamily="34" charset="0"/>
              <a:buChar char="•"/>
              <a:defRPr b="0" i="0" spc="-30" baseline="0">
                <a:effectLst/>
                <a:latin typeface="Heebo" pitchFamily="2" charset="-79"/>
                <a:ea typeface="Open Sans Light" panose="020B0306030504020204" pitchFamily="34" charset="0"/>
                <a:cs typeface="Open Sans Light" charset="0"/>
              </a:defRPr>
            </a:lvl2pPr>
            <a:lvl3pPr marL="2285543" indent="-457109">
              <a:lnSpc>
                <a:spcPct val="90000"/>
              </a:lnSpc>
              <a:spcBef>
                <a:spcPts val="1000"/>
              </a:spcBef>
              <a:buFont typeface="Arial" panose="020B0604020202020204" pitchFamily="34" charset="0"/>
              <a:buChar char="•"/>
              <a:defRPr sz="3200" b="0" i="0" spc="-30" baseline="0">
                <a:effectLst/>
                <a:latin typeface="Heebo" pitchFamily="2" charset="-79"/>
                <a:ea typeface="Open Sans Light" panose="020B0306030504020204" pitchFamily="34" charset="0"/>
                <a:cs typeface="Open Sans Light" charset="0"/>
              </a:defRPr>
            </a:lvl3pPr>
            <a:lvl4pPr marL="3199760" indent="-457109">
              <a:lnSpc>
                <a:spcPct val="90000"/>
              </a:lnSpc>
              <a:spcBef>
                <a:spcPts val="1000"/>
              </a:spcBef>
              <a:buFont typeface="Arial" panose="020B0604020202020204" pitchFamily="34" charset="0"/>
              <a:buChar char="•"/>
              <a:defRPr sz="2800" b="0" i="0" spc="-30" baseline="0">
                <a:effectLst/>
                <a:latin typeface="Heebo" pitchFamily="2" charset="-79"/>
                <a:ea typeface="Open Sans Light" panose="020B0306030504020204" pitchFamily="34" charset="0"/>
                <a:cs typeface="Open Sans Light" charset="0"/>
              </a:defRPr>
            </a:lvl4pPr>
            <a:lvl5pPr marL="4113977" indent="-457109">
              <a:lnSpc>
                <a:spcPct val="90000"/>
              </a:lnSpc>
              <a:spcBef>
                <a:spcPts val="1000"/>
              </a:spcBef>
              <a:buFont typeface="Arial" panose="020B0604020202020204" pitchFamily="34" charset="0"/>
              <a:buChar char="•"/>
              <a:defRPr sz="2800" b="0" i="0" spc="-30" baseline="0">
                <a:effectLst/>
                <a:latin typeface="Heebo" pitchFamily="2" charset="-79"/>
                <a:ea typeface="Open Sans Light" panose="020B0306030504020204" pitchFamily="34" charset="0"/>
                <a:cs typeface="Open Sans Light" charset="0"/>
              </a:defRPr>
            </a:lvl5pPr>
            <a:lvl6pPr marL="5028194" indent="-457109">
              <a:lnSpc>
                <a:spcPct val="90000"/>
              </a:lnSpc>
              <a:spcBef>
                <a:spcPts val="1000"/>
              </a:spcBef>
              <a:buFont typeface="Arial" panose="020B0604020202020204" pitchFamily="34" charset="0"/>
              <a:buChar char="•"/>
            </a:lvl6pPr>
            <a:lvl7pPr marL="5942411" indent="-457109">
              <a:lnSpc>
                <a:spcPct val="90000"/>
              </a:lnSpc>
              <a:spcBef>
                <a:spcPts val="1000"/>
              </a:spcBef>
              <a:buFont typeface="Arial" panose="020B0604020202020204" pitchFamily="34" charset="0"/>
              <a:buChar char="•"/>
            </a:lvl7pPr>
            <a:lvl8pPr marL="6856628" indent="-457109">
              <a:lnSpc>
                <a:spcPct val="90000"/>
              </a:lnSpc>
              <a:spcBef>
                <a:spcPts val="1000"/>
              </a:spcBef>
              <a:buFont typeface="Arial" panose="020B0604020202020204" pitchFamily="34" charset="0"/>
              <a:buChar char="•"/>
            </a:lvl8pPr>
            <a:lvl9pPr marL="7770846" indent="-457109">
              <a:lnSpc>
                <a:spcPct val="90000"/>
              </a:lnSpc>
              <a:spcBef>
                <a:spcPts val="1000"/>
              </a:spcBef>
              <a:buFont typeface="Arial" panose="020B0604020202020204" pitchFamily="34" charset="0"/>
              <a:buChar char="•"/>
            </a:lvl9pPr>
          </a:lstStyle>
          <a:p>
            <a:pPr>
              <a:lnSpc>
                <a:spcPct val="100000"/>
              </a:lnSpc>
            </a:pPr>
            <a:r>
              <a:rPr lang="lv-LV" sz="1200" dirty="0"/>
              <a:t>                                                      </a:t>
            </a:r>
            <a:r>
              <a:rPr lang="lv-LV" sz="1400" dirty="0">
                <a:solidFill>
                  <a:schemeClr val="accent5">
                    <a:lumMod val="50000"/>
                  </a:schemeClr>
                </a:solidFill>
                <a:latin typeface="+mn-lt"/>
              </a:rPr>
              <a:t>Pasākumi stratēģijā noteikto mērķu sasniegšanai </a:t>
            </a:r>
            <a:endParaRPr lang="en-US" sz="1400" dirty="0">
              <a:solidFill>
                <a:schemeClr val="accent5">
                  <a:lumMod val="50000"/>
                </a:schemeClr>
              </a:solidFill>
              <a:latin typeface="+mn-lt"/>
            </a:endParaRPr>
          </a:p>
        </p:txBody>
      </p:sp>
      <p:sp>
        <p:nvSpPr>
          <p:cNvPr id="20" name="TextBox 19">
            <a:extLst>
              <a:ext uri="{FF2B5EF4-FFF2-40B4-BE49-F238E27FC236}">
                <a16:creationId xmlns:a16="http://schemas.microsoft.com/office/drawing/2014/main" id="{BA395205-5B7B-4008-8BB9-C7B43E3E8CDD}"/>
              </a:ext>
            </a:extLst>
          </p:cNvPr>
          <p:cNvSpPr txBox="1"/>
          <p:nvPr/>
        </p:nvSpPr>
        <p:spPr>
          <a:xfrm>
            <a:off x="5446301" y="2440585"/>
            <a:ext cx="2046630" cy="975658"/>
          </a:xfrm>
          <a:prstGeom prst="rect">
            <a:avLst/>
          </a:prstGeom>
        </p:spPr>
        <p:txBody>
          <a:bodyPr spcFirstLastPara="1" wrap="square" lIns="34293" tIns="34293" rIns="34293" bIns="34293" anchor="t" anchorCtr="0">
            <a:spAutoFit/>
          </a:bodyPr>
          <a:lstStyle>
            <a:defPPr>
              <a:defRPr lang="en-US"/>
            </a:defPPr>
            <a:lvl1pPr indent="0" algn="ctr">
              <a:lnSpc>
                <a:spcPct val="130000"/>
              </a:lnSpc>
              <a:spcBef>
                <a:spcPts val="0"/>
              </a:spcBef>
              <a:spcAft>
                <a:spcPts val="2700"/>
              </a:spcAft>
              <a:buFont typeface="Arial" panose="020B0604020202020204" pitchFamily="34" charset="0"/>
              <a:buNone/>
              <a:defRPr sz="3200" b="0" i="0" spc="-30" baseline="0">
                <a:effectLst/>
                <a:latin typeface="Open Sans Light"/>
                <a:ea typeface="Open Sans Light"/>
                <a:cs typeface="Open Sans Light"/>
              </a:defRPr>
            </a:lvl1pPr>
            <a:lvl2pPr marL="1371326" indent="-457109">
              <a:lnSpc>
                <a:spcPct val="90000"/>
              </a:lnSpc>
              <a:spcBef>
                <a:spcPts val="1000"/>
              </a:spcBef>
              <a:buFont typeface="Arial" panose="020B0604020202020204" pitchFamily="34" charset="0"/>
              <a:buChar char="•"/>
              <a:defRPr b="0" i="0" spc="-30" baseline="0">
                <a:effectLst/>
                <a:latin typeface="Heebo" pitchFamily="2" charset="-79"/>
                <a:ea typeface="Open Sans Light" panose="020B0306030504020204" pitchFamily="34" charset="0"/>
                <a:cs typeface="Open Sans Light" charset="0"/>
              </a:defRPr>
            </a:lvl2pPr>
            <a:lvl3pPr marL="2285543" indent="-457109">
              <a:lnSpc>
                <a:spcPct val="90000"/>
              </a:lnSpc>
              <a:spcBef>
                <a:spcPts val="1000"/>
              </a:spcBef>
              <a:buFont typeface="Arial" panose="020B0604020202020204" pitchFamily="34" charset="0"/>
              <a:buChar char="•"/>
              <a:defRPr sz="3200" b="0" i="0" spc="-30" baseline="0">
                <a:effectLst/>
                <a:latin typeface="Heebo" pitchFamily="2" charset="-79"/>
                <a:ea typeface="Open Sans Light" panose="020B0306030504020204" pitchFamily="34" charset="0"/>
                <a:cs typeface="Open Sans Light" charset="0"/>
              </a:defRPr>
            </a:lvl3pPr>
            <a:lvl4pPr marL="3199760" indent="-457109">
              <a:lnSpc>
                <a:spcPct val="90000"/>
              </a:lnSpc>
              <a:spcBef>
                <a:spcPts val="1000"/>
              </a:spcBef>
              <a:buFont typeface="Arial" panose="020B0604020202020204" pitchFamily="34" charset="0"/>
              <a:buChar char="•"/>
              <a:defRPr sz="2800" b="0" i="0" spc="-30" baseline="0">
                <a:effectLst/>
                <a:latin typeface="Heebo" pitchFamily="2" charset="-79"/>
                <a:ea typeface="Open Sans Light" panose="020B0306030504020204" pitchFamily="34" charset="0"/>
                <a:cs typeface="Open Sans Light" charset="0"/>
              </a:defRPr>
            </a:lvl4pPr>
            <a:lvl5pPr marL="4113977" indent="-457109">
              <a:lnSpc>
                <a:spcPct val="90000"/>
              </a:lnSpc>
              <a:spcBef>
                <a:spcPts val="1000"/>
              </a:spcBef>
              <a:buFont typeface="Arial" panose="020B0604020202020204" pitchFamily="34" charset="0"/>
              <a:buChar char="•"/>
              <a:defRPr sz="2800" b="0" i="0" spc="-30" baseline="0">
                <a:effectLst/>
                <a:latin typeface="Heebo" pitchFamily="2" charset="-79"/>
                <a:ea typeface="Open Sans Light" panose="020B0306030504020204" pitchFamily="34" charset="0"/>
                <a:cs typeface="Open Sans Light" charset="0"/>
              </a:defRPr>
            </a:lvl5pPr>
            <a:lvl6pPr marL="5028194" indent="-457109">
              <a:lnSpc>
                <a:spcPct val="90000"/>
              </a:lnSpc>
              <a:spcBef>
                <a:spcPts val="1000"/>
              </a:spcBef>
              <a:buFont typeface="Arial" panose="020B0604020202020204" pitchFamily="34" charset="0"/>
              <a:buChar char="•"/>
            </a:lvl6pPr>
            <a:lvl7pPr marL="5942411" indent="-457109">
              <a:lnSpc>
                <a:spcPct val="90000"/>
              </a:lnSpc>
              <a:spcBef>
                <a:spcPts val="1000"/>
              </a:spcBef>
              <a:buFont typeface="Arial" panose="020B0604020202020204" pitchFamily="34" charset="0"/>
              <a:buChar char="•"/>
            </a:lvl7pPr>
            <a:lvl8pPr marL="6856628" indent="-457109">
              <a:lnSpc>
                <a:spcPct val="90000"/>
              </a:lnSpc>
              <a:spcBef>
                <a:spcPts val="1000"/>
              </a:spcBef>
              <a:buFont typeface="Arial" panose="020B0604020202020204" pitchFamily="34" charset="0"/>
              <a:buChar char="•"/>
            </a:lvl8pPr>
            <a:lvl9pPr marL="7770846" indent="-457109">
              <a:lnSpc>
                <a:spcPct val="90000"/>
              </a:lnSpc>
              <a:spcBef>
                <a:spcPts val="1000"/>
              </a:spcBef>
              <a:buFont typeface="Arial" panose="020B0604020202020204" pitchFamily="34" charset="0"/>
              <a:buChar char="•"/>
            </a:lvl9pPr>
          </a:lstStyle>
          <a:p>
            <a:r>
              <a:rPr lang="lv-LV" sz="1400" dirty="0">
                <a:solidFill>
                  <a:schemeClr val="accent5">
                    <a:lumMod val="50000"/>
                  </a:schemeClr>
                </a:solidFill>
                <a:latin typeface="+mn-lt"/>
              </a:rPr>
              <a:t>Ilgtermiņa aprūpes jomas mērķi, darbības jomas </a:t>
            </a:r>
            <a:endParaRPr lang="en-US" sz="1400" dirty="0">
              <a:solidFill>
                <a:schemeClr val="accent5">
                  <a:lumMod val="50000"/>
                </a:schemeClr>
              </a:solidFill>
              <a:latin typeface="+mn-lt"/>
            </a:endParaRPr>
          </a:p>
        </p:txBody>
      </p:sp>
      <p:sp>
        <p:nvSpPr>
          <p:cNvPr id="21" name="TextBox 20">
            <a:extLst>
              <a:ext uri="{FF2B5EF4-FFF2-40B4-BE49-F238E27FC236}">
                <a16:creationId xmlns:a16="http://schemas.microsoft.com/office/drawing/2014/main" id="{FD71F93C-FEBF-41F9-950E-ED9899C375A6}"/>
              </a:ext>
            </a:extLst>
          </p:cNvPr>
          <p:cNvSpPr txBox="1"/>
          <p:nvPr/>
        </p:nvSpPr>
        <p:spPr>
          <a:xfrm>
            <a:off x="6617213" y="4678602"/>
            <a:ext cx="2392315" cy="1454250"/>
          </a:xfrm>
          <a:prstGeom prst="rect">
            <a:avLst/>
          </a:prstGeom>
        </p:spPr>
        <p:txBody>
          <a:bodyPr spcFirstLastPara="1" wrap="square" lIns="34293" tIns="34293" rIns="34293" bIns="34293" anchor="b" anchorCtr="0">
            <a:spAutoFit/>
          </a:bodyPr>
          <a:lstStyle>
            <a:defPPr>
              <a:defRPr lang="en-US"/>
            </a:defPPr>
            <a:lvl1pPr>
              <a:lnSpc>
                <a:spcPct val="90000"/>
              </a:lnSpc>
              <a:spcBef>
                <a:spcPts val="0"/>
              </a:spcBef>
              <a:buNone/>
              <a:defRPr sz="6000" b="1" i="0" spc="-100" baseline="0">
                <a:solidFill>
                  <a:schemeClr val="tx2"/>
                </a:solidFill>
                <a:latin typeface="Darker Grotesque SemiBold" pitchFamily="2" charset="0"/>
                <a:ea typeface="Open Sans Light" pitchFamily="2" charset="0"/>
                <a:cs typeface="Open Sans Light" pitchFamily="2" charset="0"/>
              </a:defRPr>
            </a:lvl1pPr>
          </a:lstStyle>
          <a:p>
            <a:pPr algn="ctr"/>
            <a:r>
              <a:rPr lang="lv-LV" sz="2000" dirty="0">
                <a:solidFill>
                  <a:schemeClr val="accent5">
                    <a:lumMod val="50000"/>
                  </a:schemeClr>
                </a:solidFill>
                <a:latin typeface="+mn-lt"/>
                <a:ea typeface="Verdana" panose="020B0604030504040204" pitchFamily="34" charset="0"/>
              </a:rPr>
              <a:t>EK Padomes ieteikums par piekļuvi pieejamai un kvalitatīvai ilgtermiņa aprūpei                       </a:t>
            </a:r>
            <a:r>
              <a:rPr lang="lv-LV" sz="2000" b="0" dirty="0">
                <a:solidFill>
                  <a:schemeClr val="accent5">
                    <a:lumMod val="50000"/>
                  </a:schemeClr>
                </a:solidFill>
                <a:latin typeface="+mn-lt"/>
                <a:ea typeface="Verdana" panose="020B0604030504040204" pitchFamily="34" charset="0"/>
              </a:rPr>
              <a:t>08.12.2022.</a:t>
            </a:r>
            <a:endParaRPr lang="en-US" sz="2000" b="0" dirty="0">
              <a:solidFill>
                <a:schemeClr val="accent5">
                  <a:lumMod val="50000"/>
                </a:schemeClr>
              </a:solidFill>
              <a:latin typeface="+mn-lt"/>
              <a:ea typeface="Verdana" panose="020B0604030504040204" pitchFamily="34" charset="0"/>
            </a:endParaRPr>
          </a:p>
        </p:txBody>
      </p:sp>
      <p:sp>
        <p:nvSpPr>
          <p:cNvPr id="22" name="TextBox 21">
            <a:extLst>
              <a:ext uri="{FF2B5EF4-FFF2-40B4-BE49-F238E27FC236}">
                <a16:creationId xmlns:a16="http://schemas.microsoft.com/office/drawing/2014/main" id="{8923503B-D3D5-4957-B233-60FD7EDF7091}"/>
              </a:ext>
            </a:extLst>
          </p:cNvPr>
          <p:cNvSpPr txBox="1"/>
          <p:nvPr/>
        </p:nvSpPr>
        <p:spPr>
          <a:xfrm>
            <a:off x="109442" y="6327692"/>
            <a:ext cx="6210675" cy="369332"/>
          </a:xfrm>
          <a:prstGeom prst="rect">
            <a:avLst/>
          </a:prstGeom>
          <a:noFill/>
        </p:spPr>
        <p:txBody>
          <a:bodyPr wrap="square" rtlCol="0">
            <a:spAutoFit/>
          </a:bodyPr>
          <a:lstStyle/>
          <a:p>
            <a:pPr algn="ctr"/>
            <a:r>
              <a:rPr lang="lv-LV" b="1" spc="113" dirty="0">
                <a:solidFill>
                  <a:srgbClr val="002060"/>
                </a:solidFill>
                <a:cs typeface="Poppins Light" pitchFamily="2" charset="77"/>
              </a:rPr>
              <a:t>Nacionālais kontaktpunkts LV - Labklājības ministrija </a:t>
            </a:r>
            <a:endParaRPr lang="en-US" b="1" spc="113" dirty="0">
              <a:solidFill>
                <a:srgbClr val="002060"/>
              </a:solidFill>
              <a:cs typeface="Poppins Light" pitchFamily="2" charset="77"/>
            </a:endParaRPr>
          </a:p>
        </p:txBody>
      </p:sp>
    </p:spTree>
    <p:extLst>
      <p:ext uri="{BB962C8B-B14F-4D97-AF65-F5344CB8AC3E}">
        <p14:creationId xmlns:p14="http://schemas.microsoft.com/office/powerpoint/2010/main" val="180349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7">
            <a:extLst>
              <a:ext uri="{FF2B5EF4-FFF2-40B4-BE49-F238E27FC236}">
                <a16:creationId xmlns:a16="http://schemas.microsoft.com/office/drawing/2014/main" id="{779E3D8C-CF3B-4319-8790-8282CB37BAEC}"/>
              </a:ext>
            </a:extLst>
          </p:cNvPr>
          <p:cNvSpPr>
            <a:spLocks noGrp="1"/>
          </p:cNvSpPr>
          <p:nvPr>
            <p:ph type="body" sz="quarter" idx="12"/>
          </p:nvPr>
        </p:nvSpPr>
        <p:spPr>
          <a:xfrm>
            <a:off x="1717039" y="2664939"/>
            <a:ext cx="6494632" cy="848678"/>
          </a:xfrm>
          <a:extLst>
            <a:ext uri="{91240B29-F687-4F45-9708-019B960494DF}">
              <a14:hiddenLine xmlns:a14="http://schemas.microsoft.com/office/drawing/2010/main" w="28575">
                <a:solidFill>
                  <a:srgbClr val="000000"/>
                </a:solidFill>
                <a:miter lim="800000"/>
                <a:headEnd/>
                <a:tailEnd/>
              </a14:hiddenLine>
            </a:ext>
          </a:extLst>
        </p:spPr>
        <p:txBody>
          <a:bodyPr>
            <a:normAutofit fontScale="92500" lnSpcReduction="10000"/>
          </a:bodyPr>
          <a:lstStyle/>
          <a:p>
            <a:pPr algn="l">
              <a:lnSpc>
                <a:spcPct val="120000"/>
              </a:lnSpc>
              <a:spcBef>
                <a:spcPct val="0"/>
              </a:spcBef>
            </a:pPr>
            <a:r>
              <a:rPr lang="lv-LV" altLang="lv-LV" sz="2400" dirty="0">
                <a:solidFill>
                  <a:schemeClr val="accent5">
                    <a:lumMod val="50000"/>
                  </a:schemeClr>
                </a:solidFill>
                <a:latin typeface="+mn-lt"/>
              </a:rPr>
              <a:t>Aprūpē ieviesta integrētā sociālās un veselības aprūpes jomas pieeja</a:t>
            </a:r>
          </a:p>
          <a:p>
            <a:pPr algn="l">
              <a:lnSpc>
                <a:spcPct val="120000"/>
              </a:lnSpc>
              <a:spcBef>
                <a:spcPct val="0"/>
              </a:spcBef>
            </a:pPr>
            <a:endParaRPr lang="lv-LV" altLang="lv-LV" sz="1800" dirty="0">
              <a:solidFill>
                <a:srgbClr val="002060"/>
              </a:solidFill>
              <a:ea typeface="MS PGothic" panose="020B0600070205080204" pitchFamily="34" charset="-128"/>
            </a:endParaRPr>
          </a:p>
        </p:txBody>
      </p:sp>
      <p:sp>
        <p:nvSpPr>
          <p:cNvPr id="20484" name="Title 1">
            <a:extLst>
              <a:ext uri="{FF2B5EF4-FFF2-40B4-BE49-F238E27FC236}">
                <a16:creationId xmlns:a16="http://schemas.microsoft.com/office/drawing/2014/main" id="{434ADB87-45F7-43D9-ADCF-AF446226C780}"/>
              </a:ext>
            </a:extLst>
          </p:cNvPr>
          <p:cNvSpPr>
            <a:spLocks noGrp="1"/>
          </p:cNvSpPr>
          <p:nvPr>
            <p:ph type="title"/>
          </p:nvPr>
        </p:nvSpPr>
        <p:spPr>
          <a:xfrm>
            <a:off x="2211388" y="593161"/>
            <a:ext cx="6096000" cy="730814"/>
          </a:xfrm>
        </p:spPr>
        <p:txBody>
          <a:bodyPr/>
          <a:lstStyle/>
          <a:p>
            <a:pPr algn="ctr"/>
            <a:r>
              <a:rPr lang="lv-LV" altLang="lv-LV" dirty="0">
                <a:solidFill>
                  <a:schemeClr val="accent5">
                    <a:lumMod val="50000"/>
                  </a:schemeClr>
                </a:solidFill>
                <a:ea typeface="MS PGothic" panose="020B0600070205080204" pitchFamily="34" charset="-128"/>
              </a:rPr>
              <a:t>Plānotie rezultāti </a:t>
            </a:r>
            <a:endParaRPr lang="en-GB" altLang="lv-LV" dirty="0">
              <a:solidFill>
                <a:schemeClr val="tx2"/>
              </a:solidFill>
              <a:ea typeface="MS PGothic" panose="020B0600070205080204" pitchFamily="34" charset="-128"/>
            </a:endParaRPr>
          </a:p>
        </p:txBody>
      </p:sp>
      <p:sp>
        <p:nvSpPr>
          <p:cNvPr id="20485" name="Text Placeholder 7">
            <a:extLst>
              <a:ext uri="{FF2B5EF4-FFF2-40B4-BE49-F238E27FC236}">
                <a16:creationId xmlns:a16="http://schemas.microsoft.com/office/drawing/2014/main" id="{44024C75-93B5-43E9-9A13-0F1E743F7159}"/>
              </a:ext>
            </a:extLst>
          </p:cNvPr>
          <p:cNvSpPr txBox="1">
            <a:spLocks/>
          </p:cNvSpPr>
          <p:nvPr/>
        </p:nvSpPr>
        <p:spPr bwMode="auto">
          <a:xfrm>
            <a:off x="1748118" y="1681148"/>
            <a:ext cx="6656764" cy="73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3957" tIns="46979" rIns="93957" bIns="46979"/>
          <a:lstStyle>
            <a:lvl1pPr>
              <a:spcBef>
                <a:spcPct val="20000"/>
              </a:spcBef>
              <a:buFont typeface="Arial" panose="020B0604020202020204" pitchFamily="34" charset="0"/>
              <a:buChar char="•"/>
              <a:defRPr sz="3300">
                <a:solidFill>
                  <a:schemeClr val="tx1"/>
                </a:solidFill>
                <a:latin typeface="Times New Roman" panose="02020603050405020304" pitchFamily="18" charset="0"/>
                <a:ea typeface="MS PGothic" panose="020B0600070205080204" pitchFamily="34" charset="-128"/>
              </a:defRPr>
            </a:lvl1pPr>
            <a:lvl2pPr marL="762000" indent="-292100">
              <a:spcBef>
                <a:spcPct val="20000"/>
              </a:spcBef>
              <a:buFont typeface="Arial" panose="020B0604020202020204" pitchFamily="34" charset="0"/>
              <a:buChar char="–"/>
              <a:defRPr sz="2900">
                <a:solidFill>
                  <a:schemeClr val="tx1"/>
                </a:solidFill>
                <a:latin typeface="Times New Roman" panose="02020603050405020304" pitchFamily="18" charset="0"/>
                <a:ea typeface="MS PGothic" panose="020B0600070205080204" pitchFamily="34" charset="-128"/>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ea typeface="MS PGothic" panose="020B0600070205080204" pitchFamily="34" charset="-128"/>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9pPr>
          </a:lstStyle>
          <a:p>
            <a:pPr>
              <a:spcBef>
                <a:spcPts val="2400"/>
              </a:spcBef>
              <a:buNone/>
            </a:pPr>
            <a:r>
              <a:rPr lang="lv-LV" altLang="lv-LV" sz="2200" dirty="0">
                <a:solidFill>
                  <a:schemeClr val="accent5">
                    <a:lumMod val="50000"/>
                  </a:schemeClr>
                </a:solidFill>
                <a:latin typeface="+mn-lt"/>
              </a:rPr>
              <a:t>Aprūpe ir vajadzībām atbilstoša, savlaicīga, visaptveroša un cenas ziņā pieejama</a:t>
            </a:r>
          </a:p>
        </p:txBody>
      </p:sp>
      <p:sp>
        <p:nvSpPr>
          <p:cNvPr id="20486" name="Text Placeholder 7">
            <a:extLst>
              <a:ext uri="{FF2B5EF4-FFF2-40B4-BE49-F238E27FC236}">
                <a16:creationId xmlns:a16="http://schemas.microsoft.com/office/drawing/2014/main" id="{3E0153F5-DFD5-4046-9E5B-1A584FFA4FF2}"/>
              </a:ext>
            </a:extLst>
          </p:cNvPr>
          <p:cNvSpPr txBox="1">
            <a:spLocks/>
          </p:cNvSpPr>
          <p:nvPr/>
        </p:nvSpPr>
        <p:spPr bwMode="auto">
          <a:xfrm>
            <a:off x="1779745" y="3618399"/>
            <a:ext cx="6656764" cy="67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3957" tIns="46979" rIns="93957" bIns="46979"/>
          <a:lstStyle>
            <a:lvl1pPr>
              <a:spcBef>
                <a:spcPct val="20000"/>
              </a:spcBef>
              <a:buFont typeface="Arial" panose="020B0604020202020204" pitchFamily="34" charset="0"/>
              <a:buChar char="•"/>
              <a:defRPr sz="3300">
                <a:solidFill>
                  <a:schemeClr val="tx1"/>
                </a:solidFill>
                <a:latin typeface="Times New Roman" panose="02020603050405020304" pitchFamily="18" charset="0"/>
                <a:ea typeface="MS PGothic" panose="020B0600070205080204" pitchFamily="34" charset="-128"/>
              </a:defRPr>
            </a:lvl1pPr>
            <a:lvl2pPr marL="762000" indent="-292100">
              <a:spcBef>
                <a:spcPct val="20000"/>
              </a:spcBef>
              <a:buFont typeface="Arial" panose="020B0604020202020204" pitchFamily="34" charset="0"/>
              <a:buChar char="–"/>
              <a:defRPr sz="2900">
                <a:solidFill>
                  <a:schemeClr val="tx1"/>
                </a:solidFill>
                <a:latin typeface="Times New Roman" panose="02020603050405020304" pitchFamily="18" charset="0"/>
                <a:ea typeface="MS PGothic" panose="020B0600070205080204" pitchFamily="34" charset="-128"/>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ea typeface="MS PGothic" panose="020B0600070205080204" pitchFamily="34" charset="-128"/>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9pPr>
          </a:lstStyle>
          <a:p>
            <a:pPr>
              <a:lnSpc>
                <a:spcPct val="120000"/>
              </a:lnSpc>
              <a:spcBef>
                <a:spcPct val="0"/>
              </a:spcBef>
              <a:buNone/>
            </a:pPr>
            <a:r>
              <a:rPr lang="lv-LV" altLang="lv-LV" sz="2200" dirty="0">
                <a:solidFill>
                  <a:schemeClr val="accent5">
                    <a:lumMod val="50000"/>
                  </a:schemeClr>
                </a:solidFill>
                <a:latin typeface="+mn-lt"/>
                <a:ea typeface="Verdana" panose="020B0604030504040204" pitchFamily="34" charset="0"/>
              </a:rPr>
              <a:t>Neformālajiem aprūpētājiem nav jāatstāj nodarbinātība aprūpes pienākumu dēļ </a:t>
            </a:r>
          </a:p>
        </p:txBody>
      </p:sp>
      <p:sp>
        <p:nvSpPr>
          <p:cNvPr id="31" name="Heptagon 30">
            <a:extLst>
              <a:ext uri="{FF2B5EF4-FFF2-40B4-BE49-F238E27FC236}">
                <a16:creationId xmlns:a16="http://schemas.microsoft.com/office/drawing/2014/main" id="{A383A6B4-7E91-4B5F-8C1B-53677FBCEBBC}"/>
              </a:ext>
            </a:extLst>
          </p:cNvPr>
          <p:cNvSpPr/>
          <p:nvPr/>
        </p:nvSpPr>
        <p:spPr>
          <a:xfrm>
            <a:off x="2187389" y="2413116"/>
            <a:ext cx="508000" cy="504825"/>
          </a:xfrm>
          <a:prstGeom prst="hept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rot lat="0" lon="0" rev="16200000"/>
              </a:camera>
              <a:lightRig rig="threePt" dir="t"/>
            </a:scene3d>
          </a:bodyPr>
          <a:lstStyle/>
          <a:p>
            <a:pPr algn="ctr">
              <a:defRPr/>
            </a:pPr>
            <a:endParaRPr lang="lv-LV" sz="6000" dirty="0">
              <a:solidFill>
                <a:schemeClr val="tx2"/>
              </a:solidFill>
              <a:latin typeface="Verdana" panose="020B0604030504040204" pitchFamily="34" charset="0"/>
              <a:ea typeface="Verdana" panose="020B0604030504040204" pitchFamily="34" charset="0"/>
            </a:endParaRPr>
          </a:p>
        </p:txBody>
      </p:sp>
      <p:sp>
        <p:nvSpPr>
          <p:cNvPr id="32" name="Heptagon 31">
            <a:extLst>
              <a:ext uri="{FF2B5EF4-FFF2-40B4-BE49-F238E27FC236}">
                <a16:creationId xmlns:a16="http://schemas.microsoft.com/office/drawing/2014/main" id="{BEB3E97C-B1AE-476F-B3A2-0D6C1ACFDA2A}"/>
              </a:ext>
            </a:extLst>
          </p:cNvPr>
          <p:cNvSpPr/>
          <p:nvPr/>
        </p:nvSpPr>
        <p:spPr>
          <a:xfrm>
            <a:off x="2205032" y="3925113"/>
            <a:ext cx="508000" cy="504825"/>
          </a:xfrm>
          <a:prstGeom prst="hept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rot lat="0" lon="0" rev="16200000"/>
              </a:camera>
              <a:lightRig rig="threePt" dir="t"/>
            </a:scene3d>
          </a:bodyPr>
          <a:lstStyle/>
          <a:p>
            <a:pPr algn="ctr">
              <a:defRPr/>
            </a:pPr>
            <a:endParaRPr lang="lv-LV" sz="6000" dirty="0">
              <a:solidFill>
                <a:schemeClr val="tx2"/>
              </a:solidFill>
              <a:latin typeface="Verdana" panose="020B0604030504040204" pitchFamily="34" charset="0"/>
              <a:ea typeface="Verdana" panose="020B0604030504040204" pitchFamily="34" charset="0"/>
            </a:endParaRPr>
          </a:p>
        </p:txBody>
      </p:sp>
      <p:sp>
        <p:nvSpPr>
          <p:cNvPr id="20491" name="Text Placeholder 7">
            <a:extLst>
              <a:ext uri="{FF2B5EF4-FFF2-40B4-BE49-F238E27FC236}">
                <a16:creationId xmlns:a16="http://schemas.microsoft.com/office/drawing/2014/main" id="{28727C9B-10AA-417D-AB5A-90F604854881}"/>
              </a:ext>
            </a:extLst>
          </p:cNvPr>
          <p:cNvSpPr txBox="1">
            <a:spLocks/>
          </p:cNvSpPr>
          <p:nvPr/>
        </p:nvSpPr>
        <p:spPr bwMode="auto">
          <a:xfrm>
            <a:off x="1788160" y="5708019"/>
            <a:ext cx="6423511" cy="665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3957" tIns="46979" rIns="93957" bIns="46979"/>
          <a:lstStyle>
            <a:lvl1pPr>
              <a:spcBef>
                <a:spcPct val="20000"/>
              </a:spcBef>
              <a:buFont typeface="Arial" panose="020B0604020202020204" pitchFamily="34" charset="0"/>
              <a:buChar char="•"/>
              <a:defRPr sz="3300">
                <a:solidFill>
                  <a:schemeClr val="tx1"/>
                </a:solidFill>
                <a:latin typeface="Times New Roman" panose="02020603050405020304" pitchFamily="18" charset="0"/>
                <a:ea typeface="MS PGothic" panose="020B0600070205080204" pitchFamily="34" charset="-128"/>
              </a:defRPr>
            </a:lvl1pPr>
            <a:lvl2pPr marL="762000" indent="-292100">
              <a:spcBef>
                <a:spcPct val="20000"/>
              </a:spcBef>
              <a:buFont typeface="Arial" panose="020B0604020202020204" pitchFamily="34" charset="0"/>
              <a:buChar char="–"/>
              <a:defRPr sz="2900">
                <a:solidFill>
                  <a:schemeClr val="tx1"/>
                </a:solidFill>
                <a:latin typeface="Times New Roman" panose="02020603050405020304" pitchFamily="18" charset="0"/>
                <a:ea typeface="MS PGothic" panose="020B0600070205080204" pitchFamily="34" charset="-128"/>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ea typeface="MS PGothic" panose="020B0600070205080204" pitchFamily="34" charset="-128"/>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9pPr>
          </a:lstStyle>
          <a:p>
            <a:pPr>
              <a:lnSpc>
                <a:spcPct val="120000"/>
              </a:lnSpc>
              <a:spcBef>
                <a:spcPct val="0"/>
              </a:spcBef>
              <a:buNone/>
              <a:defRPr/>
            </a:pPr>
            <a:r>
              <a:rPr lang="lv-LV" altLang="lv-LV" sz="2200" dirty="0">
                <a:solidFill>
                  <a:schemeClr val="accent5">
                    <a:lumMod val="50000"/>
                  </a:schemeClr>
                </a:solidFill>
                <a:latin typeface="+mn-lt"/>
              </a:rPr>
              <a:t>Izstrādāta kvalitātes un efektivitātes novērtēšanas, datu iegūšanas un aprūpes prognozēšanas sistēma</a:t>
            </a:r>
          </a:p>
        </p:txBody>
      </p:sp>
      <p:sp>
        <p:nvSpPr>
          <p:cNvPr id="16" name="Text Placeholder 7">
            <a:extLst>
              <a:ext uri="{FF2B5EF4-FFF2-40B4-BE49-F238E27FC236}">
                <a16:creationId xmlns:a16="http://schemas.microsoft.com/office/drawing/2014/main" id="{8830AC56-69F8-4600-8792-99F81216A216}"/>
              </a:ext>
            </a:extLst>
          </p:cNvPr>
          <p:cNvSpPr txBox="1">
            <a:spLocks/>
          </p:cNvSpPr>
          <p:nvPr/>
        </p:nvSpPr>
        <p:spPr bwMode="auto">
          <a:xfrm>
            <a:off x="1788160" y="4682915"/>
            <a:ext cx="6519228" cy="79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93957" tIns="46979" rIns="93957" bIns="46979"/>
          <a:lstStyle>
            <a:lvl1pPr marL="0" indent="0" algn="r" defTabSz="938213" rtl="0" eaLnBrk="0" fontAlgn="base" hangingPunct="0">
              <a:spcBef>
                <a:spcPct val="20000"/>
              </a:spcBef>
              <a:spcAft>
                <a:spcPct val="0"/>
              </a:spcAft>
              <a:buFont typeface="Arial" panose="020B0604020202020204" pitchFamily="34" charset="0"/>
              <a:buNone/>
              <a:defRPr sz="10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l">
              <a:lnSpc>
                <a:spcPct val="120000"/>
              </a:lnSpc>
              <a:spcBef>
                <a:spcPct val="0"/>
              </a:spcBef>
              <a:defRPr/>
            </a:pPr>
            <a:r>
              <a:rPr lang="lv-LV" altLang="lv-LV" sz="2200" dirty="0">
                <a:solidFill>
                  <a:srgbClr val="002060"/>
                </a:solidFill>
                <a:latin typeface="+mn-lt"/>
                <a:ea typeface="MS PGothic" panose="020B0600070205080204" pitchFamily="34" charset="-128"/>
                <a:cs typeface="+mn-cs"/>
              </a:rPr>
              <a:t>Nodrošināti taisnīgi darba apstākļi un prasmju pilnveide aprūpes darbiniekiem </a:t>
            </a:r>
          </a:p>
        </p:txBody>
      </p:sp>
      <p:sp>
        <p:nvSpPr>
          <p:cNvPr id="17" name="Heptagon 16">
            <a:extLst>
              <a:ext uri="{FF2B5EF4-FFF2-40B4-BE49-F238E27FC236}">
                <a16:creationId xmlns:a16="http://schemas.microsoft.com/office/drawing/2014/main" id="{3BFAA8C0-D428-4FB0-9CF6-CCA1B3A230F9}"/>
              </a:ext>
            </a:extLst>
          </p:cNvPr>
          <p:cNvSpPr/>
          <p:nvPr/>
        </p:nvSpPr>
        <p:spPr>
          <a:xfrm>
            <a:off x="2204285" y="4682914"/>
            <a:ext cx="508000" cy="409325"/>
          </a:xfrm>
          <a:prstGeom prst="hept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rot lat="0" lon="0" rev="16200000"/>
              </a:camera>
              <a:lightRig rig="threePt" dir="t"/>
            </a:scene3d>
          </a:bodyPr>
          <a:lstStyle/>
          <a:p>
            <a:pPr algn="ctr">
              <a:defRPr/>
            </a:pPr>
            <a:endParaRPr lang="lv-LV" sz="6000" dirty="0">
              <a:solidFill>
                <a:schemeClr val="tx2"/>
              </a:solidFill>
              <a:latin typeface="Verdana" panose="020B0604030504040204" pitchFamily="34" charset="0"/>
              <a:ea typeface="Verdana" panose="020B0604030504040204" pitchFamily="34" charset="0"/>
            </a:endParaRPr>
          </a:p>
        </p:txBody>
      </p:sp>
      <p:pic>
        <p:nvPicPr>
          <p:cNvPr id="2" name="Picture 1">
            <a:extLst>
              <a:ext uri="{FF2B5EF4-FFF2-40B4-BE49-F238E27FC236}">
                <a16:creationId xmlns:a16="http://schemas.microsoft.com/office/drawing/2014/main" id="{33377C9B-07D1-467D-9392-C9904E4F954E}"/>
              </a:ext>
            </a:extLst>
          </p:cNvPr>
          <p:cNvPicPr>
            <a:picLocks noChangeAspect="1"/>
          </p:cNvPicPr>
          <p:nvPr/>
        </p:nvPicPr>
        <p:blipFill>
          <a:blip r:embed="rId3"/>
          <a:stretch>
            <a:fillRect/>
          </a:stretch>
        </p:blipFill>
        <p:spPr>
          <a:xfrm>
            <a:off x="739118" y="1699257"/>
            <a:ext cx="682811" cy="682811"/>
          </a:xfrm>
          <a:prstGeom prst="rect">
            <a:avLst/>
          </a:prstGeom>
        </p:spPr>
      </p:pic>
      <p:pic>
        <p:nvPicPr>
          <p:cNvPr id="3" name="Picture 2">
            <a:extLst>
              <a:ext uri="{FF2B5EF4-FFF2-40B4-BE49-F238E27FC236}">
                <a16:creationId xmlns:a16="http://schemas.microsoft.com/office/drawing/2014/main" id="{DDC72004-B9BB-452D-AC04-D56AFC926B42}"/>
              </a:ext>
            </a:extLst>
          </p:cNvPr>
          <p:cNvPicPr>
            <a:picLocks noChangeAspect="1"/>
          </p:cNvPicPr>
          <p:nvPr/>
        </p:nvPicPr>
        <p:blipFill>
          <a:blip r:embed="rId4"/>
          <a:stretch>
            <a:fillRect/>
          </a:stretch>
        </p:blipFill>
        <p:spPr>
          <a:xfrm>
            <a:off x="785646" y="2685616"/>
            <a:ext cx="664522" cy="695004"/>
          </a:xfrm>
          <a:prstGeom prst="rect">
            <a:avLst/>
          </a:prstGeom>
        </p:spPr>
      </p:pic>
      <p:pic>
        <p:nvPicPr>
          <p:cNvPr id="5" name="Picture 4">
            <a:extLst>
              <a:ext uri="{FF2B5EF4-FFF2-40B4-BE49-F238E27FC236}">
                <a16:creationId xmlns:a16="http://schemas.microsoft.com/office/drawing/2014/main" id="{ADF078C6-11C2-4D03-BF43-7795FBC99BCF}"/>
              </a:ext>
            </a:extLst>
          </p:cNvPr>
          <p:cNvPicPr>
            <a:picLocks noChangeAspect="1"/>
          </p:cNvPicPr>
          <p:nvPr/>
        </p:nvPicPr>
        <p:blipFill>
          <a:blip r:embed="rId5"/>
          <a:stretch>
            <a:fillRect/>
          </a:stretch>
        </p:blipFill>
        <p:spPr>
          <a:xfrm>
            <a:off x="785646" y="4776018"/>
            <a:ext cx="682811" cy="682811"/>
          </a:xfrm>
          <a:prstGeom prst="rect">
            <a:avLst/>
          </a:prstGeom>
        </p:spPr>
      </p:pic>
      <p:pic>
        <p:nvPicPr>
          <p:cNvPr id="6" name="Picture 5">
            <a:extLst>
              <a:ext uri="{FF2B5EF4-FFF2-40B4-BE49-F238E27FC236}">
                <a16:creationId xmlns:a16="http://schemas.microsoft.com/office/drawing/2014/main" id="{42AD42DB-7932-439B-9FE2-BAC52B79CD6B}"/>
              </a:ext>
            </a:extLst>
          </p:cNvPr>
          <p:cNvPicPr>
            <a:picLocks noChangeAspect="1"/>
          </p:cNvPicPr>
          <p:nvPr/>
        </p:nvPicPr>
        <p:blipFill>
          <a:blip r:embed="rId6"/>
          <a:stretch>
            <a:fillRect/>
          </a:stretch>
        </p:blipFill>
        <p:spPr>
          <a:xfrm>
            <a:off x="785646" y="5788600"/>
            <a:ext cx="682811" cy="682811"/>
          </a:xfrm>
          <a:prstGeom prst="rect">
            <a:avLst/>
          </a:prstGeom>
        </p:spPr>
      </p:pic>
      <p:pic>
        <p:nvPicPr>
          <p:cNvPr id="7" name="Picture 6">
            <a:extLst>
              <a:ext uri="{FF2B5EF4-FFF2-40B4-BE49-F238E27FC236}">
                <a16:creationId xmlns:a16="http://schemas.microsoft.com/office/drawing/2014/main" id="{B4295BE2-7B1B-4119-978A-EF9FE3572C93}"/>
              </a:ext>
            </a:extLst>
          </p:cNvPr>
          <p:cNvPicPr>
            <a:picLocks noChangeAspect="1"/>
          </p:cNvPicPr>
          <p:nvPr/>
        </p:nvPicPr>
        <p:blipFill>
          <a:blip r:embed="rId7"/>
          <a:stretch>
            <a:fillRect/>
          </a:stretch>
        </p:blipFill>
        <p:spPr>
          <a:xfrm>
            <a:off x="840361" y="3768636"/>
            <a:ext cx="559702" cy="55970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6C07-84F9-484B-A7AB-4786CA4A2845}"/>
              </a:ext>
            </a:extLst>
          </p:cNvPr>
          <p:cNvSpPr>
            <a:spLocks noGrp="1"/>
          </p:cNvSpPr>
          <p:nvPr>
            <p:ph type="title"/>
          </p:nvPr>
        </p:nvSpPr>
        <p:spPr>
          <a:xfrm>
            <a:off x="2032000" y="182880"/>
            <a:ext cx="6905811" cy="1179755"/>
          </a:xfrm>
        </p:spPr>
        <p:txBody>
          <a:bodyPr>
            <a:normAutofit fontScale="90000"/>
          </a:bodyPr>
          <a:lstStyle/>
          <a:p>
            <a:pPr algn="ctr"/>
            <a:r>
              <a:rPr lang="en-US" dirty="0">
                <a:solidFill>
                  <a:schemeClr val="accent5">
                    <a:lumMod val="50000"/>
                  </a:schemeClr>
                </a:solidFill>
              </a:rPr>
              <a:t>P</a:t>
            </a:r>
            <a:r>
              <a:rPr lang="lv-LV" dirty="0" err="1">
                <a:solidFill>
                  <a:schemeClr val="accent5">
                    <a:lumMod val="50000"/>
                  </a:schemeClr>
                </a:solidFill>
              </a:rPr>
              <a:t>ašvaldību</a:t>
            </a:r>
            <a:r>
              <a:rPr lang="lv-LV" dirty="0">
                <a:solidFill>
                  <a:schemeClr val="accent5">
                    <a:lumMod val="50000"/>
                  </a:schemeClr>
                </a:solidFill>
              </a:rPr>
              <a:t> nodrošinātie sociālie pakalpojumi un to saņēmēju skaits 2023. gadā </a:t>
            </a:r>
            <a:br>
              <a:rPr lang="lv-LV" dirty="0"/>
            </a:br>
            <a:endParaRPr lang="lv-LV" dirty="0"/>
          </a:p>
        </p:txBody>
      </p:sp>
      <p:graphicFrame>
        <p:nvGraphicFramePr>
          <p:cNvPr id="7" name="Chart 6">
            <a:extLst>
              <a:ext uri="{FF2B5EF4-FFF2-40B4-BE49-F238E27FC236}">
                <a16:creationId xmlns:a16="http://schemas.microsoft.com/office/drawing/2014/main" id="{D0041229-CE2A-4D09-9E99-A9EB82B4D344}"/>
              </a:ext>
            </a:extLst>
          </p:cNvPr>
          <p:cNvGraphicFramePr/>
          <p:nvPr/>
        </p:nvGraphicFramePr>
        <p:xfrm>
          <a:off x="3434079" y="2103121"/>
          <a:ext cx="4519295" cy="41452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4B68E43D-6C83-4A21-88E5-BEE02E02A95E}"/>
              </a:ext>
            </a:extLst>
          </p:cNvPr>
          <p:cNvGraphicFramePr/>
          <p:nvPr/>
        </p:nvGraphicFramePr>
        <p:xfrm>
          <a:off x="3434079" y="2103121"/>
          <a:ext cx="4519295" cy="41452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693C9011-963E-45AB-A8B7-1AA90736364D}"/>
              </a:ext>
            </a:extLst>
          </p:cNvPr>
          <p:cNvGraphicFramePr/>
          <p:nvPr>
            <p:extLst>
              <p:ext uri="{D42A27DB-BD31-4B8C-83A1-F6EECF244321}">
                <p14:modId xmlns:p14="http://schemas.microsoft.com/office/powerpoint/2010/main" val="2208972585"/>
              </p:ext>
            </p:extLst>
          </p:nvPr>
        </p:nvGraphicFramePr>
        <p:xfrm>
          <a:off x="3307976" y="1497106"/>
          <a:ext cx="5629836" cy="47512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ontent Placeholder 11">
            <a:extLst>
              <a:ext uri="{FF2B5EF4-FFF2-40B4-BE49-F238E27FC236}">
                <a16:creationId xmlns:a16="http://schemas.microsoft.com/office/drawing/2014/main" id="{D2A206CF-D888-4086-B4E4-7CAD71B2E3D2}"/>
              </a:ext>
            </a:extLst>
          </p:cNvPr>
          <p:cNvGraphicFramePr>
            <a:graphicFrameLocks noGrp="1"/>
          </p:cNvGraphicFramePr>
          <p:nvPr>
            <p:ph idx="1"/>
            <p:extLst>
              <p:ext uri="{D42A27DB-BD31-4B8C-83A1-F6EECF244321}">
                <p14:modId xmlns:p14="http://schemas.microsoft.com/office/powerpoint/2010/main" val="1080667178"/>
              </p:ext>
            </p:extLst>
          </p:nvPr>
        </p:nvGraphicFramePr>
        <p:xfrm>
          <a:off x="71717" y="1568823"/>
          <a:ext cx="2994211" cy="4257435"/>
        </p:xfrm>
        <a:graphic>
          <a:graphicData uri="http://schemas.openxmlformats.org/drawingml/2006/table">
            <a:tbl>
              <a:tblPr firstRow="1" bandRow="1">
                <a:tableStyleId>{5C22544A-7EE6-4342-B048-85BDC9FD1C3A}</a:tableStyleId>
              </a:tblPr>
              <a:tblGrid>
                <a:gridCol w="1824755">
                  <a:extLst>
                    <a:ext uri="{9D8B030D-6E8A-4147-A177-3AD203B41FA5}">
                      <a16:colId xmlns:a16="http://schemas.microsoft.com/office/drawing/2014/main" val="409098887"/>
                    </a:ext>
                  </a:extLst>
                </a:gridCol>
                <a:gridCol w="1169456">
                  <a:extLst>
                    <a:ext uri="{9D8B030D-6E8A-4147-A177-3AD203B41FA5}">
                      <a16:colId xmlns:a16="http://schemas.microsoft.com/office/drawing/2014/main" val="2490530535"/>
                    </a:ext>
                  </a:extLst>
                </a:gridCol>
              </a:tblGrid>
              <a:tr h="425325">
                <a:tc>
                  <a:txBody>
                    <a:bodyPr/>
                    <a:lstStyle/>
                    <a:p>
                      <a:pPr algn="ctr"/>
                      <a:r>
                        <a:rPr lang="lv-LV" b="1" dirty="0">
                          <a:solidFill>
                            <a:schemeClr val="accent5">
                              <a:lumMod val="50000"/>
                            </a:schemeClr>
                          </a:solidFill>
                        </a:rPr>
                        <a:t>Aprūpe mājas</a:t>
                      </a:r>
                    </a:p>
                  </a:txBody>
                  <a:tcPr>
                    <a:solidFill>
                      <a:schemeClr val="bg1"/>
                    </a:solidFill>
                  </a:tcPr>
                </a:tc>
                <a:tc>
                  <a:txBody>
                    <a:bodyPr/>
                    <a:lstStyle/>
                    <a:p>
                      <a:pPr algn="ctr"/>
                      <a:r>
                        <a:rPr lang="lv-LV" b="0" dirty="0">
                          <a:solidFill>
                            <a:schemeClr val="accent5">
                              <a:lumMod val="50000"/>
                            </a:schemeClr>
                          </a:solidFill>
                        </a:rPr>
                        <a:t>17851</a:t>
                      </a:r>
                    </a:p>
                  </a:txBody>
                  <a:tcPr>
                    <a:solidFill>
                      <a:schemeClr val="bg1"/>
                    </a:solidFill>
                  </a:tcPr>
                </a:tc>
                <a:extLst>
                  <a:ext uri="{0D108BD9-81ED-4DB2-BD59-A6C34878D82A}">
                    <a16:rowId xmlns:a16="http://schemas.microsoft.com/office/drawing/2014/main" val="628424999"/>
                  </a:ext>
                </a:extLst>
              </a:tr>
              <a:tr h="425325">
                <a:tc>
                  <a:txBody>
                    <a:bodyPr/>
                    <a:lstStyle/>
                    <a:p>
                      <a:pPr algn="ctr"/>
                      <a:r>
                        <a:rPr lang="lv-LV" b="1" dirty="0">
                          <a:solidFill>
                            <a:schemeClr val="accent5">
                              <a:lumMod val="50000"/>
                            </a:schemeClr>
                          </a:solidFill>
                        </a:rPr>
                        <a:t>SAC</a:t>
                      </a:r>
                    </a:p>
                  </a:txBody>
                  <a:tcPr>
                    <a:solidFill>
                      <a:schemeClr val="bg1"/>
                    </a:solidFill>
                  </a:tcPr>
                </a:tc>
                <a:tc>
                  <a:txBody>
                    <a:bodyPr/>
                    <a:lstStyle/>
                    <a:p>
                      <a:pPr algn="ctr"/>
                      <a:r>
                        <a:rPr lang="lv-LV" dirty="0">
                          <a:solidFill>
                            <a:schemeClr val="accent5">
                              <a:lumMod val="50000"/>
                            </a:schemeClr>
                          </a:solidFill>
                        </a:rPr>
                        <a:t>10332</a:t>
                      </a:r>
                    </a:p>
                  </a:txBody>
                  <a:tcPr>
                    <a:solidFill>
                      <a:schemeClr val="bg1"/>
                    </a:solidFill>
                  </a:tcPr>
                </a:tc>
                <a:extLst>
                  <a:ext uri="{0D108BD9-81ED-4DB2-BD59-A6C34878D82A}">
                    <a16:rowId xmlns:a16="http://schemas.microsoft.com/office/drawing/2014/main" val="1772067513"/>
                  </a:ext>
                </a:extLst>
              </a:tr>
              <a:tr h="425325">
                <a:tc>
                  <a:txBody>
                    <a:bodyPr/>
                    <a:lstStyle/>
                    <a:p>
                      <a:pPr algn="ctr"/>
                      <a:r>
                        <a:rPr lang="lv-LV" b="1" dirty="0">
                          <a:solidFill>
                            <a:schemeClr val="accent5">
                              <a:lumMod val="50000"/>
                            </a:schemeClr>
                          </a:solidFill>
                        </a:rPr>
                        <a:t>Patversme, naktspatversme</a:t>
                      </a:r>
                    </a:p>
                  </a:txBody>
                  <a:tcPr>
                    <a:solidFill>
                      <a:schemeClr val="bg1"/>
                    </a:solidFill>
                  </a:tcPr>
                </a:tc>
                <a:tc>
                  <a:txBody>
                    <a:bodyPr/>
                    <a:lstStyle/>
                    <a:p>
                      <a:pPr algn="ctr"/>
                      <a:r>
                        <a:rPr lang="lv-LV" dirty="0">
                          <a:solidFill>
                            <a:schemeClr val="accent5">
                              <a:lumMod val="50000"/>
                            </a:schemeClr>
                          </a:solidFill>
                        </a:rPr>
                        <a:t>6151</a:t>
                      </a:r>
                    </a:p>
                  </a:txBody>
                  <a:tcPr>
                    <a:solidFill>
                      <a:schemeClr val="bg1"/>
                    </a:solidFill>
                  </a:tcPr>
                </a:tc>
                <a:extLst>
                  <a:ext uri="{0D108BD9-81ED-4DB2-BD59-A6C34878D82A}">
                    <a16:rowId xmlns:a16="http://schemas.microsoft.com/office/drawing/2014/main" val="2530580441"/>
                  </a:ext>
                </a:extLst>
              </a:tr>
              <a:tr h="425325">
                <a:tc>
                  <a:txBody>
                    <a:bodyPr/>
                    <a:lstStyle/>
                    <a:p>
                      <a:pPr algn="ctr"/>
                      <a:r>
                        <a:rPr lang="lv-LV" b="1" dirty="0">
                          <a:solidFill>
                            <a:schemeClr val="accent5">
                              <a:lumMod val="50000"/>
                            </a:schemeClr>
                          </a:solidFill>
                        </a:rPr>
                        <a:t>DAC</a:t>
                      </a:r>
                    </a:p>
                  </a:txBody>
                  <a:tcPr>
                    <a:solidFill>
                      <a:schemeClr val="bg1"/>
                    </a:solidFill>
                  </a:tcPr>
                </a:tc>
                <a:tc>
                  <a:txBody>
                    <a:bodyPr/>
                    <a:lstStyle/>
                    <a:p>
                      <a:pPr algn="ctr"/>
                      <a:r>
                        <a:rPr lang="lv-LV" dirty="0">
                          <a:solidFill>
                            <a:schemeClr val="accent5">
                              <a:lumMod val="50000"/>
                            </a:schemeClr>
                          </a:solidFill>
                        </a:rPr>
                        <a:t>8302</a:t>
                      </a:r>
                    </a:p>
                  </a:txBody>
                  <a:tcPr>
                    <a:solidFill>
                      <a:schemeClr val="bg1"/>
                    </a:solidFill>
                  </a:tcPr>
                </a:tc>
                <a:extLst>
                  <a:ext uri="{0D108BD9-81ED-4DB2-BD59-A6C34878D82A}">
                    <a16:rowId xmlns:a16="http://schemas.microsoft.com/office/drawing/2014/main" val="473092727"/>
                  </a:ext>
                </a:extLst>
              </a:tr>
              <a:tr h="425325">
                <a:tc>
                  <a:txBody>
                    <a:bodyPr/>
                    <a:lstStyle/>
                    <a:p>
                      <a:pPr algn="ctr"/>
                      <a:r>
                        <a:rPr lang="lv-LV" b="1" dirty="0">
                          <a:solidFill>
                            <a:schemeClr val="accent5">
                              <a:lumMod val="50000"/>
                            </a:schemeClr>
                          </a:solidFill>
                        </a:rPr>
                        <a:t>Krīzes centrs</a:t>
                      </a:r>
                    </a:p>
                  </a:txBody>
                  <a:tcPr>
                    <a:solidFill>
                      <a:schemeClr val="bg1"/>
                    </a:solidFill>
                  </a:tcPr>
                </a:tc>
                <a:tc>
                  <a:txBody>
                    <a:bodyPr/>
                    <a:lstStyle/>
                    <a:p>
                      <a:pPr algn="ctr"/>
                      <a:r>
                        <a:rPr lang="lv-LV" dirty="0">
                          <a:solidFill>
                            <a:schemeClr val="accent5">
                              <a:lumMod val="50000"/>
                            </a:schemeClr>
                          </a:solidFill>
                        </a:rPr>
                        <a:t>1117</a:t>
                      </a:r>
                    </a:p>
                  </a:txBody>
                  <a:tcPr>
                    <a:solidFill>
                      <a:schemeClr val="bg1"/>
                    </a:solidFill>
                  </a:tcPr>
                </a:tc>
                <a:extLst>
                  <a:ext uri="{0D108BD9-81ED-4DB2-BD59-A6C34878D82A}">
                    <a16:rowId xmlns:a16="http://schemas.microsoft.com/office/drawing/2014/main" val="3399254960"/>
                  </a:ext>
                </a:extLst>
              </a:tr>
              <a:tr h="425325">
                <a:tc>
                  <a:txBody>
                    <a:bodyPr/>
                    <a:lstStyle/>
                    <a:p>
                      <a:pPr algn="ctr"/>
                      <a:r>
                        <a:rPr lang="lv-LV" b="1" dirty="0">
                          <a:solidFill>
                            <a:schemeClr val="accent5">
                              <a:lumMod val="50000"/>
                            </a:schemeClr>
                          </a:solidFill>
                        </a:rPr>
                        <a:t>Grupu māja </a:t>
                      </a:r>
                    </a:p>
                  </a:txBody>
                  <a:tcPr>
                    <a:solidFill>
                      <a:schemeClr val="bg1"/>
                    </a:solidFill>
                  </a:tcPr>
                </a:tc>
                <a:tc>
                  <a:txBody>
                    <a:bodyPr/>
                    <a:lstStyle/>
                    <a:p>
                      <a:pPr algn="ctr"/>
                      <a:r>
                        <a:rPr lang="lv-LV" dirty="0">
                          <a:solidFill>
                            <a:schemeClr val="accent5">
                              <a:lumMod val="50000"/>
                            </a:schemeClr>
                          </a:solidFill>
                        </a:rPr>
                        <a:t>497</a:t>
                      </a:r>
                    </a:p>
                  </a:txBody>
                  <a:tcPr>
                    <a:solidFill>
                      <a:schemeClr val="bg1"/>
                    </a:solidFill>
                  </a:tcPr>
                </a:tc>
                <a:extLst>
                  <a:ext uri="{0D108BD9-81ED-4DB2-BD59-A6C34878D82A}">
                    <a16:rowId xmlns:a16="http://schemas.microsoft.com/office/drawing/2014/main" val="3493523803"/>
                  </a:ext>
                </a:extLst>
              </a:tr>
              <a:tr h="425325">
                <a:tc>
                  <a:txBody>
                    <a:bodyPr/>
                    <a:lstStyle/>
                    <a:p>
                      <a:pPr algn="ctr"/>
                      <a:r>
                        <a:rPr lang="lv-LV" b="1" dirty="0">
                          <a:solidFill>
                            <a:schemeClr val="accent5">
                              <a:lumMod val="50000"/>
                            </a:schemeClr>
                          </a:solidFill>
                        </a:rPr>
                        <a:t>Specializētās darbnīcas</a:t>
                      </a:r>
                    </a:p>
                  </a:txBody>
                  <a:tcPr>
                    <a:solidFill>
                      <a:schemeClr val="bg1"/>
                    </a:solidFill>
                  </a:tcPr>
                </a:tc>
                <a:tc>
                  <a:txBody>
                    <a:bodyPr/>
                    <a:lstStyle/>
                    <a:p>
                      <a:pPr algn="ctr"/>
                      <a:r>
                        <a:rPr lang="lv-LV" dirty="0">
                          <a:solidFill>
                            <a:schemeClr val="accent5">
                              <a:lumMod val="50000"/>
                            </a:schemeClr>
                          </a:solidFill>
                        </a:rPr>
                        <a:t>424</a:t>
                      </a:r>
                    </a:p>
                  </a:txBody>
                  <a:tcPr>
                    <a:solidFill>
                      <a:schemeClr val="bg1"/>
                    </a:solidFill>
                  </a:tcPr>
                </a:tc>
                <a:extLst>
                  <a:ext uri="{0D108BD9-81ED-4DB2-BD59-A6C34878D82A}">
                    <a16:rowId xmlns:a16="http://schemas.microsoft.com/office/drawing/2014/main" val="418123364"/>
                  </a:ext>
                </a:extLst>
              </a:tr>
              <a:tr h="425325">
                <a:tc>
                  <a:txBody>
                    <a:bodyPr/>
                    <a:lstStyle/>
                    <a:p>
                      <a:pPr algn="ctr"/>
                      <a:r>
                        <a:rPr lang="lv-LV" b="1" dirty="0">
                          <a:solidFill>
                            <a:schemeClr val="accent5">
                              <a:lumMod val="50000"/>
                            </a:schemeClr>
                          </a:solidFill>
                        </a:rPr>
                        <a:t>Citi pakalpojumi </a:t>
                      </a:r>
                    </a:p>
                  </a:txBody>
                  <a:tcPr>
                    <a:solidFill>
                      <a:schemeClr val="bg1"/>
                    </a:solidFill>
                  </a:tcPr>
                </a:tc>
                <a:tc>
                  <a:txBody>
                    <a:bodyPr/>
                    <a:lstStyle/>
                    <a:p>
                      <a:pPr algn="ctr"/>
                      <a:r>
                        <a:rPr lang="lv-LV" dirty="0">
                          <a:solidFill>
                            <a:schemeClr val="accent5">
                              <a:lumMod val="50000"/>
                            </a:schemeClr>
                          </a:solidFill>
                        </a:rPr>
                        <a:t>52260</a:t>
                      </a:r>
                    </a:p>
                  </a:txBody>
                  <a:tcPr>
                    <a:solidFill>
                      <a:schemeClr val="bg1"/>
                    </a:solidFill>
                  </a:tcPr>
                </a:tc>
                <a:extLst>
                  <a:ext uri="{0D108BD9-81ED-4DB2-BD59-A6C34878D82A}">
                    <a16:rowId xmlns:a16="http://schemas.microsoft.com/office/drawing/2014/main" val="1710353495"/>
                  </a:ext>
                </a:extLst>
              </a:tr>
              <a:tr h="425325">
                <a:tc>
                  <a:txBody>
                    <a:bodyPr/>
                    <a:lstStyle/>
                    <a:p>
                      <a:pPr algn="r"/>
                      <a:r>
                        <a:rPr lang="lv-LV" b="1" dirty="0">
                          <a:solidFill>
                            <a:schemeClr val="accent5">
                              <a:lumMod val="50000"/>
                            </a:schemeClr>
                          </a:solidFill>
                        </a:rPr>
                        <a:t>KOPĀ</a:t>
                      </a:r>
                    </a:p>
                  </a:txBody>
                  <a:tcPr>
                    <a:solidFill>
                      <a:schemeClr val="bg1"/>
                    </a:solidFill>
                  </a:tcPr>
                </a:tc>
                <a:tc>
                  <a:txBody>
                    <a:bodyPr/>
                    <a:lstStyle/>
                    <a:p>
                      <a:pPr algn="ctr"/>
                      <a:r>
                        <a:rPr lang="lv-LV" b="1" dirty="0">
                          <a:solidFill>
                            <a:schemeClr val="accent5">
                              <a:lumMod val="50000"/>
                            </a:schemeClr>
                          </a:solidFill>
                        </a:rPr>
                        <a:t>96934</a:t>
                      </a:r>
                    </a:p>
                  </a:txBody>
                  <a:tcPr>
                    <a:solidFill>
                      <a:schemeClr val="bg1"/>
                    </a:solidFill>
                  </a:tcPr>
                </a:tc>
                <a:extLst>
                  <a:ext uri="{0D108BD9-81ED-4DB2-BD59-A6C34878D82A}">
                    <a16:rowId xmlns:a16="http://schemas.microsoft.com/office/drawing/2014/main" val="1062055546"/>
                  </a:ext>
                </a:extLst>
              </a:tr>
            </a:tbl>
          </a:graphicData>
        </a:graphic>
      </p:graphicFrame>
    </p:spTree>
    <p:extLst>
      <p:ext uri="{BB962C8B-B14F-4D97-AF65-F5344CB8AC3E}">
        <p14:creationId xmlns:p14="http://schemas.microsoft.com/office/powerpoint/2010/main" val="2593268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D6268-DA1B-4626-B01C-2E36B913B4BE}"/>
              </a:ext>
            </a:extLst>
          </p:cNvPr>
          <p:cNvSpPr>
            <a:spLocks noGrp="1"/>
          </p:cNvSpPr>
          <p:nvPr>
            <p:ph type="title"/>
          </p:nvPr>
        </p:nvSpPr>
        <p:spPr>
          <a:xfrm>
            <a:off x="2057401" y="381000"/>
            <a:ext cx="6629400" cy="1036642"/>
          </a:xfrm>
        </p:spPr>
        <p:txBody>
          <a:bodyPr>
            <a:normAutofit/>
          </a:bodyPr>
          <a:lstStyle/>
          <a:p>
            <a:pPr algn="ctr"/>
            <a:r>
              <a:rPr lang="lv-LV" dirty="0">
                <a:solidFill>
                  <a:schemeClr val="accent5">
                    <a:lumMod val="50000"/>
                  </a:schemeClr>
                </a:solidFill>
              </a:rPr>
              <a:t>DI procesa ietvaros izveidotā sociālo pakalpojumu infrastruktūra</a:t>
            </a:r>
          </a:p>
        </p:txBody>
      </p:sp>
      <p:pic>
        <p:nvPicPr>
          <p:cNvPr id="1026" name="Picture 2" descr="DI-objektu-kopējā-karte_ar_TP.png">
            <a:extLst>
              <a:ext uri="{FF2B5EF4-FFF2-40B4-BE49-F238E27FC236}">
                <a16:creationId xmlns:a16="http://schemas.microsoft.com/office/drawing/2014/main" id="{FF6C85A4-90A5-4CA1-B390-FEBDC9AE4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83" y="1364509"/>
            <a:ext cx="8677834" cy="5493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5C7537E-9B0E-4DEC-854D-0E538A91974B}"/>
              </a:ext>
            </a:extLst>
          </p:cNvPr>
          <p:cNvPicPr>
            <a:picLocks noChangeAspect="1"/>
          </p:cNvPicPr>
          <p:nvPr/>
        </p:nvPicPr>
        <p:blipFill>
          <a:blip r:embed="rId4"/>
          <a:stretch>
            <a:fillRect/>
          </a:stretch>
        </p:blipFill>
        <p:spPr>
          <a:xfrm flipV="1">
            <a:off x="466163" y="5574173"/>
            <a:ext cx="7163065" cy="5248068"/>
          </a:xfrm>
          <a:prstGeom prst="rect">
            <a:avLst/>
          </a:prstGeom>
        </p:spPr>
      </p:pic>
    </p:spTree>
    <p:extLst>
      <p:ext uri="{BB962C8B-B14F-4D97-AF65-F5344CB8AC3E}">
        <p14:creationId xmlns:p14="http://schemas.microsoft.com/office/powerpoint/2010/main" val="97625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440CFB6-8BF9-4877-B80A-F77EBB22AA05}"/>
              </a:ext>
            </a:extLst>
          </p:cNvPr>
          <p:cNvSpPr txBox="1">
            <a:spLocks/>
          </p:cNvSpPr>
          <p:nvPr/>
        </p:nvSpPr>
        <p:spPr bwMode="auto">
          <a:xfrm>
            <a:off x="1414493" y="427839"/>
            <a:ext cx="6879500" cy="74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0468" tIns="35234" rIns="70468" bIns="35234">
            <a:normAutofit lnSpcReduction="10000"/>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defTabSz="703660">
              <a:defRPr/>
            </a:pPr>
            <a:r>
              <a:rPr lang="lv-LV" dirty="0">
                <a:solidFill>
                  <a:srgbClr val="002060"/>
                </a:solidFill>
              </a:rPr>
              <a:t>Grozījumi Sociālo pakalpojumu un sociālās palīdzības likumā</a:t>
            </a:r>
            <a:endParaRPr lang="lv-LV" dirty="0">
              <a:cs typeface="Times New Roman" panose="02020603050405020304" pitchFamily="18" charset="0"/>
            </a:endParaRPr>
          </a:p>
        </p:txBody>
      </p:sp>
      <p:sp>
        <p:nvSpPr>
          <p:cNvPr id="10" name="Rectangle 9">
            <a:extLst>
              <a:ext uri="{FF2B5EF4-FFF2-40B4-BE49-F238E27FC236}">
                <a16:creationId xmlns:a16="http://schemas.microsoft.com/office/drawing/2014/main" id="{38C039F9-48CA-4FA7-88FC-962AACE9CC7F}"/>
              </a:ext>
            </a:extLst>
          </p:cNvPr>
          <p:cNvSpPr/>
          <p:nvPr/>
        </p:nvSpPr>
        <p:spPr>
          <a:xfrm>
            <a:off x="474106" y="3687528"/>
            <a:ext cx="2619465" cy="2582087"/>
          </a:xfrm>
          <a:prstGeom prst="rect">
            <a:avLst/>
          </a:prstGeom>
          <a:solidFill>
            <a:srgbClr val="EF7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lv-LV" sz="1350">
              <a:solidFill>
                <a:srgbClr val="FFFFFF"/>
              </a:solidFill>
              <a:latin typeface="Corbel" panose="020B0503020204020204"/>
            </a:endParaRPr>
          </a:p>
        </p:txBody>
      </p:sp>
      <p:pic>
        <p:nvPicPr>
          <p:cNvPr id="11" name="Picture 10">
            <a:extLst>
              <a:ext uri="{FF2B5EF4-FFF2-40B4-BE49-F238E27FC236}">
                <a16:creationId xmlns:a16="http://schemas.microsoft.com/office/drawing/2014/main" id="{20CF2678-2D80-4AAC-8222-075E0FD74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4579" y="2920105"/>
            <a:ext cx="644966" cy="632812"/>
          </a:xfrm>
          <a:prstGeom prst="rect">
            <a:avLst/>
          </a:prstGeom>
          <a:noFill/>
        </p:spPr>
      </p:pic>
      <p:sp>
        <p:nvSpPr>
          <p:cNvPr id="12" name="Rectangle: Diagonal Corners Rounded 11">
            <a:extLst>
              <a:ext uri="{FF2B5EF4-FFF2-40B4-BE49-F238E27FC236}">
                <a16:creationId xmlns:a16="http://schemas.microsoft.com/office/drawing/2014/main" id="{54723BC1-43C0-4A99-9168-DFB27B214D07}"/>
              </a:ext>
            </a:extLst>
          </p:cNvPr>
          <p:cNvSpPr/>
          <p:nvPr/>
        </p:nvSpPr>
        <p:spPr>
          <a:xfrm>
            <a:off x="3357656" y="2306903"/>
            <a:ext cx="2609691" cy="468000"/>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lv-LV" sz="1350">
              <a:solidFill>
                <a:srgbClr val="FFFFFF"/>
              </a:solidFill>
              <a:latin typeface="Corbel" panose="020B0503020204020204"/>
            </a:endParaRPr>
          </a:p>
        </p:txBody>
      </p:sp>
      <p:sp>
        <p:nvSpPr>
          <p:cNvPr id="13" name="Rounded Rectangle 4">
            <a:extLst>
              <a:ext uri="{FF2B5EF4-FFF2-40B4-BE49-F238E27FC236}">
                <a16:creationId xmlns:a16="http://schemas.microsoft.com/office/drawing/2014/main" id="{EDA9247D-C9EF-4C2B-B14E-C8053E490909}"/>
              </a:ext>
            </a:extLst>
          </p:cNvPr>
          <p:cNvSpPr/>
          <p:nvPr/>
        </p:nvSpPr>
        <p:spPr bwMode="auto">
          <a:xfrm>
            <a:off x="3383235" y="2390862"/>
            <a:ext cx="2633829" cy="314175"/>
          </a:xfrm>
          <a:prstGeom prst="rect">
            <a:avLst/>
          </a:prstGeom>
        </p:spPr>
        <p:style>
          <a:lnRef idx="0">
            <a:scrgbClr r="0" g="0" b="0"/>
          </a:lnRef>
          <a:fillRef idx="0">
            <a:scrgbClr r="0" g="0" b="0"/>
          </a:fillRef>
          <a:effectRef idx="0">
            <a:scrgbClr r="0" g="0" b="0"/>
          </a:effectRef>
          <a:fontRef idx="minor">
            <a:schemeClr val="lt1"/>
          </a:fontRef>
        </p:style>
        <p:txBody>
          <a:bodyPr lIns="40720" tIns="40720" rIns="40720" bIns="40720" spcCol="1270" anchor="ctr"/>
          <a:lstStyle/>
          <a:p>
            <a:pPr algn="ctr" defTabSz="475060">
              <a:lnSpc>
                <a:spcPct val="90000"/>
              </a:lnSpc>
              <a:spcAft>
                <a:spcPct val="35000"/>
              </a:spcAft>
              <a:defRPr/>
            </a:pPr>
            <a:r>
              <a:rPr lang="lv-LV" sz="1350" b="1" dirty="0">
                <a:solidFill>
                  <a:srgbClr val="FFFFFF"/>
                </a:solidFill>
                <a:latin typeface="Verdana" panose="020B0604030504040204" pitchFamily="34" charset="0"/>
                <a:ea typeface="Verdana" panose="020B0604030504040204" pitchFamily="34" charset="0"/>
                <a:cs typeface="Times New Roman" panose="02020603050405020304" pitchFamily="18" charset="0"/>
              </a:rPr>
              <a:t>2026</a:t>
            </a:r>
            <a:endParaRPr lang="en-AU" sz="1350" b="1" dirty="0">
              <a:solidFill>
                <a:srgbClr val="FFFFFF"/>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14" name="Rectangle: Diagonal Corners Rounded 13">
            <a:extLst>
              <a:ext uri="{FF2B5EF4-FFF2-40B4-BE49-F238E27FC236}">
                <a16:creationId xmlns:a16="http://schemas.microsoft.com/office/drawing/2014/main" id="{01F5A80F-606C-4F49-91C4-5BFCEAA10258}"/>
              </a:ext>
            </a:extLst>
          </p:cNvPr>
          <p:cNvSpPr/>
          <p:nvPr/>
        </p:nvSpPr>
        <p:spPr>
          <a:xfrm>
            <a:off x="6156657" y="2305126"/>
            <a:ext cx="2633830" cy="468000"/>
          </a:xfrm>
          <a:prstGeom prst="round2DiagRect">
            <a:avLst/>
          </a:prstGeom>
          <a:solidFill>
            <a:srgbClr val="4A8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lv-LV" sz="1350">
              <a:solidFill>
                <a:srgbClr val="FFFFFF"/>
              </a:solidFill>
              <a:latin typeface="Corbel" panose="020B0503020204020204"/>
            </a:endParaRPr>
          </a:p>
        </p:txBody>
      </p:sp>
      <p:sp>
        <p:nvSpPr>
          <p:cNvPr id="15" name="Rounded Rectangle 4">
            <a:extLst>
              <a:ext uri="{FF2B5EF4-FFF2-40B4-BE49-F238E27FC236}">
                <a16:creationId xmlns:a16="http://schemas.microsoft.com/office/drawing/2014/main" id="{0B5B086D-1509-499D-9702-C57CE46E5827}"/>
              </a:ext>
            </a:extLst>
          </p:cNvPr>
          <p:cNvSpPr/>
          <p:nvPr/>
        </p:nvSpPr>
        <p:spPr bwMode="auto">
          <a:xfrm>
            <a:off x="5941768" y="2161764"/>
            <a:ext cx="2988312" cy="579303"/>
          </a:xfrm>
          <a:prstGeom prst="rect">
            <a:avLst/>
          </a:prstGeom>
        </p:spPr>
        <p:style>
          <a:lnRef idx="0">
            <a:scrgbClr r="0" g="0" b="0"/>
          </a:lnRef>
          <a:fillRef idx="0">
            <a:scrgbClr r="0" g="0" b="0"/>
          </a:fillRef>
          <a:effectRef idx="0">
            <a:scrgbClr r="0" g="0" b="0"/>
          </a:effectRef>
          <a:fontRef idx="minor">
            <a:schemeClr val="lt1"/>
          </a:fontRef>
        </p:style>
        <p:txBody>
          <a:bodyPr lIns="40720" tIns="40720" rIns="40720" bIns="40720" spcCol="1270" anchor="ctr"/>
          <a:lstStyle/>
          <a:p>
            <a:pPr algn="ctr" defTabSz="342900">
              <a:defRPr/>
            </a:pPr>
            <a:endParaRPr lang="lv-LV" sz="1350" b="1" dirty="0">
              <a:solidFill>
                <a:srgbClr val="FFFFFF"/>
              </a:solidFill>
              <a:latin typeface="Verdana" panose="020B0604030504040204" pitchFamily="34" charset="0"/>
              <a:ea typeface="Verdana" panose="020B0604030504040204" pitchFamily="34" charset="0"/>
              <a:cs typeface="Times New Roman" panose="02020603050405020304" pitchFamily="18" charset="0"/>
            </a:endParaRPr>
          </a:p>
          <a:p>
            <a:pPr algn="ctr" defTabSz="342900">
              <a:defRPr/>
            </a:pPr>
            <a:r>
              <a:rPr lang="lv-LV" sz="1350" b="1" dirty="0">
                <a:solidFill>
                  <a:srgbClr val="FFFFFF"/>
                </a:solidFill>
                <a:latin typeface="Verdana" panose="020B0604030504040204" pitchFamily="34" charset="0"/>
                <a:ea typeface="Verdana" panose="020B0604030504040204" pitchFamily="34" charset="0"/>
                <a:cs typeface="Times New Roman" panose="02020603050405020304" pitchFamily="18" charset="0"/>
              </a:rPr>
              <a:t>2028</a:t>
            </a:r>
          </a:p>
        </p:txBody>
      </p:sp>
      <p:sp>
        <p:nvSpPr>
          <p:cNvPr id="17" name="Rectangle: Diagonal Corners Rounded 16">
            <a:extLst>
              <a:ext uri="{FF2B5EF4-FFF2-40B4-BE49-F238E27FC236}">
                <a16:creationId xmlns:a16="http://schemas.microsoft.com/office/drawing/2014/main" id="{C2393294-8984-4E1B-B0FB-8354038C3421}"/>
              </a:ext>
            </a:extLst>
          </p:cNvPr>
          <p:cNvSpPr/>
          <p:nvPr/>
        </p:nvSpPr>
        <p:spPr>
          <a:xfrm>
            <a:off x="436313" y="2313927"/>
            <a:ext cx="2619464" cy="468000"/>
          </a:xfrm>
          <a:prstGeom prst="round2DiagRect">
            <a:avLst>
              <a:gd name="adj1" fmla="val 32849"/>
              <a:gd name="adj2" fmla="val 0"/>
            </a:avLst>
          </a:prstGeom>
          <a:solidFill>
            <a:srgbClr val="F57E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lv-LV" sz="1350">
              <a:solidFill>
                <a:srgbClr val="FFFFFF"/>
              </a:solidFill>
              <a:latin typeface="Corbel" panose="020B0503020204020204"/>
            </a:endParaRPr>
          </a:p>
        </p:txBody>
      </p:sp>
      <p:sp>
        <p:nvSpPr>
          <p:cNvPr id="18" name="TextBox 17">
            <a:extLst>
              <a:ext uri="{FF2B5EF4-FFF2-40B4-BE49-F238E27FC236}">
                <a16:creationId xmlns:a16="http://schemas.microsoft.com/office/drawing/2014/main" id="{EEE46648-1790-4769-B0EE-0BB46923312D}"/>
              </a:ext>
            </a:extLst>
          </p:cNvPr>
          <p:cNvSpPr txBox="1"/>
          <p:nvPr/>
        </p:nvSpPr>
        <p:spPr>
          <a:xfrm>
            <a:off x="460449" y="2390862"/>
            <a:ext cx="2619464" cy="300082"/>
          </a:xfrm>
          <a:prstGeom prst="rect">
            <a:avLst/>
          </a:prstGeom>
          <a:noFill/>
        </p:spPr>
        <p:txBody>
          <a:bodyPr wrap="square" rtlCol="0">
            <a:spAutoFit/>
          </a:bodyPr>
          <a:lstStyle/>
          <a:p>
            <a:pPr algn="ctr" defTabSz="342900">
              <a:defRPr/>
            </a:pPr>
            <a:r>
              <a:rPr lang="lv-LV" sz="1350" b="1" dirty="0">
                <a:solidFill>
                  <a:srgbClr val="FFFFFF"/>
                </a:solidFill>
                <a:latin typeface="Verdana" panose="020B0604030504040204" pitchFamily="34" charset="0"/>
                <a:ea typeface="Verdana" panose="020B0604030504040204" pitchFamily="34" charset="0"/>
                <a:cs typeface="Times New Roman" panose="02020603050405020304" pitchFamily="18" charset="0"/>
              </a:rPr>
              <a:t>Ar pieņemšanas brīdi </a:t>
            </a:r>
          </a:p>
        </p:txBody>
      </p:sp>
      <p:pic>
        <p:nvPicPr>
          <p:cNvPr id="19" name="Picture 18">
            <a:extLst>
              <a:ext uri="{FF2B5EF4-FFF2-40B4-BE49-F238E27FC236}">
                <a16:creationId xmlns:a16="http://schemas.microsoft.com/office/drawing/2014/main" id="{5BEBBA50-3B70-475B-AA2E-EBFB473F1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4493" y="2927816"/>
            <a:ext cx="600737" cy="632812"/>
          </a:xfrm>
          <a:prstGeom prst="rect">
            <a:avLst/>
          </a:prstGeom>
        </p:spPr>
      </p:pic>
      <p:sp>
        <p:nvSpPr>
          <p:cNvPr id="20" name="Rectangle 19">
            <a:extLst>
              <a:ext uri="{FF2B5EF4-FFF2-40B4-BE49-F238E27FC236}">
                <a16:creationId xmlns:a16="http://schemas.microsoft.com/office/drawing/2014/main" id="{5B5BB599-D22E-46B6-9FC7-9B390C563EE8}"/>
              </a:ext>
            </a:extLst>
          </p:cNvPr>
          <p:cNvSpPr/>
          <p:nvPr/>
        </p:nvSpPr>
        <p:spPr>
          <a:xfrm>
            <a:off x="418974" y="3566943"/>
            <a:ext cx="2702414" cy="2873864"/>
          </a:xfrm>
          <a:prstGeom prst="rect">
            <a:avLst/>
          </a:prstGeom>
        </p:spPr>
        <p:txBody>
          <a:bodyPr wrap="square">
            <a:spAutoFit/>
          </a:bodyPr>
          <a:lstStyle/>
          <a:p>
            <a:pPr algn="ctr" defTabSz="342900">
              <a:spcBef>
                <a:spcPts val="150"/>
              </a:spcBef>
              <a:spcAft>
                <a:spcPts val="150"/>
              </a:spcAft>
              <a:defRPr/>
            </a:pPr>
            <a:endParaRPr lang="lv-LV" sz="800" b="1" dirty="0">
              <a:solidFill>
                <a:srgbClr val="FFFFFF"/>
              </a:solidFill>
              <a:latin typeface="Verdana" panose="020B0604030504040204" pitchFamily="34" charset="0"/>
              <a:ea typeface="Verdana" panose="020B0604030504040204" pitchFamily="34" charset="0"/>
            </a:endParaRPr>
          </a:p>
          <a:p>
            <a:pPr algn="ctr" defTabSz="342900">
              <a:spcBef>
                <a:spcPts val="150"/>
              </a:spcBef>
              <a:spcAft>
                <a:spcPts val="150"/>
              </a:spcAft>
              <a:defRPr/>
            </a:pPr>
            <a:r>
              <a:rPr lang="lv-LV" sz="1100" b="1" dirty="0">
                <a:solidFill>
                  <a:srgbClr val="FFFFFF"/>
                </a:solidFill>
                <a:latin typeface="Verdana" panose="020B0604030504040204" pitchFamily="34" charset="0"/>
                <a:ea typeface="Verdana" panose="020B0604030504040204" pitchFamily="34" charset="0"/>
              </a:rPr>
              <a:t>Aprūpe mājās </a:t>
            </a:r>
            <a:r>
              <a:rPr lang="lv-LV" sz="1100" dirty="0">
                <a:solidFill>
                  <a:srgbClr val="FFFFFF"/>
                </a:solidFill>
                <a:latin typeface="Verdana" panose="020B0604030504040204" pitchFamily="34" charset="0"/>
                <a:ea typeface="Verdana" panose="020B0604030504040204" pitchFamily="34" charset="0"/>
              </a:rPr>
              <a:t>cilvēkiem ar smagiem FT</a:t>
            </a:r>
          </a:p>
          <a:p>
            <a:pPr algn="ctr" defTabSz="342900">
              <a:spcBef>
                <a:spcPts val="150"/>
              </a:spcBef>
              <a:spcAft>
                <a:spcPts val="150"/>
              </a:spcAft>
              <a:defRPr/>
            </a:pPr>
            <a:r>
              <a:rPr lang="lv-LV" sz="1100" b="1" dirty="0">
                <a:solidFill>
                  <a:srgbClr val="FFFFFF"/>
                </a:solidFill>
                <a:latin typeface="Verdana" panose="020B0604030504040204" pitchFamily="34" charset="0"/>
                <a:ea typeface="Verdana" panose="020B0604030504040204" pitchFamily="34" charset="0"/>
              </a:rPr>
              <a:t>Grupu māja (dzīvoklis)</a:t>
            </a:r>
            <a:r>
              <a:rPr lang="lv-LV" sz="1100" dirty="0">
                <a:solidFill>
                  <a:srgbClr val="FFFFFF"/>
                </a:solidFill>
                <a:latin typeface="Verdana" panose="020B0604030504040204" pitchFamily="34" charset="0"/>
                <a:ea typeface="Verdana" panose="020B0604030504040204" pitchFamily="34" charset="0"/>
              </a:rPr>
              <a:t> cilvēkiem ar GRT</a:t>
            </a:r>
          </a:p>
          <a:p>
            <a:pPr algn="ctr" defTabSz="342900">
              <a:spcBef>
                <a:spcPts val="150"/>
              </a:spcBef>
              <a:spcAft>
                <a:spcPts val="150"/>
              </a:spcAft>
              <a:defRPr/>
            </a:pPr>
            <a:r>
              <a:rPr lang="lv-LV" sz="1100" b="1" dirty="0">
                <a:solidFill>
                  <a:srgbClr val="FFFFFF"/>
                </a:solidFill>
                <a:latin typeface="Verdana" panose="020B0604030504040204" pitchFamily="34" charset="0"/>
                <a:ea typeface="Verdana" panose="020B0604030504040204" pitchFamily="34" charset="0"/>
              </a:rPr>
              <a:t>Ilgstošas sociālās aprūpes un sociālās rehabilitācijas institūcija </a:t>
            </a:r>
          </a:p>
          <a:p>
            <a:pPr algn="ctr" defTabSz="342900">
              <a:spcBef>
                <a:spcPts val="150"/>
              </a:spcBef>
              <a:spcAft>
                <a:spcPts val="150"/>
              </a:spcAft>
              <a:defRPr/>
            </a:pPr>
            <a:r>
              <a:rPr lang="lv-LV" sz="1100" b="1" dirty="0">
                <a:solidFill>
                  <a:srgbClr val="FFFFFF"/>
                </a:solidFill>
                <a:latin typeface="Verdana" panose="020B0604030504040204" pitchFamily="34" charset="0"/>
                <a:ea typeface="Verdana" panose="020B0604030504040204" pitchFamily="34" charset="0"/>
              </a:rPr>
              <a:t>Krīzes centrs </a:t>
            </a:r>
            <a:r>
              <a:rPr lang="lv-LV" sz="1100" dirty="0">
                <a:solidFill>
                  <a:srgbClr val="FFFFFF"/>
                </a:solidFill>
                <a:latin typeface="Verdana" panose="020B0604030504040204" pitchFamily="34" charset="0"/>
                <a:ea typeface="Verdana" panose="020B0604030504040204" pitchFamily="34" charset="0"/>
              </a:rPr>
              <a:t>krīzes situācijā nonākušām personām</a:t>
            </a:r>
          </a:p>
          <a:p>
            <a:pPr algn="ctr" defTabSz="342900">
              <a:spcBef>
                <a:spcPts val="150"/>
              </a:spcBef>
              <a:spcAft>
                <a:spcPts val="150"/>
              </a:spcAft>
              <a:defRPr/>
            </a:pPr>
            <a:r>
              <a:rPr lang="lv-LV" sz="1100" b="1" dirty="0">
                <a:solidFill>
                  <a:srgbClr val="FFFFFF"/>
                </a:solidFill>
                <a:latin typeface="Verdana" panose="020B0604030504040204" pitchFamily="34" charset="0"/>
                <a:ea typeface="Verdana" panose="020B0604030504040204" pitchFamily="34" charset="0"/>
              </a:rPr>
              <a:t>Patversme, nakts patversme </a:t>
            </a:r>
            <a:r>
              <a:rPr lang="lv-LV" sz="1100" dirty="0">
                <a:solidFill>
                  <a:srgbClr val="FFFFFF"/>
                </a:solidFill>
                <a:latin typeface="Verdana" panose="020B0604030504040204" pitchFamily="34" charset="0"/>
                <a:ea typeface="Verdana" panose="020B0604030504040204" pitchFamily="34" charset="0"/>
              </a:rPr>
              <a:t>personām bez noteiktas dzīvesvietas un krīzes situācijā nonākušām personām</a:t>
            </a:r>
          </a:p>
          <a:p>
            <a:pPr marL="214313" indent="-214313" defTabSz="342900">
              <a:spcBef>
                <a:spcPts val="150"/>
              </a:spcBef>
              <a:spcAft>
                <a:spcPts val="150"/>
              </a:spcAft>
              <a:buFont typeface="Arial" panose="020B0604020202020204" pitchFamily="34" charset="0"/>
              <a:buChar char="•"/>
              <a:defRPr/>
            </a:pPr>
            <a:endParaRPr lang="lv-LV" sz="975" dirty="0">
              <a:solidFill>
                <a:srgbClr val="FFFFFF"/>
              </a:solidFill>
              <a:latin typeface="Verdana" panose="020B0604030504040204" pitchFamily="34" charset="0"/>
              <a:ea typeface="Verdana" panose="020B0604030504040204" pitchFamily="34" charset="0"/>
            </a:endParaRPr>
          </a:p>
        </p:txBody>
      </p:sp>
      <p:sp>
        <p:nvSpPr>
          <p:cNvPr id="21" name="Rectangle 20">
            <a:extLst>
              <a:ext uri="{FF2B5EF4-FFF2-40B4-BE49-F238E27FC236}">
                <a16:creationId xmlns:a16="http://schemas.microsoft.com/office/drawing/2014/main" id="{066E11F4-ACA3-4CA6-88BE-1B23A0C59973}"/>
              </a:ext>
            </a:extLst>
          </p:cNvPr>
          <p:cNvSpPr/>
          <p:nvPr/>
        </p:nvSpPr>
        <p:spPr>
          <a:xfrm>
            <a:off x="6090147" y="3731955"/>
            <a:ext cx="2633830" cy="2537660"/>
          </a:xfrm>
          <a:prstGeom prst="rect">
            <a:avLst/>
          </a:prstGeom>
          <a:solidFill>
            <a:srgbClr val="4A8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lv-LV" sz="1100" b="1" dirty="0">
                <a:solidFill>
                  <a:srgbClr val="FFFFFF"/>
                </a:solidFill>
                <a:latin typeface="Verdana" panose="020B0604030504040204" pitchFamily="34" charset="0"/>
                <a:ea typeface="Verdana" panose="020B0604030504040204" pitchFamily="34" charset="0"/>
              </a:rPr>
              <a:t>Ģimenes asistents </a:t>
            </a:r>
            <a:r>
              <a:rPr lang="lv-LV" sz="1100" dirty="0">
                <a:solidFill>
                  <a:srgbClr val="FFFFFF"/>
                </a:solidFill>
                <a:latin typeface="Verdana" panose="020B0604030504040204" pitchFamily="34" charset="0"/>
                <a:ea typeface="Verdana" panose="020B0604030504040204" pitchFamily="34" charset="0"/>
              </a:rPr>
              <a:t>ģimenēm ar bērniem, personām ar garīga rakstura traucējumiem, pilngadību sasniegušam bārenim un bez vecāku gādības palikušam bērnam pēc </a:t>
            </a:r>
            <a:r>
              <a:rPr lang="lv-LV" sz="1100" dirty="0" err="1">
                <a:solidFill>
                  <a:srgbClr val="FFFFFF"/>
                </a:solidFill>
                <a:latin typeface="Verdana" panose="020B0604030504040204" pitchFamily="34" charset="0"/>
                <a:ea typeface="Verdana" panose="020B0604030504040204" pitchFamily="34" charset="0"/>
              </a:rPr>
              <a:t>ārpusģimenes</a:t>
            </a:r>
            <a:r>
              <a:rPr lang="lv-LV" sz="1100" dirty="0">
                <a:solidFill>
                  <a:srgbClr val="FFFFFF"/>
                </a:solidFill>
                <a:latin typeface="Verdana" panose="020B0604030504040204" pitchFamily="34" charset="0"/>
                <a:ea typeface="Verdana" panose="020B0604030504040204" pitchFamily="34" charset="0"/>
              </a:rPr>
              <a:t> aprūpes beigšanās</a:t>
            </a:r>
          </a:p>
        </p:txBody>
      </p:sp>
      <p:sp>
        <p:nvSpPr>
          <p:cNvPr id="23" name="Rectangle 22">
            <a:extLst>
              <a:ext uri="{FF2B5EF4-FFF2-40B4-BE49-F238E27FC236}">
                <a16:creationId xmlns:a16="http://schemas.microsoft.com/office/drawing/2014/main" id="{B22CF816-5158-4247-B373-9203C0DAF132}"/>
              </a:ext>
            </a:extLst>
          </p:cNvPr>
          <p:cNvSpPr/>
          <p:nvPr/>
        </p:nvSpPr>
        <p:spPr>
          <a:xfrm>
            <a:off x="3296558" y="3718805"/>
            <a:ext cx="2619465" cy="255081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lv-LV" sz="1100" b="1" dirty="0">
                <a:solidFill>
                  <a:srgbClr val="FFFFFF"/>
                </a:solidFill>
                <a:latin typeface="Verdana" panose="020B0604030504040204" pitchFamily="34" charset="0"/>
                <a:ea typeface="Verdana" panose="020B0604030504040204" pitchFamily="34" charset="0"/>
              </a:rPr>
              <a:t>Dienas aprūpes centrs </a:t>
            </a:r>
            <a:r>
              <a:rPr lang="lv-LV" sz="1100" dirty="0">
                <a:solidFill>
                  <a:srgbClr val="FFFFFF"/>
                </a:solidFill>
                <a:latin typeface="Verdana" panose="020B0604030504040204" pitchFamily="34" charset="0"/>
                <a:ea typeface="Verdana" panose="020B0604030504040204" pitchFamily="34" charset="0"/>
              </a:rPr>
              <a:t>cilvēkiem ar smagiem FT</a:t>
            </a:r>
          </a:p>
          <a:p>
            <a:pPr algn="ctr" defTabSz="342900">
              <a:defRPr/>
            </a:pPr>
            <a:r>
              <a:rPr lang="lv-LV" sz="1100" b="1" dirty="0">
                <a:solidFill>
                  <a:srgbClr val="FFFFFF"/>
                </a:solidFill>
                <a:latin typeface="Verdana" panose="020B0604030504040204" pitchFamily="34" charset="0"/>
                <a:ea typeface="Verdana" panose="020B0604030504040204" pitchFamily="34" charset="0"/>
              </a:rPr>
              <a:t>Atelpas brīdis </a:t>
            </a:r>
            <a:r>
              <a:rPr lang="lv-LV" sz="1100" dirty="0">
                <a:solidFill>
                  <a:srgbClr val="FFFFFF"/>
                </a:solidFill>
                <a:latin typeface="Verdana" panose="020B0604030504040204" pitchFamily="34" charset="0"/>
                <a:ea typeface="Verdana" panose="020B0604030504040204" pitchFamily="34" charset="0"/>
              </a:rPr>
              <a:t>bērniem ar invaliditāti, cilvēkiem ar I grupas invaliditāti un cilvēkiem ar GRT (I, II grupas invaliditāte)</a:t>
            </a:r>
          </a:p>
          <a:p>
            <a:pPr algn="ctr" defTabSz="342900">
              <a:defRPr/>
            </a:pPr>
            <a:r>
              <a:rPr lang="lv-LV" sz="1100" b="1" dirty="0">
                <a:solidFill>
                  <a:srgbClr val="FFFFFF"/>
                </a:solidFill>
                <a:latin typeface="Verdana" panose="020B0604030504040204" pitchFamily="34" charset="0"/>
                <a:ea typeface="Verdana" panose="020B0604030504040204" pitchFamily="34" charset="0"/>
              </a:rPr>
              <a:t>Specializētās darbnīcas </a:t>
            </a:r>
            <a:r>
              <a:rPr lang="lv-LV" sz="1100" dirty="0">
                <a:solidFill>
                  <a:srgbClr val="FFFFFF"/>
                </a:solidFill>
                <a:latin typeface="Verdana" panose="020B0604030504040204" pitchFamily="34" charset="0"/>
                <a:ea typeface="Verdana" panose="020B0604030504040204" pitchFamily="34" charset="0"/>
              </a:rPr>
              <a:t>cilvēkiem ar GRT </a:t>
            </a:r>
          </a:p>
          <a:p>
            <a:pPr algn="ctr" defTabSz="342900">
              <a:defRPr/>
            </a:pPr>
            <a:r>
              <a:rPr lang="lv-LV" sz="1100" b="1" dirty="0">
                <a:solidFill>
                  <a:srgbClr val="FFFFFF"/>
                </a:solidFill>
                <a:latin typeface="Verdana" panose="020B0604030504040204" pitchFamily="34" charset="0"/>
                <a:ea typeface="Verdana" panose="020B0604030504040204" pitchFamily="34" charset="0"/>
              </a:rPr>
              <a:t>Sociālās rehabilitācijas pakalpojums </a:t>
            </a:r>
            <a:r>
              <a:rPr lang="lv-LV" sz="1100" dirty="0">
                <a:latin typeface="Verdana" panose="020B0604030504040204" pitchFamily="34" charset="0"/>
                <a:ea typeface="Verdana" panose="020B0604030504040204" pitchFamily="34" charset="0"/>
              </a:rPr>
              <a:t>bērniem ar uzvedības vai atkarības problēmām un jauniešiem </a:t>
            </a:r>
            <a:r>
              <a:rPr lang="lv-LV" sz="1100" dirty="0" err="1">
                <a:latin typeface="Verdana" panose="020B0604030504040204" pitchFamily="34" charset="0"/>
                <a:ea typeface="Verdana" panose="020B0604030504040204" pitchFamily="34" charset="0"/>
              </a:rPr>
              <a:t>ārpusģimenes</a:t>
            </a:r>
            <a:r>
              <a:rPr lang="lv-LV" sz="1100" dirty="0">
                <a:latin typeface="Verdana" panose="020B0604030504040204" pitchFamily="34" charset="0"/>
                <a:ea typeface="Verdana" panose="020B0604030504040204" pitchFamily="34" charset="0"/>
              </a:rPr>
              <a:t> aprūpē un pēc tās </a:t>
            </a:r>
            <a:endParaRPr lang="lv-LV" sz="1100" dirty="0">
              <a:solidFill>
                <a:srgbClr val="FFFFFF"/>
              </a:solidFill>
              <a:latin typeface="Verdana" panose="020B0604030504040204" pitchFamily="34" charset="0"/>
              <a:ea typeface="Verdana" panose="020B0604030504040204" pitchFamily="34" charset="0"/>
            </a:endParaRPr>
          </a:p>
        </p:txBody>
      </p:sp>
      <p:pic>
        <p:nvPicPr>
          <p:cNvPr id="3" name="Graphic 2" descr="Universal Access">
            <a:extLst>
              <a:ext uri="{FF2B5EF4-FFF2-40B4-BE49-F238E27FC236}">
                <a16:creationId xmlns:a16="http://schemas.microsoft.com/office/drawing/2014/main" id="{C8E1E8C2-8ABE-4ABB-83D5-38C661B376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2139" y="2804405"/>
            <a:ext cx="914400" cy="914400"/>
          </a:xfrm>
          <a:prstGeom prst="rect">
            <a:avLst/>
          </a:prstGeom>
        </p:spPr>
      </p:pic>
      <p:sp>
        <p:nvSpPr>
          <p:cNvPr id="4" name="Rectangle 3">
            <a:extLst>
              <a:ext uri="{FF2B5EF4-FFF2-40B4-BE49-F238E27FC236}">
                <a16:creationId xmlns:a16="http://schemas.microsoft.com/office/drawing/2014/main" id="{3978A45C-695E-47D7-AAC9-5ED6D578B923}"/>
              </a:ext>
            </a:extLst>
          </p:cNvPr>
          <p:cNvSpPr/>
          <p:nvPr/>
        </p:nvSpPr>
        <p:spPr>
          <a:xfrm>
            <a:off x="474107" y="1363000"/>
            <a:ext cx="8316380" cy="815225"/>
          </a:xfrm>
          <a:prstGeom prst="rect">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lv-LV" sz="1600" b="1" dirty="0"/>
              <a:t>Mērķis – noteikt vienotu minimālo sociālo pakalpojumu grozu, kas visām pašvaldībām, neatkarīgi no pašvaldības lieluma un cilvēku skaita (gan novadiem, gan valsts pilsētām), jānodrošina saviem iedzīvotājiem</a:t>
            </a:r>
          </a:p>
        </p:txBody>
      </p:sp>
      <p:sp>
        <p:nvSpPr>
          <p:cNvPr id="5" name="Rectangle: Rounded Corners 4">
            <a:extLst>
              <a:ext uri="{FF2B5EF4-FFF2-40B4-BE49-F238E27FC236}">
                <a16:creationId xmlns:a16="http://schemas.microsoft.com/office/drawing/2014/main" id="{8CF89EDD-428D-4605-A639-3EC480C46D05}"/>
              </a:ext>
            </a:extLst>
          </p:cNvPr>
          <p:cNvSpPr/>
          <p:nvPr/>
        </p:nvSpPr>
        <p:spPr>
          <a:xfrm>
            <a:off x="485199" y="6390200"/>
            <a:ext cx="8330038" cy="4678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100" b="1" dirty="0">
                <a:latin typeface="Verdana" panose="020B0604030504040204" pitchFamily="34" charset="0"/>
                <a:ea typeface="Verdana" panose="020B0604030504040204" pitchFamily="34" charset="0"/>
              </a:rPr>
              <a:t>Pašvaldība var nodrošināt sociālos pakalpojumus plašākam personu lokam vai veidot citus sociālos pakalpojumus, ja ir nodrošināti minimālā sociālo pakalpojumu groza pakalpojumi </a:t>
            </a:r>
          </a:p>
        </p:txBody>
      </p:sp>
    </p:spTree>
    <p:extLst>
      <p:ext uri="{BB962C8B-B14F-4D97-AF65-F5344CB8AC3E}">
        <p14:creationId xmlns:p14="http://schemas.microsoft.com/office/powerpoint/2010/main" val="38395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39F5E83-9BF2-3146-873C-98F7C283837A}"/>
              </a:ext>
            </a:extLst>
          </p:cNvPr>
          <p:cNvSpPr txBox="1"/>
          <p:nvPr/>
        </p:nvSpPr>
        <p:spPr>
          <a:xfrm>
            <a:off x="654424" y="213596"/>
            <a:ext cx="8229599" cy="1500795"/>
          </a:xfrm>
          <a:prstGeom prst="rect">
            <a:avLst/>
          </a:prstGeom>
          <a:noFill/>
        </p:spPr>
        <p:txBody>
          <a:bodyPr wrap="square" rtlCol="0">
            <a:spAutoFit/>
          </a:bodyPr>
          <a:lstStyle/>
          <a:p>
            <a:pPr algn="ctr"/>
            <a:r>
              <a:rPr lang="lv-LV" sz="2200" b="1" dirty="0">
                <a:solidFill>
                  <a:schemeClr val="tx2"/>
                </a:solidFill>
                <a:latin typeface="Verdana" panose="020B0604030504040204" pitchFamily="34" charset="0"/>
                <a:ea typeface="Verdana" panose="020B0604030504040204" pitchFamily="34" charset="0"/>
                <a:cs typeface="Poppins" pitchFamily="2" charset="77"/>
              </a:rPr>
              <a:t>Plāns ilgtermiņa aprūpes pakalpojumu pieejamības un attīstības veicināšanai 2024. – 2029. gadam </a:t>
            </a:r>
            <a:r>
              <a:rPr lang="lv-LV" sz="2200" dirty="0">
                <a:solidFill>
                  <a:srgbClr val="FF0000"/>
                </a:solidFill>
                <a:latin typeface="Verdana" panose="020B0604030504040204" pitchFamily="34" charset="0"/>
                <a:ea typeface="Verdana" panose="020B0604030504040204" pitchFamily="34" charset="0"/>
              </a:rPr>
              <a:t>(23-TA-3058)</a:t>
            </a:r>
            <a:endParaRPr lang="en-US" sz="2200" dirty="0">
              <a:solidFill>
                <a:srgbClr val="FF0000"/>
              </a:solidFill>
              <a:latin typeface="Verdana" panose="020B0604030504040204" pitchFamily="34" charset="0"/>
              <a:ea typeface="Verdana" panose="020B0604030504040204" pitchFamily="34" charset="0"/>
            </a:endParaRPr>
          </a:p>
          <a:p>
            <a:pPr algn="ctr"/>
            <a:endParaRPr lang="en-US" sz="2251" b="1" dirty="0">
              <a:solidFill>
                <a:schemeClr val="tx2"/>
              </a:solidFill>
              <a:latin typeface="Poppins" pitchFamily="2" charset="77"/>
              <a:cs typeface="Poppins" pitchFamily="2" charset="77"/>
            </a:endParaRPr>
          </a:p>
        </p:txBody>
      </p:sp>
      <p:sp>
        <p:nvSpPr>
          <p:cNvPr id="11" name="Block Arc 10">
            <a:extLst>
              <a:ext uri="{FF2B5EF4-FFF2-40B4-BE49-F238E27FC236}">
                <a16:creationId xmlns:a16="http://schemas.microsoft.com/office/drawing/2014/main" id="{D57AC84A-F2E6-EC4B-9FF9-1078DA384397}"/>
              </a:ext>
            </a:extLst>
          </p:cNvPr>
          <p:cNvSpPr/>
          <p:nvPr/>
        </p:nvSpPr>
        <p:spPr>
          <a:xfrm rot="16200000">
            <a:off x="2771234" y="2045466"/>
            <a:ext cx="3601532" cy="3601532"/>
          </a:xfrm>
          <a:prstGeom prst="blockArc">
            <a:avLst>
              <a:gd name="adj1" fmla="val 16207525"/>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tx1"/>
              </a:solidFill>
              <a:latin typeface="Lato Light" panose="020F0502020204030203" pitchFamily="34" charset="0"/>
            </a:endParaRPr>
          </a:p>
        </p:txBody>
      </p:sp>
      <p:sp>
        <p:nvSpPr>
          <p:cNvPr id="15" name="TextBox 14">
            <a:extLst>
              <a:ext uri="{FF2B5EF4-FFF2-40B4-BE49-F238E27FC236}">
                <a16:creationId xmlns:a16="http://schemas.microsoft.com/office/drawing/2014/main" id="{FB12D972-6EA5-734B-A757-243503D79529}"/>
              </a:ext>
            </a:extLst>
          </p:cNvPr>
          <p:cNvSpPr txBox="1"/>
          <p:nvPr/>
        </p:nvSpPr>
        <p:spPr>
          <a:xfrm>
            <a:off x="6104965" y="1767347"/>
            <a:ext cx="2949388" cy="646331"/>
          </a:xfrm>
          <a:prstGeom prst="rect">
            <a:avLst/>
          </a:prstGeom>
          <a:noFill/>
        </p:spPr>
        <p:txBody>
          <a:bodyPr wrap="square" rtlCol="0" anchor="t" anchorCtr="0">
            <a:spAutoFit/>
          </a:bodyPr>
          <a:lstStyle/>
          <a:p>
            <a:pPr algn="ctr"/>
            <a:r>
              <a:rPr lang="lv-LV" b="1" dirty="0">
                <a:solidFill>
                  <a:schemeClr val="accent1"/>
                </a:solidFill>
                <a:ea typeface="Verdana" panose="020B0604030504040204" pitchFamily="34" charset="0"/>
                <a:cs typeface="Poppins" pitchFamily="2" charset="77"/>
              </a:rPr>
              <a:t>Aprūpes pakalpojumu attīstība</a:t>
            </a:r>
            <a:endParaRPr lang="en-US" b="1" dirty="0">
              <a:solidFill>
                <a:schemeClr val="accent1"/>
              </a:solidFill>
              <a:ea typeface="Verdana" panose="020B0604030504040204" pitchFamily="34" charset="0"/>
              <a:cs typeface="Poppins" pitchFamily="2" charset="77"/>
            </a:endParaRPr>
          </a:p>
        </p:txBody>
      </p:sp>
      <p:sp>
        <p:nvSpPr>
          <p:cNvPr id="17" name="TextBox 16">
            <a:extLst>
              <a:ext uri="{FF2B5EF4-FFF2-40B4-BE49-F238E27FC236}">
                <a16:creationId xmlns:a16="http://schemas.microsoft.com/office/drawing/2014/main" id="{683EAE3E-636D-174F-95B7-20B2A8283187}"/>
              </a:ext>
            </a:extLst>
          </p:cNvPr>
          <p:cNvSpPr txBox="1"/>
          <p:nvPr/>
        </p:nvSpPr>
        <p:spPr>
          <a:xfrm>
            <a:off x="6372761" y="4583771"/>
            <a:ext cx="2580885" cy="646331"/>
          </a:xfrm>
          <a:prstGeom prst="rect">
            <a:avLst/>
          </a:prstGeom>
          <a:noFill/>
        </p:spPr>
        <p:txBody>
          <a:bodyPr wrap="square" rtlCol="0" anchor="t" anchorCtr="0">
            <a:spAutoFit/>
          </a:bodyPr>
          <a:lstStyle/>
          <a:p>
            <a:pPr algn="ctr"/>
            <a:r>
              <a:rPr lang="lv-LV" b="1" dirty="0">
                <a:solidFill>
                  <a:schemeClr val="accent2"/>
                </a:solidFill>
                <a:ea typeface="League Spartan" charset="0"/>
                <a:cs typeface="Poppins" pitchFamily="2" charset="77"/>
              </a:rPr>
              <a:t>Formālo aprūpētāju kapacitātes stiprināšana </a:t>
            </a:r>
          </a:p>
        </p:txBody>
      </p:sp>
      <p:sp>
        <p:nvSpPr>
          <p:cNvPr id="19" name="TextBox 18">
            <a:extLst>
              <a:ext uri="{FF2B5EF4-FFF2-40B4-BE49-F238E27FC236}">
                <a16:creationId xmlns:a16="http://schemas.microsoft.com/office/drawing/2014/main" id="{28108C72-4E6C-8C4C-A9D2-DDCF76C94BCB}"/>
              </a:ext>
            </a:extLst>
          </p:cNvPr>
          <p:cNvSpPr txBox="1"/>
          <p:nvPr/>
        </p:nvSpPr>
        <p:spPr>
          <a:xfrm>
            <a:off x="340224" y="1928178"/>
            <a:ext cx="2431009" cy="646331"/>
          </a:xfrm>
          <a:prstGeom prst="rect">
            <a:avLst/>
          </a:prstGeom>
          <a:noFill/>
        </p:spPr>
        <p:txBody>
          <a:bodyPr wrap="square" rtlCol="0" anchor="t" anchorCtr="0">
            <a:spAutoFit/>
          </a:bodyPr>
          <a:lstStyle/>
          <a:p>
            <a:pPr algn="ctr"/>
            <a:r>
              <a:rPr lang="lv-LV" b="1" dirty="0">
                <a:solidFill>
                  <a:schemeClr val="accent4"/>
                </a:solidFill>
                <a:ea typeface="League Spartan" charset="0"/>
                <a:cs typeface="Poppins" pitchFamily="2" charset="77"/>
              </a:rPr>
              <a:t>Atbalsts neformālajiem aprūpētājiem </a:t>
            </a:r>
            <a:endParaRPr lang="en-US" b="1" dirty="0">
              <a:solidFill>
                <a:schemeClr val="accent4"/>
              </a:solidFill>
              <a:ea typeface="League Spartan" charset="0"/>
              <a:cs typeface="Poppins" pitchFamily="2" charset="77"/>
            </a:endParaRPr>
          </a:p>
        </p:txBody>
      </p:sp>
      <p:sp>
        <p:nvSpPr>
          <p:cNvPr id="21" name="TextBox 20">
            <a:extLst>
              <a:ext uri="{FF2B5EF4-FFF2-40B4-BE49-F238E27FC236}">
                <a16:creationId xmlns:a16="http://schemas.microsoft.com/office/drawing/2014/main" id="{E1BB0D48-1ACD-1F4C-9D13-A7536F9FFE40}"/>
              </a:ext>
            </a:extLst>
          </p:cNvPr>
          <p:cNvSpPr txBox="1"/>
          <p:nvPr/>
        </p:nvSpPr>
        <p:spPr>
          <a:xfrm>
            <a:off x="89647" y="4283164"/>
            <a:ext cx="2685944" cy="923330"/>
          </a:xfrm>
          <a:prstGeom prst="rect">
            <a:avLst/>
          </a:prstGeom>
          <a:noFill/>
        </p:spPr>
        <p:txBody>
          <a:bodyPr wrap="square" rtlCol="0" anchor="t" anchorCtr="0">
            <a:spAutoFit/>
          </a:bodyPr>
          <a:lstStyle/>
          <a:p>
            <a:pPr algn="ctr"/>
            <a:r>
              <a:rPr lang="lv-LV" b="1" dirty="0">
                <a:solidFill>
                  <a:schemeClr val="accent3"/>
                </a:solidFill>
                <a:ea typeface="League Spartan" charset="0"/>
                <a:cs typeface="Poppins" pitchFamily="2" charset="77"/>
              </a:rPr>
              <a:t>Pakalpojumu pārvaldība, </a:t>
            </a:r>
          </a:p>
          <a:p>
            <a:pPr algn="ctr"/>
            <a:r>
              <a:rPr lang="lv-LV" b="1" dirty="0">
                <a:solidFill>
                  <a:schemeClr val="accent3"/>
                </a:solidFill>
                <a:ea typeface="League Spartan" charset="0"/>
                <a:cs typeface="Poppins" pitchFamily="2" charset="77"/>
              </a:rPr>
              <a:t>uzraudzība un ziņošana, digitālie risinājumi </a:t>
            </a:r>
            <a:endParaRPr lang="en-US" b="1" dirty="0">
              <a:solidFill>
                <a:schemeClr val="accent3"/>
              </a:solidFill>
              <a:ea typeface="League Spartan" charset="0"/>
              <a:cs typeface="Poppins" pitchFamily="2" charset="77"/>
            </a:endParaRPr>
          </a:p>
        </p:txBody>
      </p:sp>
      <p:sp>
        <p:nvSpPr>
          <p:cNvPr id="35" name="Freeform 34">
            <a:extLst>
              <a:ext uri="{FF2B5EF4-FFF2-40B4-BE49-F238E27FC236}">
                <a16:creationId xmlns:a16="http://schemas.microsoft.com/office/drawing/2014/main" id="{9E7A4984-670F-1B49-ADB3-B3BBC0769819}"/>
              </a:ext>
            </a:extLst>
          </p:cNvPr>
          <p:cNvSpPr/>
          <p:nvPr/>
        </p:nvSpPr>
        <p:spPr>
          <a:xfrm>
            <a:off x="2771234" y="3644248"/>
            <a:ext cx="1798795" cy="2002745"/>
          </a:xfrm>
          <a:custGeom>
            <a:avLst/>
            <a:gdLst>
              <a:gd name="connsiteX0" fmla="*/ 1200797 w 4795538"/>
              <a:gd name="connsiteY0" fmla="*/ 0 h 5339262"/>
              <a:gd name="connsiteX1" fmla="*/ 1559785 w 4795538"/>
              <a:gd name="connsiteY1" fmla="*/ 538482 h 5339262"/>
              <a:gd name="connsiteX2" fmla="*/ 2400396 w 4795538"/>
              <a:gd name="connsiteY2" fmla="*/ 538482 h 5339262"/>
              <a:gd name="connsiteX3" fmla="*/ 4795538 w 4795538"/>
              <a:gd name="connsiteY3" fmla="*/ 2938872 h 5339262"/>
              <a:gd name="connsiteX4" fmla="*/ 4790283 w 4795538"/>
              <a:gd name="connsiteY4" fmla="*/ 5339262 h 5339262"/>
              <a:gd name="connsiteX5" fmla="*/ 0 w 4795538"/>
              <a:gd name="connsiteY5" fmla="*/ 538482 h 5339262"/>
              <a:gd name="connsiteX6" fmla="*/ 841809 w 4795538"/>
              <a:gd name="connsiteY6" fmla="*/ 538482 h 53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5538" h="5339262">
                <a:moveTo>
                  <a:pt x="1200797" y="0"/>
                </a:moveTo>
                <a:lnTo>
                  <a:pt x="1559785" y="538482"/>
                </a:lnTo>
                <a:lnTo>
                  <a:pt x="2400396" y="538482"/>
                </a:lnTo>
                <a:cubicBezTo>
                  <a:pt x="2400396" y="1862133"/>
                  <a:pt x="3471890" y="2935975"/>
                  <a:pt x="4795538" y="2938872"/>
                </a:cubicBezTo>
                <a:cubicBezTo>
                  <a:pt x="4793786" y="3739002"/>
                  <a:pt x="4792035" y="4539132"/>
                  <a:pt x="4790283" y="5339262"/>
                </a:cubicBezTo>
                <a:cubicBezTo>
                  <a:pt x="2142988" y="5333467"/>
                  <a:pt x="0" y="3185783"/>
                  <a:pt x="0" y="538482"/>
                </a:cubicBezTo>
                <a:lnTo>
                  <a:pt x="841809" y="5384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latin typeface="Lato Light" panose="020F0502020204030203" pitchFamily="34" charset="0"/>
            </a:endParaRPr>
          </a:p>
        </p:txBody>
      </p:sp>
      <p:sp>
        <p:nvSpPr>
          <p:cNvPr id="38" name="Freeform 37">
            <a:extLst>
              <a:ext uri="{FF2B5EF4-FFF2-40B4-BE49-F238E27FC236}">
                <a16:creationId xmlns:a16="http://schemas.microsoft.com/office/drawing/2014/main" id="{A5F388BF-4173-DB43-9B3B-A0B727BE9087}"/>
              </a:ext>
            </a:extLst>
          </p:cNvPr>
          <p:cNvSpPr/>
          <p:nvPr/>
        </p:nvSpPr>
        <p:spPr>
          <a:xfrm rot="5400000">
            <a:off x="4471071" y="3745307"/>
            <a:ext cx="1798795" cy="2004584"/>
          </a:xfrm>
          <a:custGeom>
            <a:avLst/>
            <a:gdLst>
              <a:gd name="connsiteX0" fmla="*/ 0 w 4795538"/>
              <a:gd name="connsiteY0" fmla="*/ 2400390 h 5344164"/>
              <a:gd name="connsiteX1" fmla="*/ 5255 w 4795538"/>
              <a:gd name="connsiteY1" fmla="*/ 0 h 5344164"/>
              <a:gd name="connsiteX2" fmla="*/ 4795538 w 4795538"/>
              <a:gd name="connsiteY2" fmla="*/ 4800780 h 5344164"/>
              <a:gd name="connsiteX3" fmla="*/ 3926007 w 4795538"/>
              <a:gd name="connsiteY3" fmla="*/ 4800780 h 5344164"/>
              <a:gd name="connsiteX4" fmla="*/ 3563751 w 4795538"/>
              <a:gd name="connsiteY4" fmla="*/ 5344164 h 5344164"/>
              <a:gd name="connsiteX5" fmla="*/ 3201495 w 4795538"/>
              <a:gd name="connsiteY5" fmla="*/ 4800780 h 5344164"/>
              <a:gd name="connsiteX6" fmla="*/ 2395142 w 4795538"/>
              <a:gd name="connsiteY6" fmla="*/ 4800780 h 5344164"/>
              <a:gd name="connsiteX7" fmla="*/ 0 w 4795538"/>
              <a:gd name="connsiteY7" fmla="*/ 2400390 h 5344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5538" h="5344164">
                <a:moveTo>
                  <a:pt x="0" y="2400390"/>
                </a:moveTo>
                <a:cubicBezTo>
                  <a:pt x="1752" y="1600260"/>
                  <a:pt x="3503" y="800130"/>
                  <a:pt x="5255" y="0"/>
                </a:cubicBezTo>
                <a:cubicBezTo>
                  <a:pt x="2652550" y="5794"/>
                  <a:pt x="4795538" y="2153479"/>
                  <a:pt x="4795538" y="4800780"/>
                </a:cubicBezTo>
                <a:lnTo>
                  <a:pt x="3926007" y="4800780"/>
                </a:lnTo>
                <a:lnTo>
                  <a:pt x="3563751" y="5344164"/>
                </a:lnTo>
                <a:lnTo>
                  <a:pt x="3201495" y="4800780"/>
                </a:lnTo>
                <a:lnTo>
                  <a:pt x="2395142" y="4800780"/>
                </a:lnTo>
                <a:cubicBezTo>
                  <a:pt x="2395142" y="3477129"/>
                  <a:pt x="1323648" y="2403287"/>
                  <a:pt x="0" y="240039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tx1"/>
              </a:solidFill>
              <a:latin typeface="Lato Light" panose="020F0502020204030203" pitchFamily="34" charset="0"/>
            </a:endParaRPr>
          </a:p>
        </p:txBody>
      </p:sp>
      <p:sp>
        <p:nvSpPr>
          <p:cNvPr id="36" name="Freeform 35">
            <a:extLst>
              <a:ext uri="{FF2B5EF4-FFF2-40B4-BE49-F238E27FC236}">
                <a16:creationId xmlns:a16="http://schemas.microsoft.com/office/drawing/2014/main" id="{158E75D9-4563-0144-B294-71663A158E52}"/>
              </a:ext>
            </a:extLst>
          </p:cNvPr>
          <p:cNvSpPr/>
          <p:nvPr/>
        </p:nvSpPr>
        <p:spPr>
          <a:xfrm>
            <a:off x="4573970" y="2045470"/>
            <a:ext cx="1798795" cy="2006554"/>
          </a:xfrm>
          <a:custGeom>
            <a:avLst/>
            <a:gdLst>
              <a:gd name="connsiteX0" fmla="*/ 5255 w 4795538"/>
              <a:gd name="connsiteY0" fmla="*/ 0 h 5349418"/>
              <a:gd name="connsiteX1" fmla="*/ 4795538 w 4795538"/>
              <a:gd name="connsiteY1" fmla="*/ 4800780 h 5349418"/>
              <a:gd name="connsiteX2" fmla="*/ 3960503 w 4795538"/>
              <a:gd name="connsiteY2" fmla="*/ 4800780 h 5349418"/>
              <a:gd name="connsiteX3" fmla="*/ 3594744 w 4795538"/>
              <a:gd name="connsiteY3" fmla="*/ 5349418 h 5349418"/>
              <a:gd name="connsiteX4" fmla="*/ 3228985 w 4795538"/>
              <a:gd name="connsiteY4" fmla="*/ 4800780 h 5349418"/>
              <a:gd name="connsiteX5" fmla="*/ 2395142 w 4795538"/>
              <a:gd name="connsiteY5" fmla="*/ 4800780 h 5349418"/>
              <a:gd name="connsiteX6" fmla="*/ 0 w 4795538"/>
              <a:gd name="connsiteY6" fmla="*/ 2400390 h 5349418"/>
              <a:gd name="connsiteX7" fmla="*/ 5255 w 4795538"/>
              <a:gd name="connsiteY7" fmla="*/ 0 h 53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5538" h="5349418">
                <a:moveTo>
                  <a:pt x="5255" y="0"/>
                </a:moveTo>
                <a:cubicBezTo>
                  <a:pt x="2652550" y="5795"/>
                  <a:pt x="4795538" y="2153479"/>
                  <a:pt x="4795538" y="4800780"/>
                </a:cubicBezTo>
                <a:lnTo>
                  <a:pt x="3960503" y="4800780"/>
                </a:lnTo>
                <a:lnTo>
                  <a:pt x="3594744" y="5349418"/>
                </a:lnTo>
                <a:lnTo>
                  <a:pt x="3228985" y="4800780"/>
                </a:lnTo>
                <a:lnTo>
                  <a:pt x="2395142" y="4800780"/>
                </a:lnTo>
                <a:cubicBezTo>
                  <a:pt x="2395142" y="3477129"/>
                  <a:pt x="1323648" y="2403287"/>
                  <a:pt x="0" y="2400390"/>
                </a:cubicBezTo>
                <a:cubicBezTo>
                  <a:pt x="1752" y="1600260"/>
                  <a:pt x="3503" y="800130"/>
                  <a:pt x="525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tx1"/>
              </a:solidFill>
              <a:latin typeface="Lato Light" panose="020F0502020204030203" pitchFamily="34" charset="0"/>
            </a:endParaRPr>
          </a:p>
        </p:txBody>
      </p:sp>
      <p:sp>
        <p:nvSpPr>
          <p:cNvPr id="39" name="Triangle 38">
            <a:extLst>
              <a:ext uri="{FF2B5EF4-FFF2-40B4-BE49-F238E27FC236}">
                <a16:creationId xmlns:a16="http://schemas.microsoft.com/office/drawing/2014/main" id="{0A9726B6-6B88-024A-BE79-C108F5B02B59}"/>
              </a:ext>
            </a:extLst>
          </p:cNvPr>
          <p:cNvSpPr/>
          <p:nvPr/>
        </p:nvSpPr>
        <p:spPr>
          <a:xfrm rot="5400000">
            <a:off x="4535731" y="2374276"/>
            <a:ext cx="274391" cy="20579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latin typeface="Lato Light" panose="020F0502020204030203" pitchFamily="34" charset="0"/>
            </a:endParaRPr>
          </a:p>
        </p:txBody>
      </p:sp>
      <p:pic>
        <p:nvPicPr>
          <p:cNvPr id="24" name="Picture 23">
            <a:extLst>
              <a:ext uri="{FF2B5EF4-FFF2-40B4-BE49-F238E27FC236}">
                <a16:creationId xmlns:a16="http://schemas.microsoft.com/office/drawing/2014/main" id="{6BE5DEDE-5AF0-4795-BBCB-F5320EE7ACC1}"/>
              </a:ext>
            </a:extLst>
          </p:cNvPr>
          <p:cNvPicPr>
            <a:picLocks noChangeAspect="1"/>
          </p:cNvPicPr>
          <p:nvPr/>
        </p:nvPicPr>
        <p:blipFill>
          <a:blip r:embed="rId3"/>
          <a:stretch>
            <a:fillRect/>
          </a:stretch>
        </p:blipFill>
        <p:spPr>
          <a:xfrm>
            <a:off x="5357109" y="2692427"/>
            <a:ext cx="670618" cy="749873"/>
          </a:xfrm>
          <a:prstGeom prst="rect">
            <a:avLst/>
          </a:prstGeom>
          <a:effectLst>
            <a:outerShdw blurRad="50800" dist="50800" dir="5400000" algn="ctr" rotWithShape="0">
              <a:schemeClr val="bg1"/>
            </a:outerShdw>
          </a:effectLst>
        </p:spPr>
      </p:pic>
      <p:pic>
        <p:nvPicPr>
          <p:cNvPr id="25" name="Picture 24">
            <a:extLst>
              <a:ext uri="{FF2B5EF4-FFF2-40B4-BE49-F238E27FC236}">
                <a16:creationId xmlns:a16="http://schemas.microsoft.com/office/drawing/2014/main" id="{D2613AE9-1472-4CCB-8FF1-3F5820F98BAD}"/>
              </a:ext>
            </a:extLst>
          </p:cNvPr>
          <p:cNvPicPr>
            <a:picLocks noChangeAspect="1"/>
          </p:cNvPicPr>
          <p:nvPr/>
        </p:nvPicPr>
        <p:blipFill>
          <a:blip r:embed="rId4"/>
          <a:stretch>
            <a:fillRect/>
          </a:stretch>
        </p:blipFill>
        <p:spPr>
          <a:xfrm>
            <a:off x="5106080" y="4450524"/>
            <a:ext cx="804742" cy="755970"/>
          </a:xfrm>
          <a:prstGeom prst="rect">
            <a:avLst/>
          </a:prstGeom>
          <a:effectLst>
            <a:outerShdw blurRad="50800" dist="50800" dir="5400000" algn="ctr" rotWithShape="0">
              <a:schemeClr val="bg1"/>
            </a:outerShdw>
          </a:effectLst>
        </p:spPr>
      </p:pic>
      <p:pic>
        <p:nvPicPr>
          <p:cNvPr id="26" name="Picture 25">
            <a:extLst>
              <a:ext uri="{FF2B5EF4-FFF2-40B4-BE49-F238E27FC236}">
                <a16:creationId xmlns:a16="http://schemas.microsoft.com/office/drawing/2014/main" id="{D9C4F754-7654-4D5C-8F6A-87BCA250CA32}"/>
              </a:ext>
            </a:extLst>
          </p:cNvPr>
          <p:cNvPicPr>
            <a:picLocks noChangeAspect="1"/>
          </p:cNvPicPr>
          <p:nvPr/>
        </p:nvPicPr>
        <p:blipFill>
          <a:blip r:embed="rId5"/>
          <a:stretch>
            <a:fillRect/>
          </a:stretch>
        </p:blipFill>
        <p:spPr>
          <a:xfrm>
            <a:off x="3228347" y="4450524"/>
            <a:ext cx="871804" cy="823031"/>
          </a:xfrm>
          <a:prstGeom prst="rect">
            <a:avLst/>
          </a:prstGeom>
          <a:effectLst>
            <a:outerShdw blurRad="50800" dist="50800" dir="5400000" algn="ctr" rotWithShape="0">
              <a:schemeClr val="bg1"/>
            </a:outerShdw>
          </a:effectLst>
        </p:spPr>
      </p:pic>
      <p:pic>
        <p:nvPicPr>
          <p:cNvPr id="28" name="Picture 27">
            <a:extLst>
              <a:ext uri="{FF2B5EF4-FFF2-40B4-BE49-F238E27FC236}">
                <a16:creationId xmlns:a16="http://schemas.microsoft.com/office/drawing/2014/main" id="{D2DD7442-5BB6-482F-AF86-71936DB1CE47}"/>
              </a:ext>
            </a:extLst>
          </p:cNvPr>
          <p:cNvPicPr>
            <a:picLocks noChangeAspect="1"/>
          </p:cNvPicPr>
          <p:nvPr/>
        </p:nvPicPr>
        <p:blipFill>
          <a:blip r:embed="rId6"/>
          <a:stretch>
            <a:fillRect/>
          </a:stretch>
        </p:blipFill>
        <p:spPr>
          <a:xfrm>
            <a:off x="3033677" y="2786201"/>
            <a:ext cx="726810" cy="562323"/>
          </a:xfrm>
          <a:prstGeom prst="rect">
            <a:avLst/>
          </a:prstGeom>
          <a:effectLst>
            <a:outerShdw blurRad="50800" dist="50800" dir="5400000" algn="ctr" rotWithShape="0">
              <a:schemeClr val="accent3">
                <a:lumMod val="50000"/>
              </a:schemeClr>
            </a:outerShdw>
          </a:effectLst>
        </p:spPr>
      </p:pic>
      <p:sp>
        <p:nvSpPr>
          <p:cNvPr id="3" name="Rectangle 2">
            <a:extLst>
              <a:ext uri="{FF2B5EF4-FFF2-40B4-BE49-F238E27FC236}">
                <a16:creationId xmlns:a16="http://schemas.microsoft.com/office/drawing/2014/main" id="{7AA195BC-D5B5-413F-AA12-649B26A53F5C}"/>
              </a:ext>
            </a:extLst>
          </p:cNvPr>
          <p:cNvSpPr/>
          <p:nvPr/>
        </p:nvSpPr>
        <p:spPr>
          <a:xfrm>
            <a:off x="6446873" y="2614369"/>
            <a:ext cx="2697127" cy="1815882"/>
          </a:xfrm>
          <a:prstGeom prst="rect">
            <a:avLst/>
          </a:prstGeom>
        </p:spPr>
        <p:txBody>
          <a:bodyPr wrap="square">
            <a:spAutoFit/>
          </a:bodyPr>
          <a:lstStyle/>
          <a:p>
            <a:pPr lvl="0"/>
            <a:r>
              <a:rPr lang="lv-LV" sz="1400" b="1" dirty="0">
                <a:solidFill>
                  <a:schemeClr val="accent1">
                    <a:lumMod val="50000"/>
                  </a:schemeClr>
                </a:solidFill>
                <a:ea typeface="Verdana" panose="020B0604030504040204" pitchFamily="34" charset="0"/>
                <a:cs typeface="Times New Roman" panose="02020603050405020304" pitchFamily="18" charset="0"/>
              </a:rPr>
              <a:t>SP groza ieviešana PV, pakalpojumu kvalitātes uzlabošana, ĢVPP attīstība,</a:t>
            </a:r>
            <a:r>
              <a:rPr lang="en-US" sz="1400" b="1" dirty="0">
                <a:solidFill>
                  <a:schemeClr val="accent1">
                    <a:lumMod val="50000"/>
                  </a:schemeClr>
                </a:solidFill>
                <a:ea typeface="Verdana" panose="020B0604030504040204" pitchFamily="34" charset="0"/>
                <a:cs typeface="Times New Roman" panose="02020603050405020304" pitchFamily="18" charset="0"/>
              </a:rPr>
              <a:t> </a:t>
            </a:r>
            <a:r>
              <a:rPr lang="lv-LV" sz="1400" b="1" dirty="0">
                <a:solidFill>
                  <a:schemeClr val="accent1">
                    <a:lumMod val="50000"/>
                  </a:schemeClr>
                </a:solidFill>
                <a:ea typeface="Verdana" panose="020B0604030504040204" pitchFamily="34" charset="0"/>
                <a:cs typeface="Times New Roman" panose="02020603050405020304" pitchFamily="18" charset="0"/>
              </a:rPr>
              <a:t>infrastruktūras uzlabošana, pakalpojumu samaksas kārtības pārskatīšana  un jauni apmaksas modeļi, veselības un sociālo pakalpojumu integritāte u.c.</a:t>
            </a:r>
            <a:endParaRPr lang="lv-LV" sz="1400" b="1" dirty="0"/>
          </a:p>
        </p:txBody>
      </p:sp>
      <p:sp>
        <p:nvSpPr>
          <p:cNvPr id="4" name="Rectangle 3">
            <a:extLst>
              <a:ext uri="{FF2B5EF4-FFF2-40B4-BE49-F238E27FC236}">
                <a16:creationId xmlns:a16="http://schemas.microsoft.com/office/drawing/2014/main" id="{B89D9C9F-FC23-4E3A-8B39-8D2BA87529CE}"/>
              </a:ext>
            </a:extLst>
          </p:cNvPr>
          <p:cNvSpPr/>
          <p:nvPr/>
        </p:nvSpPr>
        <p:spPr>
          <a:xfrm rot="10800000" flipV="1">
            <a:off x="6104965" y="5430793"/>
            <a:ext cx="3039034" cy="1169551"/>
          </a:xfrm>
          <a:prstGeom prst="rect">
            <a:avLst/>
          </a:prstGeom>
        </p:spPr>
        <p:txBody>
          <a:bodyPr wrap="square">
            <a:spAutoFit/>
          </a:bodyPr>
          <a:lstStyle/>
          <a:p>
            <a:pPr lvl="0"/>
            <a:r>
              <a:rPr lang="lv-LV" sz="1400" b="1" dirty="0">
                <a:solidFill>
                  <a:schemeClr val="accent1">
                    <a:lumMod val="50000"/>
                  </a:schemeClr>
                </a:solidFill>
                <a:ea typeface="Verdana" panose="020B0604030504040204" pitchFamily="34" charset="0"/>
                <a:cs typeface="Times New Roman" panose="02020603050405020304" pitchFamily="18" charset="0"/>
              </a:rPr>
              <a:t>Konkurētspējīga atalgojuma veicināšana, kvalifikācijas celšanas pasākumi, personāla kompetences stiprināšana, labās prakses piemēru izplatīšana u.c. </a:t>
            </a:r>
            <a:endParaRPr lang="lv-LV" sz="1400" b="1" dirty="0"/>
          </a:p>
        </p:txBody>
      </p:sp>
      <p:sp>
        <p:nvSpPr>
          <p:cNvPr id="5" name="Rectangle 4">
            <a:extLst>
              <a:ext uri="{FF2B5EF4-FFF2-40B4-BE49-F238E27FC236}">
                <a16:creationId xmlns:a16="http://schemas.microsoft.com/office/drawing/2014/main" id="{9D0951A9-6547-4460-AE55-03528D98B7BF}"/>
              </a:ext>
            </a:extLst>
          </p:cNvPr>
          <p:cNvSpPr/>
          <p:nvPr/>
        </p:nvSpPr>
        <p:spPr>
          <a:xfrm>
            <a:off x="0" y="2691797"/>
            <a:ext cx="2771233" cy="738664"/>
          </a:xfrm>
          <a:prstGeom prst="rect">
            <a:avLst/>
          </a:prstGeom>
        </p:spPr>
        <p:txBody>
          <a:bodyPr wrap="square">
            <a:spAutoFit/>
          </a:bodyPr>
          <a:lstStyle/>
          <a:p>
            <a:pPr lvl="0" algn="r">
              <a:spcAft>
                <a:spcPct val="35000"/>
              </a:spcAft>
            </a:pPr>
            <a:r>
              <a:rPr lang="lv-LV" sz="1400" b="1" dirty="0">
                <a:solidFill>
                  <a:schemeClr val="accent1">
                    <a:lumMod val="50000"/>
                  </a:schemeClr>
                </a:solidFill>
                <a:ea typeface="Verdana" panose="020B0604030504040204" pitchFamily="34" charset="0"/>
                <a:cs typeface="Times New Roman" panose="02020603050405020304" pitchFamily="18" charset="0"/>
              </a:rPr>
              <a:t>Atbalsta sistēmas izveide, brīvprātīgā darba attīstība, darba devēju izpratnes veicināšana u.c.</a:t>
            </a:r>
          </a:p>
        </p:txBody>
      </p:sp>
      <p:sp>
        <p:nvSpPr>
          <p:cNvPr id="6" name="Rectangle 5">
            <a:extLst>
              <a:ext uri="{FF2B5EF4-FFF2-40B4-BE49-F238E27FC236}">
                <a16:creationId xmlns:a16="http://schemas.microsoft.com/office/drawing/2014/main" id="{808C4FA2-A616-44B2-87A1-4DEACA6F5201}"/>
              </a:ext>
            </a:extLst>
          </p:cNvPr>
          <p:cNvSpPr/>
          <p:nvPr/>
        </p:nvSpPr>
        <p:spPr>
          <a:xfrm>
            <a:off x="0" y="5103256"/>
            <a:ext cx="3601532" cy="1384995"/>
          </a:xfrm>
          <a:prstGeom prst="rect">
            <a:avLst/>
          </a:prstGeom>
        </p:spPr>
        <p:txBody>
          <a:bodyPr wrap="square">
            <a:spAutoFit/>
          </a:bodyPr>
          <a:lstStyle/>
          <a:p>
            <a:pPr lvl="0"/>
            <a:endParaRPr lang="lv-LV" sz="1400" dirty="0">
              <a:solidFill>
                <a:schemeClr val="accent1">
                  <a:lumMod val="50000"/>
                </a:schemeClr>
              </a:solidFill>
              <a:ea typeface="Verdana" panose="020B0604030504040204" pitchFamily="34" charset="0"/>
              <a:cs typeface="Times New Roman" panose="02020603050405020304" pitchFamily="18" charset="0"/>
            </a:endParaRPr>
          </a:p>
          <a:p>
            <a:pPr lvl="0" algn="r"/>
            <a:r>
              <a:rPr lang="lv-LV" sz="1400" b="1" dirty="0">
                <a:solidFill>
                  <a:schemeClr val="accent1">
                    <a:lumMod val="50000"/>
                  </a:schemeClr>
                </a:solidFill>
                <a:ea typeface="Verdana" panose="020B0604030504040204" pitchFamily="34" charset="0"/>
                <a:cs typeface="Times New Roman" panose="02020603050405020304" pitchFamily="18" charset="0"/>
              </a:rPr>
              <a:t>Paplašināt digitālo rīku izmantošanu aprūpes procesa plānošanā un uzraudzībā, informācijas aprites starp speciālistiem un resoriem uzlabošana, Eiropas «Zaļā kursa» principu piemērošana u.c.</a:t>
            </a:r>
            <a:endParaRPr lang="lv-LV" sz="1400" b="1" dirty="0"/>
          </a:p>
        </p:txBody>
      </p:sp>
    </p:spTree>
    <p:extLst>
      <p:ext uri="{BB962C8B-B14F-4D97-AF65-F5344CB8AC3E}">
        <p14:creationId xmlns:p14="http://schemas.microsoft.com/office/powerpoint/2010/main" val="3553890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2282" y="457200"/>
            <a:ext cx="7376158" cy="645459"/>
          </a:xfrm>
        </p:spPr>
        <p:txBody>
          <a:bodyPr>
            <a:noAutofit/>
          </a:bodyPr>
          <a:lstStyle/>
          <a:p>
            <a:pPr algn="ctr"/>
            <a:r>
              <a:rPr lang="lv-LV" sz="2200" dirty="0">
                <a:solidFill>
                  <a:schemeClr val="accent5">
                    <a:lumMod val="50000"/>
                  </a:schemeClr>
                </a:solidFill>
                <a:cs typeface="Times New Roman" panose="02020603050405020304" pitchFamily="18" charset="0"/>
              </a:rPr>
              <a:t>Būtiskākie īstenotie un plānotie pasākumi 2024.gadā</a:t>
            </a:r>
          </a:p>
        </p:txBody>
      </p:sp>
      <p:sp>
        <p:nvSpPr>
          <p:cNvPr id="6" name="Slide Number Placeholder 5"/>
          <p:cNvSpPr>
            <a:spLocks noGrp="1"/>
          </p:cNvSpPr>
          <p:nvPr>
            <p:ph type="sldNum" sz="quarter" idx="13"/>
          </p:nvPr>
        </p:nvSpPr>
        <p:spPr>
          <a:xfrm>
            <a:off x="8175279" y="6324600"/>
            <a:ext cx="600546" cy="304800"/>
          </a:xfrm>
        </p:spPr>
        <p:txBody>
          <a:bodyPr/>
          <a:lstStyle/>
          <a:p>
            <a:pPr>
              <a:defRPr/>
            </a:pPr>
            <a:fld id="{E6C04082-70D1-4D29-8323-48C92517F1EA}" type="slidenum">
              <a:rPr lang="en-US" altLang="lv-LV" smtClean="0"/>
              <a:pPr>
                <a:defRPr/>
              </a:pPr>
              <a:t>10</a:t>
            </a:fld>
            <a:endParaRPr lang="en-US" altLang="lv-LV"/>
          </a:p>
        </p:txBody>
      </p:sp>
      <p:sp>
        <p:nvSpPr>
          <p:cNvPr id="7" name="Content Placeholder 6">
            <a:extLst>
              <a:ext uri="{FF2B5EF4-FFF2-40B4-BE49-F238E27FC236}">
                <a16:creationId xmlns:a16="http://schemas.microsoft.com/office/drawing/2014/main" id="{8708F883-A46E-469B-93AF-EBAC81291143}"/>
              </a:ext>
            </a:extLst>
          </p:cNvPr>
          <p:cNvSpPr>
            <a:spLocks noGrp="1"/>
          </p:cNvSpPr>
          <p:nvPr>
            <p:ph idx="1"/>
          </p:nvPr>
        </p:nvSpPr>
        <p:spPr>
          <a:xfrm>
            <a:off x="243840" y="1371600"/>
            <a:ext cx="8829039" cy="5374639"/>
          </a:xfrm>
        </p:spPr>
        <p:txBody>
          <a:bodyPr>
            <a:noAutofit/>
          </a:bodyPr>
          <a:lstStyle/>
          <a:p>
            <a:pPr lvl="0">
              <a:lnSpc>
                <a:spcPct val="100000"/>
              </a:lnSpc>
              <a:spcBef>
                <a:spcPts val="0"/>
              </a:spcBef>
            </a:pPr>
            <a:endParaRPr lang="lv-LV" b="1" dirty="0">
              <a:solidFill>
                <a:schemeClr val="accent1">
                  <a:lumMod val="75000"/>
                </a:schemeClr>
              </a:solidFill>
              <a:latin typeface="Times New Roman" panose="02020603050405020304" pitchFamily="18" charset="0"/>
              <a:cs typeface="Times New Roman" panose="02020603050405020304" pitchFamily="18" charset="0"/>
            </a:endParaRPr>
          </a:p>
          <a:p>
            <a:pPr lvl="0">
              <a:lnSpc>
                <a:spcPct val="100000"/>
              </a:lnSpc>
              <a:spcBef>
                <a:spcPts val="0"/>
              </a:spcBef>
            </a:pPr>
            <a:endParaRPr lang="lv-LV"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356377E-0E14-432F-B754-CF8FF1333CF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t="9100" b="11864"/>
          <a:stretch/>
        </p:blipFill>
        <p:spPr>
          <a:xfrm>
            <a:off x="0" y="2010411"/>
            <a:ext cx="9037319" cy="484758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8" name="Title 1">
            <a:extLst>
              <a:ext uri="{FF2B5EF4-FFF2-40B4-BE49-F238E27FC236}">
                <a16:creationId xmlns:a16="http://schemas.microsoft.com/office/drawing/2014/main" id="{2584215A-5509-4817-97D5-6B8F0D02741D}"/>
              </a:ext>
            </a:extLst>
          </p:cNvPr>
          <p:cNvSpPr txBox="1">
            <a:spLocks/>
          </p:cNvSpPr>
          <p:nvPr/>
        </p:nvSpPr>
        <p:spPr>
          <a:xfrm>
            <a:off x="208282" y="1371600"/>
            <a:ext cx="8829038" cy="5374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Autofit/>
          </a:bodyPr>
          <a:lstStyle>
            <a:lvl1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Verdana" panose="020B0604030504040204" pitchFamily="34" charset="0"/>
                <a:ea typeface="Verdana" panose="020B0604030504040204" pitchFamily="34" charset="0"/>
                <a:cs typeface="Verdana" panose="020B0604030504040204" pitchFamily="34" charset="0"/>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01.01.2024. </a:t>
            </a:r>
            <a:r>
              <a:rPr lang="lv-LV" sz="1800" b="0" dirty="0">
                <a:solidFill>
                  <a:schemeClr val="accent5">
                    <a:lumMod val="50000"/>
                  </a:schemeClr>
                </a:solidFill>
                <a:latin typeface="+mn-lt"/>
                <a:cs typeface="Times New Roman" panose="02020603050405020304" pitchFamily="18" charset="0"/>
              </a:rPr>
              <a:t>- valsts līdzfinansējums 50% pašvaldībām par aprūpes mājās pakalpojuma bērniem ar invaliditāti nodrošināšanu </a:t>
            </a:r>
          </a:p>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01.01.2024. </a:t>
            </a:r>
            <a:r>
              <a:rPr lang="lv-LV" sz="1800" b="0" dirty="0">
                <a:solidFill>
                  <a:schemeClr val="accent5">
                    <a:lumMod val="50000"/>
                  </a:schemeClr>
                </a:solidFill>
                <a:latin typeface="+mn-lt"/>
                <a:cs typeface="Times New Roman" panose="02020603050405020304" pitchFamily="18" charset="0"/>
              </a:rPr>
              <a:t>– valsts finansēts paliatīvās aprūpes mobilās komandas pakalpojums pacienta dzīvesvietā </a:t>
            </a:r>
          </a:p>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01.2024. </a:t>
            </a:r>
            <a:r>
              <a:rPr lang="lv-LV" sz="1800" b="0" dirty="0">
                <a:solidFill>
                  <a:schemeClr val="accent5">
                    <a:lumMod val="50000"/>
                  </a:schemeClr>
                </a:solidFill>
                <a:latin typeface="+mn-lt"/>
                <a:cs typeface="Times New Roman" panose="02020603050405020304" pitchFamily="18" charset="0"/>
              </a:rPr>
              <a:t>– valsts finansēti </a:t>
            </a:r>
            <a:r>
              <a:rPr lang="lv-LV" sz="1800" b="0" dirty="0" err="1">
                <a:solidFill>
                  <a:schemeClr val="accent5">
                    <a:lumMod val="50000"/>
                  </a:schemeClr>
                </a:solidFill>
                <a:latin typeface="+mn-lt"/>
                <a:cs typeface="Times New Roman" panose="02020603050405020304" pitchFamily="18" charset="0"/>
              </a:rPr>
              <a:t>izmēģinājumprojekti</a:t>
            </a:r>
            <a:r>
              <a:rPr lang="lv-LV" sz="1800" b="0" dirty="0">
                <a:solidFill>
                  <a:schemeClr val="accent5">
                    <a:lumMod val="50000"/>
                  </a:schemeClr>
                </a:solidFill>
                <a:latin typeface="+mn-lt"/>
                <a:cs typeface="Times New Roman" panose="02020603050405020304" pitchFamily="18" charset="0"/>
              </a:rPr>
              <a:t> </a:t>
            </a:r>
            <a:r>
              <a:rPr lang="lv-LV" sz="1800" b="0" dirty="0" err="1">
                <a:solidFill>
                  <a:schemeClr val="accent5">
                    <a:lumMod val="50000"/>
                  </a:schemeClr>
                </a:solidFill>
                <a:latin typeface="+mn-lt"/>
                <a:cs typeface="Times New Roman" panose="02020603050405020304" pitchFamily="18" charset="0"/>
              </a:rPr>
              <a:t>psihosociālās</a:t>
            </a:r>
            <a:r>
              <a:rPr lang="lv-LV" sz="1800" b="0" dirty="0">
                <a:solidFill>
                  <a:schemeClr val="accent5">
                    <a:lumMod val="50000"/>
                  </a:schemeClr>
                </a:solidFill>
                <a:latin typeface="+mn-lt"/>
                <a:cs typeface="Times New Roman" panose="02020603050405020304" pitchFamily="18" charset="0"/>
              </a:rPr>
              <a:t> rehabilitācijas sniegšanai bērniem ar </a:t>
            </a:r>
            <a:r>
              <a:rPr lang="lv-LV" sz="1800" b="0" dirty="0" err="1">
                <a:solidFill>
                  <a:schemeClr val="accent5">
                    <a:lumMod val="50000"/>
                  </a:schemeClr>
                </a:solidFill>
                <a:latin typeface="+mn-lt"/>
                <a:cs typeface="Times New Roman" panose="02020603050405020304" pitchFamily="18" charset="0"/>
              </a:rPr>
              <a:t>autiskā</a:t>
            </a:r>
            <a:r>
              <a:rPr lang="lv-LV" sz="1800" b="0" dirty="0">
                <a:solidFill>
                  <a:schemeClr val="accent5">
                    <a:lumMod val="50000"/>
                  </a:schemeClr>
                </a:solidFill>
                <a:latin typeface="+mn-lt"/>
                <a:cs typeface="Times New Roman" panose="02020603050405020304" pitchFamily="18" charset="0"/>
              </a:rPr>
              <a:t> spektra traucējumiem un viņu ģimenes locekļiem </a:t>
            </a:r>
          </a:p>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21.03.2024. </a:t>
            </a:r>
            <a:r>
              <a:rPr lang="lv-LV" sz="1800" b="0" dirty="0">
                <a:solidFill>
                  <a:schemeClr val="accent5">
                    <a:lumMod val="50000"/>
                  </a:schemeClr>
                </a:solidFill>
                <a:latin typeface="+mn-lt"/>
                <a:cs typeface="Times New Roman" panose="02020603050405020304" pitchFamily="18" charset="0"/>
              </a:rPr>
              <a:t>– uzsākts </a:t>
            </a:r>
            <a:r>
              <a:rPr lang="lv-LV" sz="1800" b="0" dirty="0" err="1">
                <a:solidFill>
                  <a:schemeClr val="accent5">
                    <a:lumMod val="50000"/>
                  </a:schemeClr>
                </a:solidFill>
                <a:latin typeface="+mn-lt"/>
                <a:cs typeface="Times New Roman" panose="02020603050405020304" pitchFamily="18" charset="0"/>
              </a:rPr>
              <a:t>izvērtējums</a:t>
            </a:r>
            <a:r>
              <a:rPr lang="lv-LV" sz="1800" b="0" dirty="0">
                <a:solidFill>
                  <a:schemeClr val="accent5">
                    <a:lumMod val="50000"/>
                  </a:schemeClr>
                </a:solidFill>
                <a:latin typeface="+mn-lt"/>
                <a:cs typeface="Times New Roman" panose="02020603050405020304" pitchFamily="18" charset="0"/>
              </a:rPr>
              <a:t> par ilgtermiņa aprūpes finansēšanas modeļiem un priekšlikumiem </a:t>
            </a:r>
            <a:r>
              <a:rPr lang="lv-LV" sz="1800" b="0" dirty="0" err="1">
                <a:solidFill>
                  <a:schemeClr val="accent5">
                    <a:lumMod val="50000"/>
                  </a:schemeClr>
                </a:solidFill>
                <a:latin typeface="+mn-lt"/>
                <a:cs typeface="Times New Roman" panose="02020603050405020304" pitchFamily="18" charset="0"/>
              </a:rPr>
              <a:t>ilgstpējīga</a:t>
            </a:r>
            <a:r>
              <a:rPr lang="lv-LV" sz="1800" b="0" dirty="0">
                <a:solidFill>
                  <a:schemeClr val="accent5">
                    <a:lumMod val="50000"/>
                  </a:schemeClr>
                </a:solidFill>
                <a:latin typeface="+mn-lt"/>
                <a:cs typeface="Times New Roman" panose="02020603050405020304" pitchFamily="18" charset="0"/>
              </a:rPr>
              <a:t> finansēšanas modeļa ieviešanai </a:t>
            </a:r>
          </a:p>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04.09.2024. </a:t>
            </a:r>
            <a:r>
              <a:rPr lang="lv-LV" sz="1800" b="0" dirty="0">
                <a:solidFill>
                  <a:schemeClr val="accent5">
                    <a:lumMod val="50000"/>
                  </a:schemeClr>
                </a:solidFill>
                <a:latin typeface="+mn-lt"/>
                <a:cs typeface="Times New Roman" panose="02020603050405020304" pitchFamily="18" charset="0"/>
              </a:rPr>
              <a:t>– izsludināts iepirkums par neformālo aprūpētāju situācijas Latvijā pētījuma veikšanu </a:t>
            </a:r>
          </a:p>
          <a:p>
            <a:pPr algn="just">
              <a:lnSpc>
                <a:spcPct val="100000"/>
              </a:lnSpc>
              <a:spcBef>
                <a:spcPts val="600"/>
              </a:spcBef>
            </a:pPr>
            <a:r>
              <a:rPr lang="lv-LV" sz="1800" dirty="0">
                <a:solidFill>
                  <a:schemeClr val="accent5">
                    <a:lumMod val="50000"/>
                  </a:schemeClr>
                </a:solidFill>
                <a:latin typeface="+mn-lt"/>
                <a:cs typeface="Times New Roman" panose="02020603050405020304" pitchFamily="18" charset="0"/>
              </a:rPr>
              <a:t>09.2024. </a:t>
            </a:r>
            <a:r>
              <a:rPr lang="lv-LV" sz="1800" b="0" dirty="0">
                <a:solidFill>
                  <a:schemeClr val="accent5">
                    <a:lumMod val="50000"/>
                  </a:schemeClr>
                </a:solidFill>
                <a:latin typeface="+mn-lt"/>
                <a:cs typeface="Times New Roman" panose="02020603050405020304" pitchFamily="18" charset="0"/>
              </a:rPr>
              <a:t>– uzsākta grozījumu izstrāde Sociālo pakalpojumu un sociālās palīdzības likumā, MKN 338 «Prasības sociālo pakalpojumu sniedzējiem» (īslaicīgā aprūpe, prasības ĢVPP)</a:t>
            </a:r>
          </a:p>
          <a:p>
            <a:endParaRPr lang="lv-LV" sz="1800" dirty="0">
              <a:solidFill>
                <a:srgbClr val="C00000"/>
              </a:solidFill>
              <a:latin typeface="+mn-lt"/>
              <a:cs typeface="Times New Roman" panose="02020603050405020304" pitchFamily="18" charset="0"/>
            </a:endParaRPr>
          </a:p>
          <a:p>
            <a:r>
              <a:rPr lang="lv-LV" sz="1800" dirty="0">
                <a:solidFill>
                  <a:srgbClr val="C00000"/>
                </a:solidFill>
                <a:latin typeface="+mn-lt"/>
                <a:cs typeface="Times New Roman" panose="02020603050405020304" pitchFamily="18" charset="0"/>
              </a:rPr>
              <a:t>Kas tālāk?</a:t>
            </a:r>
            <a:r>
              <a:rPr lang="lv-LV" sz="1800" dirty="0">
                <a:solidFill>
                  <a:schemeClr val="tx1"/>
                </a:solidFill>
                <a:latin typeface="+mn-lt"/>
                <a:cs typeface="Times New Roman" panose="02020603050405020304" pitchFamily="18" charset="0"/>
              </a:rPr>
              <a:t> </a:t>
            </a:r>
            <a:endParaRPr lang="lv-LV" sz="1800" dirty="0">
              <a:solidFill>
                <a:srgbClr val="C00000"/>
              </a:solidFill>
              <a:latin typeface="+mn-lt"/>
              <a:cs typeface="Times New Roman" panose="02020603050405020304" pitchFamily="18" charset="0"/>
            </a:endParaRPr>
          </a:p>
          <a:p>
            <a:pPr marL="342900" indent="-342900">
              <a:buFontTx/>
              <a:buChar char="-"/>
            </a:pPr>
            <a:r>
              <a:rPr lang="lv-LV" sz="1800" dirty="0">
                <a:solidFill>
                  <a:srgbClr val="C00000"/>
                </a:solidFill>
                <a:latin typeface="+mn-lt"/>
                <a:cs typeface="Times New Roman" panose="02020603050405020304" pitchFamily="18" charset="0"/>
              </a:rPr>
              <a:t>Labklājības ministrijas plānotie prioritārie politikas pasākumi 2025.gadam </a:t>
            </a:r>
          </a:p>
          <a:p>
            <a:pPr marL="342900" indent="-342900">
              <a:buFontTx/>
              <a:buChar char="-"/>
            </a:pPr>
            <a:r>
              <a:rPr lang="lv-LV" sz="1800" dirty="0">
                <a:solidFill>
                  <a:srgbClr val="C00000"/>
                </a:solidFill>
                <a:latin typeface="+mn-lt"/>
                <a:cs typeface="Times New Roman" panose="02020603050405020304" pitchFamily="18" charset="0"/>
              </a:rPr>
              <a:t>ESF+/ERAF</a:t>
            </a:r>
          </a:p>
          <a:p>
            <a:pPr marL="342900" indent="-342900">
              <a:buFontTx/>
              <a:buChar char="-"/>
            </a:pPr>
            <a:r>
              <a:rPr lang="lv-LV" sz="1800" dirty="0">
                <a:solidFill>
                  <a:srgbClr val="C00000"/>
                </a:solidFill>
                <a:latin typeface="+mn-lt"/>
                <a:cs typeface="Times New Roman" panose="02020603050405020304" pitchFamily="18" charset="0"/>
              </a:rPr>
              <a:t>ANM </a:t>
            </a:r>
          </a:p>
          <a:p>
            <a:pPr hangingPunct="1"/>
            <a:endParaRPr lang="lv-LV"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3607536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176C46D-8EAE-4F06-83C8-DCEEEF432F37}"/>
              </a:ext>
            </a:extLst>
          </p:cNvPr>
          <p:cNvSpPr>
            <a:spLocks noGrp="1"/>
          </p:cNvSpPr>
          <p:nvPr>
            <p:ph type="title"/>
          </p:nvPr>
        </p:nvSpPr>
        <p:spPr>
          <a:xfrm>
            <a:off x="1747520" y="278296"/>
            <a:ext cx="7244079" cy="872607"/>
          </a:xfrm>
        </p:spPr>
        <p:txBody>
          <a:bodyPr>
            <a:noAutofit/>
          </a:bodyPr>
          <a:lstStyle/>
          <a:p>
            <a:pPr algn="ctr">
              <a:defRPr/>
            </a:pPr>
            <a:r>
              <a:rPr lang="en-US" sz="2200" dirty="0" err="1">
                <a:solidFill>
                  <a:schemeClr val="accent5">
                    <a:lumMod val="50000"/>
                  </a:schemeClr>
                </a:solidFill>
              </a:rPr>
              <a:t>Prioritārajos</a:t>
            </a:r>
            <a:r>
              <a:rPr lang="en-US" sz="2200" dirty="0">
                <a:solidFill>
                  <a:schemeClr val="accent5">
                    <a:lumMod val="50000"/>
                  </a:schemeClr>
                </a:solidFill>
              </a:rPr>
              <a:t> </a:t>
            </a:r>
            <a:r>
              <a:rPr lang="en-US" sz="2200" dirty="0" err="1">
                <a:solidFill>
                  <a:schemeClr val="accent5">
                    <a:lumMod val="50000"/>
                  </a:schemeClr>
                </a:solidFill>
              </a:rPr>
              <a:t>pasākumos</a:t>
            </a:r>
            <a:r>
              <a:rPr lang="en-US" sz="2200" dirty="0">
                <a:solidFill>
                  <a:schemeClr val="accent5">
                    <a:lumMod val="50000"/>
                  </a:schemeClr>
                </a:solidFill>
              </a:rPr>
              <a:t> </a:t>
            </a:r>
            <a:r>
              <a:rPr lang="en-US" sz="2200" dirty="0" err="1">
                <a:solidFill>
                  <a:schemeClr val="accent5">
                    <a:lumMod val="50000"/>
                  </a:schemeClr>
                </a:solidFill>
              </a:rPr>
              <a:t>pieprasīts</a:t>
            </a:r>
            <a:r>
              <a:rPr lang="en-US" sz="2200" dirty="0">
                <a:solidFill>
                  <a:schemeClr val="accent5">
                    <a:lumMod val="50000"/>
                  </a:schemeClr>
                </a:solidFill>
              </a:rPr>
              <a:t> </a:t>
            </a:r>
            <a:r>
              <a:rPr lang="en-US" sz="2200" dirty="0" err="1">
                <a:solidFill>
                  <a:schemeClr val="accent5">
                    <a:lumMod val="50000"/>
                  </a:schemeClr>
                </a:solidFill>
              </a:rPr>
              <a:t>finansējums</a:t>
            </a:r>
            <a:r>
              <a:rPr lang="en-US" sz="2200" dirty="0">
                <a:solidFill>
                  <a:schemeClr val="accent5">
                    <a:lumMod val="50000"/>
                  </a:schemeClr>
                </a:solidFill>
              </a:rPr>
              <a:t> </a:t>
            </a:r>
            <a:br>
              <a:rPr lang="en-US" sz="2200" dirty="0">
                <a:solidFill>
                  <a:schemeClr val="accent5">
                    <a:lumMod val="50000"/>
                  </a:schemeClr>
                </a:solidFill>
              </a:rPr>
            </a:br>
            <a:r>
              <a:rPr lang="en-US" sz="2200" b="0" dirty="0">
                <a:solidFill>
                  <a:schemeClr val="accent5">
                    <a:lumMod val="50000"/>
                  </a:schemeClr>
                </a:solidFill>
              </a:rPr>
              <a:t>(da</a:t>
            </a:r>
            <a:r>
              <a:rPr lang="lv-LV" sz="2200" b="0" dirty="0">
                <a:solidFill>
                  <a:schemeClr val="accent5">
                    <a:lumMod val="50000"/>
                  </a:schemeClr>
                </a:solidFill>
              </a:rPr>
              <a:t>ļ</a:t>
            </a:r>
            <a:r>
              <a:rPr lang="en-US" sz="2200" b="0" dirty="0">
                <a:solidFill>
                  <a:schemeClr val="accent5">
                    <a:lumMod val="50000"/>
                  </a:schemeClr>
                </a:solidFill>
              </a:rPr>
              <a:t>a no LM </a:t>
            </a:r>
            <a:r>
              <a:rPr lang="en-US" sz="2200" b="0" dirty="0" err="1">
                <a:solidFill>
                  <a:schemeClr val="accent5">
                    <a:lumMod val="50000"/>
                  </a:schemeClr>
                </a:solidFill>
              </a:rPr>
              <a:t>pieprasījuma</a:t>
            </a:r>
            <a:r>
              <a:rPr lang="en-US" sz="2200" b="0" dirty="0">
                <a:solidFill>
                  <a:schemeClr val="accent5">
                    <a:lumMod val="50000"/>
                  </a:schemeClr>
                </a:solidFill>
              </a:rPr>
              <a:t>)</a:t>
            </a:r>
            <a:br>
              <a:rPr lang="en-US" sz="2000" b="0" dirty="0">
                <a:solidFill>
                  <a:srgbClr val="339933"/>
                </a:solidFill>
              </a:rPr>
            </a:br>
            <a:endParaRPr lang="lv-LV" sz="2000" b="0" dirty="0">
              <a:solidFill>
                <a:srgbClr val="339933"/>
              </a:solidFill>
            </a:endParaRPr>
          </a:p>
        </p:txBody>
      </p:sp>
      <p:sp>
        <p:nvSpPr>
          <p:cNvPr id="3" name="Content Placeholder 2">
            <a:extLst>
              <a:ext uri="{FF2B5EF4-FFF2-40B4-BE49-F238E27FC236}">
                <a16:creationId xmlns:a16="http://schemas.microsoft.com/office/drawing/2014/main" id="{A7BE8D67-8858-4FF5-A7A1-A2A7556ED50A}"/>
              </a:ext>
            </a:extLst>
          </p:cNvPr>
          <p:cNvSpPr>
            <a:spLocks noGrp="1"/>
          </p:cNvSpPr>
          <p:nvPr>
            <p:ph idx="1"/>
          </p:nvPr>
        </p:nvSpPr>
        <p:spPr>
          <a:xfrm>
            <a:off x="375920" y="1371600"/>
            <a:ext cx="8768080" cy="5387975"/>
          </a:xfrm>
        </p:spPr>
        <p:txBody>
          <a:bodyPr>
            <a:noAutofit/>
          </a:bodyPr>
          <a:lstStyle/>
          <a:p>
            <a:pPr>
              <a:lnSpc>
                <a:spcPct val="100000"/>
              </a:lnSpc>
              <a:spcBef>
                <a:spcPts val="0"/>
              </a:spcBef>
            </a:pPr>
            <a:r>
              <a:rPr lang="lv-LV" sz="1800" b="1" dirty="0">
                <a:solidFill>
                  <a:schemeClr val="accent6">
                    <a:lumMod val="50000"/>
                  </a:schemeClr>
                </a:solidFill>
                <a:latin typeface="+mn-lt"/>
              </a:rPr>
              <a:t>Atbalsts minimālā sociālo pakalpojuma groza ieviešanai</a:t>
            </a:r>
          </a:p>
          <a:p>
            <a:pPr marL="342900" indent="-342900">
              <a:lnSpc>
                <a:spcPct val="100000"/>
              </a:lnSpc>
              <a:spcBef>
                <a:spcPts val="0"/>
              </a:spcBef>
              <a:buFont typeface="Wingdings" panose="05000000000000000000" pitchFamily="2" charset="2"/>
              <a:buChar char="§"/>
            </a:pPr>
            <a:r>
              <a:rPr lang="lv-LV" sz="1800" dirty="0">
                <a:solidFill>
                  <a:srgbClr val="002060"/>
                </a:solidFill>
                <a:latin typeface="+mn-lt"/>
              </a:rPr>
              <a:t>līdzfinansējums pašvaldībām ģimenes asistenta pakalpojuma nodrošināšanai</a:t>
            </a:r>
          </a:p>
          <a:p>
            <a:pPr marL="342900" indent="-342900">
              <a:lnSpc>
                <a:spcPct val="100000"/>
              </a:lnSpc>
              <a:spcBef>
                <a:spcPts val="0"/>
              </a:spcBef>
              <a:buFont typeface="Wingdings" panose="05000000000000000000" pitchFamily="2" charset="2"/>
              <a:buChar char="§"/>
            </a:pPr>
            <a:r>
              <a:rPr lang="lv-LV" sz="1800" dirty="0">
                <a:solidFill>
                  <a:srgbClr val="002060"/>
                </a:solidFill>
                <a:latin typeface="+mn-lt"/>
              </a:rPr>
              <a:t>līdzfinansējums pašvaldībām atelpas brīža pakalpojuma nodrošināšanai</a:t>
            </a:r>
          </a:p>
          <a:p>
            <a:pPr>
              <a:lnSpc>
                <a:spcPct val="100000"/>
              </a:lnSpc>
              <a:spcBef>
                <a:spcPts val="0"/>
              </a:spcBef>
              <a:tabLst>
                <a:tab pos="85725" algn="l"/>
              </a:tabLst>
            </a:pPr>
            <a:r>
              <a:rPr lang="lv-LV" sz="1800" b="1" dirty="0">
                <a:solidFill>
                  <a:schemeClr val="accent6">
                    <a:lumMod val="50000"/>
                  </a:schemeClr>
                </a:solidFill>
                <a:latin typeface="+mn-lt"/>
              </a:rPr>
              <a:t>Mērķdotācijas sociālajiem darbiniekiem</a:t>
            </a:r>
          </a:p>
          <a:p>
            <a:pPr>
              <a:lnSpc>
                <a:spcPct val="100000"/>
              </a:lnSpc>
              <a:spcBef>
                <a:spcPts val="0"/>
              </a:spcBef>
            </a:pPr>
            <a:r>
              <a:rPr lang="lv-LV" sz="1800" b="1" dirty="0">
                <a:solidFill>
                  <a:schemeClr val="accent6">
                    <a:lumMod val="50000"/>
                  </a:schemeClr>
                </a:solidFill>
                <a:latin typeface="+mn-lt"/>
              </a:rPr>
              <a:t>Materiālā atbalsta pilnveidošana </a:t>
            </a:r>
            <a:r>
              <a:rPr lang="lv-LV" sz="1800" b="1" dirty="0" err="1">
                <a:solidFill>
                  <a:schemeClr val="accent6">
                    <a:lumMod val="50000"/>
                  </a:schemeClr>
                </a:solidFill>
                <a:latin typeface="+mn-lt"/>
              </a:rPr>
              <a:t>ārpusģimenes</a:t>
            </a:r>
            <a:r>
              <a:rPr lang="lv-LV" sz="1800" b="1" dirty="0">
                <a:solidFill>
                  <a:schemeClr val="accent6">
                    <a:lumMod val="50000"/>
                  </a:schemeClr>
                </a:solidFill>
                <a:latin typeface="+mn-lt"/>
              </a:rPr>
              <a:t> aprūpē esošiem bērniem</a:t>
            </a:r>
          </a:p>
          <a:p>
            <a:pPr marL="342900" indent="-342900">
              <a:lnSpc>
                <a:spcPct val="100000"/>
              </a:lnSpc>
              <a:spcBef>
                <a:spcPts val="0"/>
              </a:spcBef>
              <a:buFont typeface="Wingdings" panose="05000000000000000000" pitchFamily="2" charset="2"/>
              <a:buChar char="§"/>
            </a:pPr>
            <a:r>
              <a:rPr lang="lv-LV" sz="1800" dirty="0">
                <a:solidFill>
                  <a:srgbClr val="002060"/>
                </a:solidFill>
                <a:latin typeface="+mn-lt"/>
              </a:rPr>
              <a:t>pabalsta aizbildnim pārskatīšana, sociālās garantijas nestrādājošiem aizbildņiem</a:t>
            </a:r>
          </a:p>
          <a:p>
            <a:pPr marL="342900" indent="-342900">
              <a:lnSpc>
                <a:spcPct val="100000"/>
              </a:lnSpc>
              <a:spcBef>
                <a:spcPts val="0"/>
              </a:spcBef>
              <a:buFont typeface="Wingdings" panose="05000000000000000000" pitchFamily="2" charset="2"/>
              <a:buChar char="§"/>
            </a:pPr>
            <a:r>
              <a:rPr lang="lv-LV" sz="1800" dirty="0">
                <a:solidFill>
                  <a:srgbClr val="002060"/>
                </a:solidFill>
                <a:latin typeface="+mn-lt"/>
              </a:rPr>
              <a:t>atbalsta pilnveidošana nepavadīto bērnu-patvēruma meklētāju aprūpei ģimeniskā vidē</a:t>
            </a:r>
          </a:p>
          <a:p>
            <a:pPr marL="342900" indent="-342900">
              <a:lnSpc>
                <a:spcPct val="100000"/>
              </a:lnSpc>
              <a:spcBef>
                <a:spcPts val="0"/>
              </a:spcBef>
              <a:buFont typeface="Wingdings" panose="05000000000000000000" pitchFamily="2" charset="2"/>
              <a:buChar char="§"/>
            </a:pPr>
            <a:r>
              <a:rPr lang="lv-LV" sz="1800" dirty="0">
                <a:solidFill>
                  <a:srgbClr val="002060"/>
                </a:solidFill>
                <a:latin typeface="+mn-lt"/>
              </a:rPr>
              <a:t>bērna adopcijas pabalsta pārskatīšana, atlīdzības par adoptējamā bērna aprūpi</a:t>
            </a:r>
          </a:p>
          <a:p>
            <a:pPr>
              <a:lnSpc>
                <a:spcPct val="100000"/>
              </a:lnSpc>
              <a:spcBef>
                <a:spcPts val="0"/>
              </a:spcBef>
            </a:pPr>
            <a:r>
              <a:rPr lang="lv-LV" sz="1800" b="1" dirty="0">
                <a:solidFill>
                  <a:schemeClr val="accent6">
                    <a:lumMod val="50000"/>
                  </a:schemeClr>
                </a:solidFill>
                <a:latin typeface="+mn-lt"/>
              </a:rPr>
              <a:t>Atbalsta pilnveidošana </a:t>
            </a:r>
            <a:r>
              <a:rPr lang="lv-LV" sz="1800" b="1" dirty="0" err="1">
                <a:solidFill>
                  <a:schemeClr val="accent6">
                    <a:lumMod val="50000"/>
                  </a:schemeClr>
                </a:solidFill>
                <a:latin typeface="+mn-lt"/>
              </a:rPr>
              <a:t>ārpusģimenes</a:t>
            </a:r>
            <a:r>
              <a:rPr lang="lv-LV" sz="1800" b="1" dirty="0">
                <a:solidFill>
                  <a:schemeClr val="accent6">
                    <a:lumMod val="50000"/>
                  </a:schemeClr>
                </a:solidFill>
                <a:latin typeface="+mn-lt"/>
              </a:rPr>
              <a:t> aprūpes pakalpojumu sniedzējiem un pakalpojumu pieejamības palielināšana</a:t>
            </a:r>
          </a:p>
          <a:p>
            <a:pPr marL="285750" indent="-285750">
              <a:lnSpc>
                <a:spcPct val="100000"/>
              </a:lnSpc>
              <a:spcBef>
                <a:spcPts val="0"/>
              </a:spcBef>
              <a:buFont typeface="Wingdings" panose="05000000000000000000" pitchFamily="2" charset="2"/>
              <a:buChar char="§"/>
            </a:pPr>
            <a:r>
              <a:rPr lang="lv-LV" sz="1800" dirty="0">
                <a:solidFill>
                  <a:srgbClr val="002060"/>
                </a:solidFill>
                <a:latin typeface="+mn-lt"/>
              </a:rPr>
              <a:t>apdrošināšana, atelpas brīdis, atbalsta persona specializētajām audžuģimenēm</a:t>
            </a:r>
          </a:p>
          <a:p>
            <a:pPr marL="285750" indent="-285750">
              <a:lnSpc>
                <a:spcPct val="100000"/>
              </a:lnSpc>
              <a:spcBef>
                <a:spcPts val="0"/>
              </a:spcBef>
              <a:buFont typeface="Wingdings" panose="05000000000000000000" pitchFamily="2" charset="2"/>
              <a:buChar char="§"/>
            </a:pPr>
            <a:r>
              <a:rPr lang="lv-LV" sz="1800" dirty="0">
                <a:solidFill>
                  <a:srgbClr val="002060"/>
                </a:solidFill>
                <a:latin typeface="+mn-lt"/>
              </a:rPr>
              <a:t>ĀAAC pakalpojumu pieejamības līdzsvarošana aizbildņiem un adoptētājiem</a:t>
            </a:r>
          </a:p>
          <a:p>
            <a:pPr marL="285750" indent="-285750">
              <a:lnSpc>
                <a:spcPct val="100000"/>
              </a:lnSpc>
              <a:spcBef>
                <a:spcPts val="0"/>
              </a:spcBef>
              <a:buFont typeface="Wingdings" panose="05000000000000000000" pitchFamily="2" charset="2"/>
              <a:buChar char="§"/>
            </a:pPr>
            <a:r>
              <a:rPr lang="lv-LV" sz="1800" dirty="0">
                <a:solidFill>
                  <a:srgbClr val="002060"/>
                </a:solidFill>
                <a:latin typeface="+mn-lt"/>
              </a:rPr>
              <a:t>sociālā </a:t>
            </a:r>
            <a:r>
              <a:rPr lang="lv-LV" sz="1800" dirty="0" err="1">
                <a:solidFill>
                  <a:srgbClr val="002060"/>
                </a:solidFill>
                <a:latin typeface="+mn-lt"/>
              </a:rPr>
              <a:t>mentora</a:t>
            </a:r>
            <a:r>
              <a:rPr lang="lv-LV" sz="1800" dirty="0">
                <a:solidFill>
                  <a:srgbClr val="002060"/>
                </a:solidFill>
                <a:latin typeface="+mn-lt"/>
              </a:rPr>
              <a:t> pakalpojums bāreņiem un bez vecāku gādības palikušiem bērniem pirms pilngadības (16-17)</a:t>
            </a:r>
          </a:p>
          <a:p>
            <a:pPr>
              <a:lnSpc>
                <a:spcPct val="100000"/>
              </a:lnSpc>
              <a:spcBef>
                <a:spcPts val="0"/>
              </a:spcBef>
            </a:pPr>
            <a:endParaRPr lang="lv-LV" sz="1800" dirty="0">
              <a:latin typeface="+mn-lt"/>
            </a:endParaRPr>
          </a:p>
          <a:p>
            <a:pPr>
              <a:lnSpc>
                <a:spcPct val="100000"/>
              </a:lnSpc>
              <a:spcBef>
                <a:spcPts val="0"/>
              </a:spcBef>
            </a:pPr>
            <a:r>
              <a:rPr lang="lv-LV" sz="1800" b="1" u="sng" dirty="0">
                <a:solidFill>
                  <a:schemeClr val="accent5">
                    <a:lumMod val="50000"/>
                  </a:schemeClr>
                </a:solidFill>
                <a:latin typeface="+mn-lt"/>
              </a:rPr>
              <a:t>Horizontālās prioritātes</a:t>
            </a:r>
            <a:r>
              <a:rPr lang="lv-LV" sz="1800" dirty="0">
                <a:solidFill>
                  <a:schemeClr val="accent5">
                    <a:lumMod val="50000"/>
                  </a:schemeClr>
                </a:solidFill>
                <a:latin typeface="+mn-lt"/>
              </a:rPr>
              <a:t>:</a:t>
            </a:r>
          </a:p>
          <a:p>
            <a:pPr>
              <a:lnSpc>
                <a:spcPct val="100000"/>
              </a:lnSpc>
              <a:spcBef>
                <a:spcPts val="0"/>
              </a:spcBef>
            </a:pPr>
            <a:r>
              <a:rPr lang="lv-LV" sz="1800" b="1" dirty="0">
                <a:solidFill>
                  <a:schemeClr val="accent6">
                    <a:lumMod val="50000"/>
                  </a:schemeClr>
                </a:solidFill>
                <a:latin typeface="+mn-lt"/>
              </a:rPr>
              <a:t>Minimālo ienākumu sliekšņu pārskatīšana</a:t>
            </a:r>
          </a:p>
          <a:p>
            <a:pPr>
              <a:lnSpc>
                <a:spcPct val="100000"/>
              </a:lnSpc>
              <a:spcBef>
                <a:spcPts val="0"/>
              </a:spcBef>
            </a:pPr>
            <a:r>
              <a:rPr lang="lv-LV" sz="1800" b="1" dirty="0">
                <a:solidFill>
                  <a:schemeClr val="accent6">
                    <a:lumMod val="50000"/>
                  </a:schemeClr>
                </a:solidFill>
                <a:latin typeface="+mn-lt"/>
              </a:rPr>
              <a:t>Bērnu invaliditātes noteikšanas sistēmas pilnveide</a:t>
            </a:r>
          </a:p>
          <a:p>
            <a:pPr marL="285750" indent="-285750">
              <a:buFont typeface="Courier New" panose="02070309020205020404" pitchFamily="49" charset="0"/>
              <a:buChar char="o"/>
            </a:pPr>
            <a:endParaRPr lang="en-US" sz="1400" dirty="0"/>
          </a:p>
          <a:p>
            <a:pPr marL="285750" indent="-285750">
              <a:buFont typeface="Courier New" panose="02070309020205020404" pitchFamily="49" charset="0"/>
              <a:buChar char="o"/>
            </a:pPr>
            <a:endParaRPr lang="en-US" sz="1600" dirty="0"/>
          </a:p>
        </p:txBody>
      </p:sp>
    </p:spTree>
    <p:extLst>
      <p:ext uri="{BB962C8B-B14F-4D97-AF65-F5344CB8AC3E}">
        <p14:creationId xmlns:p14="http://schemas.microsoft.com/office/powerpoint/2010/main" val="213972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E8D67-8858-4FF5-A7A1-A2A7556ED50A}"/>
              </a:ext>
            </a:extLst>
          </p:cNvPr>
          <p:cNvSpPr>
            <a:spLocks noGrp="1"/>
          </p:cNvSpPr>
          <p:nvPr>
            <p:ph idx="1"/>
          </p:nvPr>
        </p:nvSpPr>
        <p:spPr>
          <a:xfrm>
            <a:off x="173279" y="1837427"/>
            <a:ext cx="8435883" cy="4791974"/>
          </a:xfrm>
        </p:spPr>
        <p:txBody>
          <a:bodyPr>
            <a:noAutofit/>
          </a:bodyPr>
          <a:lstStyle/>
          <a:p>
            <a:endParaRPr lang="en-US" sz="1600" dirty="0"/>
          </a:p>
          <a:p>
            <a:pPr marL="285750" indent="-285750">
              <a:buFontTx/>
              <a:buChar char="-"/>
            </a:pPr>
            <a:endParaRPr lang="en-US" sz="1600" dirty="0"/>
          </a:p>
          <a:p>
            <a:pPr marL="285750" indent="-285750">
              <a:buFontTx/>
              <a:buChar char="-"/>
            </a:pPr>
            <a:endParaRPr lang="en-US" sz="1600" dirty="0"/>
          </a:p>
          <a:p>
            <a:pPr marL="285750" indent="-285750">
              <a:buFont typeface="Courier New" panose="02070309020205020404" pitchFamily="49" charset="0"/>
              <a:buChar char="o"/>
            </a:pPr>
            <a:endParaRPr lang="en-US" sz="1600" dirty="0"/>
          </a:p>
        </p:txBody>
      </p:sp>
      <p:sp>
        <p:nvSpPr>
          <p:cNvPr id="8" name="Title 1">
            <a:extLst>
              <a:ext uri="{FF2B5EF4-FFF2-40B4-BE49-F238E27FC236}">
                <a16:creationId xmlns:a16="http://schemas.microsoft.com/office/drawing/2014/main" id="{8E464407-E160-4E1C-A518-D9B663A6B2DB}"/>
              </a:ext>
            </a:extLst>
          </p:cNvPr>
          <p:cNvSpPr>
            <a:spLocks noGrp="1"/>
          </p:cNvSpPr>
          <p:nvPr>
            <p:ph type="title"/>
          </p:nvPr>
        </p:nvSpPr>
        <p:spPr>
          <a:xfrm>
            <a:off x="1706881" y="228600"/>
            <a:ext cx="7367546" cy="974035"/>
          </a:xfrm>
        </p:spPr>
        <p:txBody>
          <a:bodyPr>
            <a:noAutofit/>
          </a:bodyPr>
          <a:lstStyle/>
          <a:p>
            <a:pPr algn="ctr"/>
            <a:r>
              <a:rPr lang="lv-LV" sz="1800" dirty="0">
                <a:solidFill>
                  <a:srgbClr val="002060"/>
                </a:solidFill>
              </a:rPr>
              <a:t>Atbalsts sociālo pakalpojumu attīstībai.                            Plānotais Eiropas Sociālā fonda Plus (ESF+) un Eiropas Reģionālās attīstības fonda (ERAF) atbalsts (1)</a:t>
            </a:r>
          </a:p>
        </p:txBody>
      </p:sp>
      <p:sp>
        <p:nvSpPr>
          <p:cNvPr id="9" name="Content Placeholder 2">
            <a:extLst>
              <a:ext uri="{FF2B5EF4-FFF2-40B4-BE49-F238E27FC236}">
                <a16:creationId xmlns:a16="http://schemas.microsoft.com/office/drawing/2014/main" id="{30353E42-E3FD-456E-AA32-84EBFDAC9A59}"/>
              </a:ext>
            </a:extLst>
          </p:cNvPr>
          <p:cNvSpPr txBox="1">
            <a:spLocks/>
          </p:cNvSpPr>
          <p:nvPr/>
        </p:nvSpPr>
        <p:spPr>
          <a:xfrm>
            <a:off x="1" y="1362635"/>
            <a:ext cx="9144000" cy="539694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lv-LV" altLang="lv-LV" sz="1300" dirty="0">
              <a:ea typeface="MS PGothic" panose="020B0600070205080204" pitchFamily="34" charset="-128"/>
            </a:endParaRPr>
          </a:p>
        </p:txBody>
      </p:sp>
      <p:graphicFrame>
        <p:nvGraphicFramePr>
          <p:cNvPr id="2" name="Table 1">
            <a:extLst>
              <a:ext uri="{FF2B5EF4-FFF2-40B4-BE49-F238E27FC236}">
                <a16:creationId xmlns:a16="http://schemas.microsoft.com/office/drawing/2014/main" id="{DE94D325-6C3F-47A4-B5B0-A24E9C379532}"/>
              </a:ext>
            </a:extLst>
          </p:cNvPr>
          <p:cNvGraphicFramePr>
            <a:graphicFrameLocks noGrp="1"/>
          </p:cNvGraphicFramePr>
          <p:nvPr>
            <p:extLst>
              <p:ext uri="{D42A27DB-BD31-4B8C-83A1-F6EECF244321}">
                <p14:modId xmlns:p14="http://schemas.microsoft.com/office/powerpoint/2010/main" val="975619388"/>
              </p:ext>
            </p:extLst>
          </p:nvPr>
        </p:nvGraphicFramePr>
        <p:xfrm>
          <a:off x="69574" y="1202635"/>
          <a:ext cx="9074425" cy="5833482"/>
        </p:xfrm>
        <a:graphic>
          <a:graphicData uri="http://schemas.openxmlformats.org/drawingml/2006/table">
            <a:tbl>
              <a:tblPr firstRow="1" bandRow="1">
                <a:tableStyleId>{5C22544A-7EE6-4342-B048-85BDC9FD1C3A}</a:tableStyleId>
              </a:tblPr>
              <a:tblGrid>
                <a:gridCol w="1091573">
                  <a:extLst>
                    <a:ext uri="{9D8B030D-6E8A-4147-A177-3AD203B41FA5}">
                      <a16:colId xmlns:a16="http://schemas.microsoft.com/office/drawing/2014/main" val="2643511829"/>
                    </a:ext>
                  </a:extLst>
                </a:gridCol>
                <a:gridCol w="7982852">
                  <a:extLst>
                    <a:ext uri="{9D8B030D-6E8A-4147-A177-3AD203B41FA5}">
                      <a16:colId xmlns:a16="http://schemas.microsoft.com/office/drawing/2014/main" val="2727866690"/>
                    </a:ext>
                  </a:extLst>
                </a:gridCol>
              </a:tblGrid>
              <a:tr h="1083236">
                <a:tc gridSpan="2">
                  <a:txBody>
                    <a:bodyPr/>
                    <a:lstStyle/>
                    <a:p>
                      <a:pPr algn="ctr"/>
                      <a:endParaRPr lang="lv-LV" sz="2000" dirty="0">
                        <a:solidFill>
                          <a:schemeClr val="accent6">
                            <a:lumMod val="50000"/>
                          </a:schemeClr>
                        </a:solidFill>
                        <a:latin typeface="+mn-lt"/>
                      </a:endParaRPr>
                    </a:p>
                    <a:p>
                      <a:pPr algn="ctr"/>
                      <a:r>
                        <a:rPr lang="lv-LV" sz="2000" dirty="0">
                          <a:solidFill>
                            <a:schemeClr val="accent6">
                              <a:lumMod val="50000"/>
                            </a:schemeClr>
                          </a:solidFill>
                          <a:latin typeface="+mn-lt"/>
                        </a:rPr>
                        <a:t>Minimālajā sociālo pakalpojumu grozā noteikto pakalpojumu attīstība</a:t>
                      </a:r>
                    </a:p>
                    <a:p>
                      <a:endParaRPr lang="lv-LV" sz="2000" dirty="0">
                        <a:latin typeface="+mn-lt"/>
                      </a:endParaRPr>
                    </a:p>
                  </a:txBody>
                  <a:tcPr>
                    <a:noFill/>
                  </a:tcPr>
                </a:tc>
                <a:tc hMerge="1">
                  <a:txBody>
                    <a:bodyPr/>
                    <a:lstStyle/>
                    <a:p>
                      <a:endParaRPr lang="lv-LV" dirty="0"/>
                    </a:p>
                  </a:txBody>
                  <a:tcPr/>
                </a:tc>
                <a:extLst>
                  <a:ext uri="{0D108BD9-81ED-4DB2-BD59-A6C34878D82A}">
                    <a16:rowId xmlns:a16="http://schemas.microsoft.com/office/drawing/2014/main" val="721693531"/>
                  </a:ext>
                </a:extLst>
              </a:tr>
              <a:tr h="741943">
                <a:tc>
                  <a:txBody>
                    <a:bodyPr/>
                    <a:lstStyle/>
                    <a:p>
                      <a:endParaRPr lang="lv-LV" sz="2000" dirty="0"/>
                    </a:p>
                  </a:txBody>
                  <a:tcPr>
                    <a:noFill/>
                  </a:tcPr>
                </a:tc>
                <a:tc>
                  <a:txBody>
                    <a:bodyPr/>
                    <a:lstStyle/>
                    <a:p>
                      <a:pPr algn="l"/>
                      <a:r>
                        <a:rPr lang="lv-LV" sz="2000" u="sng" dirty="0">
                          <a:solidFill>
                            <a:schemeClr val="accent5">
                              <a:lumMod val="50000"/>
                            </a:schemeClr>
                          </a:solidFill>
                          <a:latin typeface="+mn-lt"/>
                        </a:rPr>
                        <a:t>4.3.5.1.pasākums </a:t>
                      </a:r>
                      <a:r>
                        <a:rPr lang="lv-LV" sz="2000" b="1" dirty="0">
                          <a:solidFill>
                            <a:schemeClr val="accent5">
                              <a:lumMod val="50000"/>
                            </a:schemeClr>
                          </a:solidFill>
                          <a:latin typeface="+mn-lt"/>
                        </a:rPr>
                        <a:t>“Sabiedrībā balstītu sociālo pakalpojumu pieejamības  palielināšana”</a:t>
                      </a:r>
                    </a:p>
                  </a:txBody>
                  <a:tcPr>
                    <a:noFill/>
                  </a:tcPr>
                </a:tc>
                <a:extLst>
                  <a:ext uri="{0D108BD9-81ED-4DB2-BD59-A6C34878D82A}">
                    <a16:rowId xmlns:a16="http://schemas.microsoft.com/office/drawing/2014/main" val="1849384240"/>
                  </a:ext>
                </a:extLst>
              </a:tr>
              <a:tr h="471034">
                <a:tc>
                  <a:txBody>
                    <a:bodyPr/>
                    <a:lstStyle/>
                    <a:p>
                      <a:endParaRPr lang="lv-LV" sz="20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altLang="lv-LV" sz="2000" dirty="0">
                          <a:solidFill>
                            <a:srgbClr val="002060"/>
                          </a:solidFill>
                          <a:latin typeface="+mn-lt"/>
                          <a:ea typeface="MS PGothic" panose="020B0600070205080204" pitchFamily="34" charset="-128"/>
                        </a:rPr>
                        <a:t>Noris 1. kārtas projektu iesniegumu vērtēšana CFLA</a:t>
                      </a:r>
                    </a:p>
                  </a:txBody>
                  <a:tcPr>
                    <a:noFill/>
                  </a:tcPr>
                </a:tc>
                <a:extLst>
                  <a:ext uri="{0D108BD9-81ED-4DB2-BD59-A6C34878D82A}">
                    <a16:rowId xmlns:a16="http://schemas.microsoft.com/office/drawing/2014/main" val="4034408518"/>
                  </a:ext>
                </a:extLst>
              </a:tr>
              <a:tr h="610400">
                <a:tc gridSpan="2">
                  <a:txBody>
                    <a:bodyPr/>
                    <a:lstStyle/>
                    <a:p>
                      <a:pPr algn="ctr"/>
                      <a:r>
                        <a:rPr lang="lv-LV" sz="2000" b="1" dirty="0">
                          <a:solidFill>
                            <a:schemeClr val="accent6">
                              <a:lumMod val="50000"/>
                            </a:schemeClr>
                          </a:solidFill>
                          <a:latin typeface="+mn-lt"/>
                        </a:rPr>
                        <a:t>Inovatīvu sociālo pakalpojumu attīstība</a:t>
                      </a:r>
                    </a:p>
                  </a:txBody>
                  <a:tcPr>
                    <a:noFill/>
                  </a:tcPr>
                </a:tc>
                <a:tc hMerge="1">
                  <a:txBody>
                    <a:bodyPr/>
                    <a:lstStyle/>
                    <a:p>
                      <a:endParaRPr lang="lv-LV" dirty="0"/>
                    </a:p>
                  </a:txBody>
                  <a:tcPr/>
                </a:tc>
                <a:extLst>
                  <a:ext uri="{0D108BD9-81ED-4DB2-BD59-A6C34878D82A}">
                    <a16:rowId xmlns:a16="http://schemas.microsoft.com/office/drawing/2014/main" val="143981297"/>
                  </a:ext>
                </a:extLst>
              </a:tr>
              <a:tr h="741943">
                <a:tc>
                  <a:txBody>
                    <a:bodyPr/>
                    <a:lstStyle/>
                    <a:p>
                      <a:endParaRPr lang="lv-LV" sz="20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u="sng" dirty="0">
                          <a:solidFill>
                            <a:schemeClr val="accent5">
                              <a:lumMod val="50000"/>
                            </a:schemeClr>
                          </a:solidFill>
                          <a:latin typeface="+mn-lt"/>
                          <a:ea typeface="Verdana" panose="020B0604030504040204" pitchFamily="34" charset="0"/>
                        </a:rPr>
                        <a:t>4.4.1.1.pasākums</a:t>
                      </a:r>
                      <a:r>
                        <a:rPr lang="lv-LV" sz="2000" dirty="0">
                          <a:solidFill>
                            <a:schemeClr val="accent5">
                              <a:lumMod val="50000"/>
                            </a:schemeClr>
                          </a:solidFill>
                          <a:latin typeface="+mn-lt"/>
                          <a:ea typeface="Verdana" panose="020B0604030504040204" pitchFamily="34" charset="0"/>
                        </a:rPr>
                        <a:t> “</a:t>
                      </a:r>
                      <a:r>
                        <a:rPr lang="lv-LV" sz="2000" b="1" dirty="0">
                          <a:solidFill>
                            <a:schemeClr val="accent5">
                              <a:lumMod val="50000"/>
                            </a:schemeClr>
                          </a:solidFill>
                          <a:latin typeface="+mn-lt"/>
                          <a:ea typeface="Verdana" panose="020B0604030504040204" pitchFamily="34" charset="0"/>
                        </a:rPr>
                        <a:t>Atbalsts jaunām pieejām sabiedrībā balstītu sociālo pakalpojumu sniegšanā” </a:t>
                      </a:r>
                    </a:p>
                  </a:txBody>
                  <a:tcPr>
                    <a:noFill/>
                  </a:tcPr>
                </a:tc>
                <a:extLst>
                  <a:ext uri="{0D108BD9-81ED-4DB2-BD59-A6C34878D82A}">
                    <a16:rowId xmlns:a16="http://schemas.microsoft.com/office/drawing/2014/main" val="3801501588"/>
                  </a:ext>
                </a:extLst>
              </a:tr>
              <a:tr h="522924">
                <a:tc>
                  <a:txBody>
                    <a:bodyPr/>
                    <a:lstStyle/>
                    <a:p>
                      <a:endParaRPr lang="lv-LV" sz="2000" dirty="0"/>
                    </a:p>
                  </a:txBody>
                  <a:tcPr>
                    <a:noFill/>
                  </a:tcPr>
                </a:tc>
                <a:tc>
                  <a:txBody>
                    <a:bodyPr/>
                    <a:lstStyle/>
                    <a:p>
                      <a:r>
                        <a:rPr lang="sv-SE" sz="2000" dirty="0">
                          <a:solidFill>
                            <a:schemeClr val="accent5">
                              <a:lumMod val="50000"/>
                            </a:schemeClr>
                          </a:solidFill>
                          <a:latin typeface="+mn-lt"/>
                        </a:rPr>
                        <a:t>07.08.2024. noslēgts līgums ar CFLA par projekta īstenošan</a:t>
                      </a:r>
                      <a:r>
                        <a:rPr lang="lv-LV" sz="2000" dirty="0">
                          <a:solidFill>
                            <a:schemeClr val="accent5">
                              <a:lumMod val="50000"/>
                            </a:schemeClr>
                          </a:solidFill>
                          <a:latin typeface="+mn-lt"/>
                        </a:rPr>
                        <a:t>u, sociālo inovāciju ideju pieteikšana plānota sākot ar 2024. gada novembri </a:t>
                      </a:r>
                      <a:endParaRPr lang="sv-SE" sz="2000" dirty="0">
                        <a:solidFill>
                          <a:schemeClr val="accent5">
                            <a:lumMod val="50000"/>
                          </a:schemeClr>
                        </a:solidFill>
                        <a:latin typeface="+mn-lt"/>
                      </a:endParaRPr>
                    </a:p>
                  </a:txBody>
                  <a:tcPr>
                    <a:noFill/>
                  </a:tcPr>
                </a:tc>
                <a:extLst>
                  <a:ext uri="{0D108BD9-81ED-4DB2-BD59-A6C34878D82A}">
                    <a16:rowId xmlns:a16="http://schemas.microsoft.com/office/drawing/2014/main" val="3961796776"/>
                  </a:ext>
                </a:extLst>
              </a:tr>
              <a:tr h="741943">
                <a:tc>
                  <a:txBody>
                    <a:bodyPr/>
                    <a:lstStyle/>
                    <a:p>
                      <a:endParaRPr lang="lv-LV" sz="200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u="sng" dirty="0">
                          <a:solidFill>
                            <a:schemeClr val="accent5">
                              <a:lumMod val="50000"/>
                            </a:schemeClr>
                          </a:solidFill>
                          <a:latin typeface="+mn-lt"/>
                          <a:ea typeface="Verdana" panose="020B0604030504040204" pitchFamily="34" charset="0"/>
                        </a:rPr>
                        <a:t>4.4.1.2.pasākums</a:t>
                      </a:r>
                      <a:r>
                        <a:rPr lang="lv-LV" sz="2000" dirty="0">
                          <a:solidFill>
                            <a:schemeClr val="accent5">
                              <a:lumMod val="50000"/>
                            </a:schemeClr>
                          </a:solidFill>
                          <a:latin typeface="+mn-lt"/>
                          <a:ea typeface="Verdana" panose="020B0604030504040204" pitchFamily="34" charset="0"/>
                        </a:rPr>
                        <a:t> </a:t>
                      </a:r>
                      <a:r>
                        <a:rPr lang="lv-LV" sz="2000" b="1" dirty="0">
                          <a:solidFill>
                            <a:schemeClr val="accent5">
                              <a:lumMod val="50000"/>
                            </a:schemeClr>
                          </a:solidFill>
                          <a:latin typeface="+mn-lt"/>
                          <a:ea typeface="Verdana" panose="020B0604030504040204" pitchFamily="34" charset="0"/>
                        </a:rPr>
                        <a:t>“Starpdisciplināra atbalsta izveide nemotivētām pilngadīgām personām ar garīga rakstura traucējumiem”</a:t>
                      </a:r>
                    </a:p>
                  </a:txBody>
                  <a:tcPr>
                    <a:noFill/>
                  </a:tcPr>
                </a:tc>
                <a:extLst>
                  <a:ext uri="{0D108BD9-81ED-4DB2-BD59-A6C34878D82A}">
                    <a16:rowId xmlns:a16="http://schemas.microsoft.com/office/drawing/2014/main" val="1543055467"/>
                  </a:ext>
                </a:extLst>
              </a:tr>
              <a:tr h="741943">
                <a:tc>
                  <a:txBody>
                    <a:bodyPr/>
                    <a:lstStyle/>
                    <a:p>
                      <a:endParaRPr lang="lv-LV" sz="20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dirty="0">
                          <a:solidFill>
                            <a:schemeClr val="accent5">
                              <a:lumMod val="50000"/>
                            </a:schemeClr>
                          </a:solidFill>
                          <a:latin typeface="+mn-lt"/>
                          <a:ea typeface="Verdana" panose="020B0604030504040204" pitchFamily="34" charset="0"/>
                        </a:rPr>
                        <a:t>Uzsākta Ministru kabineta noteikumu izstrāde pasākuma ieviešanai</a:t>
                      </a:r>
                    </a:p>
                    <a:p>
                      <a:endParaRPr lang="lv-LV" sz="2000" dirty="0">
                        <a:latin typeface="+mn-lt"/>
                      </a:endParaRPr>
                    </a:p>
                  </a:txBody>
                  <a:tcPr>
                    <a:noFill/>
                  </a:tcPr>
                </a:tc>
                <a:extLst>
                  <a:ext uri="{0D108BD9-81ED-4DB2-BD59-A6C34878D82A}">
                    <a16:rowId xmlns:a16="http://schemas.microsoft.com/office/drawing/2014/main" val="3945942476"/>
                  </a:ext>
                </a:extLst>
              </a:tr>
            </a:tbl>
          </a:graphicData>
        </a:graphic>
      </p:graphicFrame>
      <p:pic>
        <p:nvPicPr>
          <p:cNvPr id="11" name="Picture 10">
            <a:extLst>
              <a:ext uri="{FF2B5EF4-FFF2-40B4-BE49-F238E27FC236}">
                <a16:creationId xmlns:a16="http://schemas.microsoft.com/office/drawing/2014/main" id="{2088D0CB-1193-49AE-959D-95DF54632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38" y="3105095"/>
            <a:ext cx="493200" cy="444610"/>
          </a:xfrm>
          <a:prstGeom prst="rect">
            <a:avLst/>
          </a:prstGeom>
        </p:spPr>
      </p:pic>
      <p:pic>
        <p:nvPicPr>
          <p:cNvPr id="12" name="Picture 11">
            <a:extLst>
              <a:ext uri="{FF2B5EF4-FFF2-40B4-BE49-F238E27FC236}">
                <a16:creationId xmlns:a16="http://schemas.microsoft.com/office/drawing/2014/main" id="{7F1BB438-2FE7-4793-A760-485503155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38" y="4898739"/>
            <a:ext cx="493200" cy="444610"/>
          </a:xfrm>
          <a:prstGeom prst="rect">
            <a:avLst/>
          </a:prstGeom>
        </p:spPr>
      </p:pic>
      <p:pic>
        <p:nvPicPr>
          <p:cNvPr id="13" name="Picture 12">
            <a:extLst>
              <a:ext uri="{FF2B5EF4-FFF2-40B4-BE49-F238E27FC236}">
                <a16:creationId xmlns:a16="http://schemas.microsoft.com/office/drawing/2014/main" id="{6D54A886-E8DE-4318-8FDD-301833CB5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38" y="6141873"/>
            <a:ext cx="493200" cy="444610"/>
          </a:xfrm>
          <a:prstGeom prst="rect">
            <a:avLst/>
          </a:prstGeom>
        </p:spPr>
      </p:pic>
    </p:spTree>
    <p:extLst>
      <p:ext uri="{BB962C8B-B14F-4D97-AF65-F5344CB8AC3E}">
        <p14:creationId xmlns:p14="http://schemas.microsoft.com/office/powerpoint/2010/main" val="1170522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E8D67-8858-4FF5-A7A1-A2A7556ED50A}"/>
              </a:ext>
            </a:extLst>
          </p:cNvPr>
          <p:cNvSpPr>
            <a:spLocks noGrp="1"/>
          </p:cNvSpPr>
          <p:nvPr>
            <p:ph idx="1"/>
          </p:nvPr>
        </p:nvSpPr>
        <p:spPr>
          <a:xfrm>
            <a:off x="612475" y="1837426"/>
            <a:ext cx="7996687" cy="4922149"/>
          </a:xfrm>
        </p:spPr>
        <p:txBody>
          <a:bodyPr>
            <a:noAutofit/>
          </a:bodyPr>
          <a:lstStyle/>
          <a:p>
            <a:endParaRPr lang="en-US" sz="1600" dirty="0"/>
          </a:p>
          <a:p>
            <a:pPr marL="285750" indent="-285750">
              <a:buFontTx/>
              <a:buChar char="-"/>
            </a:pPr>
            <a:endParaRPr lang="en-US" sz="1600" dirty="0"/>
          </a:p>
          <a:p>
            <a:pPr marL="285750" indent="-285750">
              <a:buFontTx/>
              <a:buChar char="-"/>
            </a:pPr>
            <a:endParaRPr lang="en-US" sz="1600" dirty="0"/>
          </a:p>
          <a:p>
            <a:pPr marL="285750" indent="-285750">
              <a:buFont typeface="Courier New" panose="02070309020205020404" pitchFamily="49" charset="0"/>
              <a:buChar char="o"/>
            </a:pPr>
            <a:endParaRPr lang="en-US" sz="1600" dirty="0"/>
          </a:p>
        </p:txBody>
      </p:sp>
      <p:sp>
        <p:nvSpPr>
          <p:cNvPr id="8" name="Title 1">
            <a:extLst>
              <a:ext uri="{FF2B5EF4-FFF2-40B4-BE49-F238E27FC236}">
                <a16:creationId xmlns:a16="http://schemas.microsoft.com/office/drawing/2014/main" id="{8E464407-E160-4E1C-A518-D9B663A6B2DB}"/>
              </a:ext>
            </a:extLst>
          </p:cNvPr>
          <p:cNvSpPr>
            <a:spLocks noGrp="1"/>
          </p:cNvSpPr>
          <p:nvPr>
            <p:ph type="title"/>
          </p:nvPr>
        </p:nvSpPr>
        <p:spPr>
          <a:xfrm>
            <a:off x="1706881" y="228600"/>
            <a:ext cx="7367546" cy="974035"/>
          </a:xfrm>
        </p:spPr>
        <p:txBody>
          <a:bodyPr>
            <a:noAutofit/>
          </a:bodyPr>
          <a:lstStyle/>
          <a:p>
            <a:pPr algn="ctr"/>
            <a:r>
              <a:rPr lang="lv-LV" sz="1800" dirty="0">
                <a:solidFill>
                  <a:srgbClr val="002060"/>
                </a:solidFill>
              </a:rPr>
              <a:t>Atbalsts sociālo pakalpojumu attīstībai.                            Plānotais Eiropas Sociālā fonda Plus (ESF+) un Eiropas Reģionālās attīstības fonda (ERAF) atbalsts (2)</a:t>
            </a:r>
          </a:p>
        </p:txBody>
      </p:sp>
      <p:sp>
        <p:nvSpPr>
          <p:cNvPr id="9" name="Content Placeholder 2">
            <a:extLst>
              <a:ext uri="{FF2B5EF4-FFF2-40B4-BE49-F238E27FC236}">
                <a16:creationId xmlns:a16="http://schemas.microsoft.com/office/drawing/2014/main" id="{30353E42-E3FD-456E-AA32-84EBFDAC9A59}"/>
              </a:ext>
            </a:extLst>
          </p:cNvPr>
          <p:cNvSpPr txBox="1">
            <a:spLocks/>
          </p:cNvSpPr>
          <p:nvPr/>
        </p:nvSpPr>
        <p:spPr>
          <a:xfrm>
            <a:off x="0" y="1362635"/>
            <a:ext cx="9144001" cy="539694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lv-LV" altLang="lv-LV" sz="1300" dirty="0">
              <a:ea typeface="MS PGothic" panose="020B0600070205080204" pitchFamily="34" charset="-128"/>
            </a:endParaRPr>
          </a:p>
        </p:txBody>
      </p:sp>
      <p:graphicFrame>
        <p:nvGraphicFramePr>
          <p:cNvPr id="2" name="Table 1">
            <a:extLst>
              <a:ext uri="{FF2B5EF4-FFF2-40B4-BE49-F238E27FC236}">
                <a16:creationId xmlns:a16="http://schemas.microsoft.com/office/drawing/2014/main" id="{161B2352-6C64-4B7A-AFED-1D6149AA8D5E}"/>
              </a:ext>
            </a:extLst>
          </p:cNvPr>
          <p:cNvGraphicFramePr>
            <a:graphicFrameLocks noGrp="1"/>
          </p:cNvGraphicFramePr>
          <p:nvPr>
            <p:extLst>
              <p:ext uri="{D42A27DB-BD31-4B8C-83A1-F6EECF244321}">
                <p14:modId xmlns:p14="http://schemas.microsoft.com/office/powerpoint/2010/main" val="2505732228"/>
              </p:ext>
            </p:extLst>
          </p:nvPr>
        </p:nvGraphicFramePr>
        <p:xfrm>
          <a:off x="182879" y="1362635"/>
          <a:ext cx="8891547" cy="5401592"/>
        </p:xfrm>
        <a:graphic>
          <a:graphicData uri="http://schemas.openxmlformats.org/drawingml/2006/table">
            <a:tbl>
              <a:tblPr firstRow="1" bandRow="1">
                <a:tableStyleId>{5C22544A-7EE6-4342-B048-85BDC9FD1C3A}</a:tableStyleId>
              </a:tblPr>
              <a:tblGrid>
                <a:gridCol w="844332">
                  <a:extLst>
                    <a:ext uri="{9D8B030D-6E8A-4147-A177-3AD203B41FA5}">
                      <a16:colId xmlns:a16="http://schemas.microsoft.com/office/drawing/2014/main" val="35529936"/>
                    </a:ext>
                  </a:extLst>
                </a:gridCol>
                <a:gridCol w="8047215">
                  <a:extLst>
                    <a:ext uri="{9D8B030D-6E8A-4147-A177-3AD203B41FA5}">
                      <a16:colId xmlns:a16="http://schemas.microsoft.com/office/drawing/2014/main" val="1353763081"/>
                    </a:ext>
                  </a:extLst>
                </a:gridCol>
              </a:tblGrid>
              <a:tr h="1012472">
                <a:tc gridSpan="2">
                  <a:txBody>
                    <a:bodyPr/>
                    <a:lstStyle/>
                    <a:p>
                      <a:pPr algn="ctr"/>
                      <a:endParaRPr lang="lv-LV" sz="2000" dirty="0">
                        <a:solidFill>
                          <a:schemeClr val="accent6">
                            <a:lumMod val="50000"/>
                          </a:schemeClr>
                        </a:solidFill>
                      </a:endParaRPr>
                    </a:p>
                    <a:p>
                      <a:pPr algn="ctr"/>
                      <a:r>
                        <a:rPr lang="lv-LV" sz="2000" dirty="0">
                          <a:solidFill>
                            <a:schemeClr val="accent6">
                              <a:lumMod val="50000"/>
                            </a:schemeClr>
                          </a:solidFill>
                        </a:rPr>
                        <a:t>Pakalpojumu attīstība cilvēkiem ar smagiem pašaprūpes ierobežojumiem</a:t>
                      </a:r>
                    </a:p>
                    <a:p>
                      <a:pPr algn="ctr"/>
                      <a:endParaRPr lang="lv-LV" sz="2000" dirty="0">
                        <a:solidFill>
                          <a:schemeClr val="accent6">
                            <a:lumMod val="50000"/>
                          </a:schemeClr>
                        </a:solidFill>
                      </a:endParaRPr>
                    </a:p>
                  </a:txBody>
                  <a:tcPr>
                    <a:solidFill>
                      <a:schemeClr val="bg1"/>
                    </a:solidFill>
                  </a:tcPr>
                </a:tc>
                <a:tc hMerge="1">
                  <a:txBody>
                    <a:bodyPr/>
                    <a:lstStyle/>
                    <a:p>
                      <a:endParaRPr lang="lv-LV" dirty="0"/>
                    </a:p>
                  </a:txBody>
                  <a:tcPr/>
                </a:tc>
                <a:extLst>
                  <a:ext uri="{0D108BD9-81ED-4DB2-BD59-A6C34878D82A}">
                    <a16:rowId xmlns:a16="http://schemas.microsoft.com/office/drawing/2014/main" val="3582301965"/>
                  </a:ext>
                </a:extLst>
              </a:tr>
              <a:tr h="966450">
                <a:tc>
                  <a:txBody>
                    <a:bodyPr/>
                    <a:lstStyle/>
                    <a:p>
                      <a:endParaRPr lang="lv-LV" sz="200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u="sng" dirty="0">
                          <a:solidFill>
                            <a:schemeClr val="accent5">
                              <a:lumMod val="50000"/>
                            </a:schemeClr>
                          </a:solidFill>
                          <a:latin typeface="+mn-lt"/>
                          <a:ea typeface="Verdana" panose="020B0604030504040204" pitchFamily="34" charset="0"/>
                        </a:rPr>
                        <a:t>4.3.1.2.pasākums</a:t>
                      </a:r>
                      <a:r>
                        <a:rPr lang="lv-LV" sz="2000" dirty="0">
                          <a:solidFill>
                            <a:schemeClr val="accent5">
                              <a:lumMod val="50000"/>
                            </a:schemeClr>
                          </a:solidFill>
                          <a:latin typeface="+mn-lt"/>
                          <a:ea typeface="Verdana" panose="020B0604030504040204" pitchFamily="34" charset="0"/>
                        </a:rPr>
                        <a:t> </a:t>
                      </a:r>
                      <a:r>
                        <a:rPr lang="en-US" sz="2000" dirty="0">
                          <a:solidFill>
                            <a:schemeClr val="accent5">
                              <a:lumMod val="50000"/>
                            </a:schemeClr>
                          </a:solidFill>
                          <a:latin typeface="+mn-lt"/>
                          <a:ea typeface="Verdana" panose="020B0604030504040204" pitchFamily="34" charset="0"/>
                        </a:rPr>
                        <a:t>“</a:t>
                      </a:r>
                      <a:r>
                        <a:rPr lang="lv-LV" sz="2000" b="1" dirty="0">
                          <a:solidFill>
                            <a:schemeClr val="accent5">
                              <a:lumMod val="50000"/>
                            </a:schemeClr>
                          </a:solidFill>
                          <a:latin typeface="+mn-lt"/>
                          <a:ea typeface="Verdana" panose="020B0604030504040204" pitchFamily="34" charset="0"/>
                        </a:rPr>
                        <a:t>Pakalpojumu kvalitātes un pieejamības uzlabošana, tuvinot valsts sociālās aprūpes centru filiāles kopienā sniegtajiem (ģimeniskai videi pietuvinātiem) pakalpojumiem</a:t>
                      </a:r>
                      <a:r>
                        <a:rPr lang="en-US" sz="2000" b="1" dirty="0">
                          <a:solidFill>
                            <a:schemeClr val="accent5">
                              <a:lumMod val="50000"/>
                            </a:schemeClr>
                          </a:solidFill>
                          <a:latin typeface="+mn-lt"/>
                          <a:ea typeface="Verdana" panose="020B0604030504040204" pitchFamily="34" charset="0"/>
                        </a:rPr>
                        <a:t>”</a:t>
                      </a:r>
                      <a:endParaRPr lang="lv-LV" sz="2000" b="1" dirty="0">
                        <a:solidFill>
                          <a:schemeClr val="accent5">
                            <a:lumMod val="50000"/>
                          </a:schemeClr>
                        </a:solidFill>
                        <a:latin typeface="+mn-lt"/>
                        <a:ea typeface="Verdana" panose="020B0604030504040204" pitchFamily="34" charset="0"/>
                      </a:endParaRPr>
                    </a:p>
                  </a:txBody>
                  <a:tcPr>
                    <a:solidFill>
                      <a:schemeClr val="bg1"/>
                    </a:solidFill>
                  </a:tcPr>
                </a:tc>
                <a:extLst>
                  <a:ext uri="{0D108BD9-81ED-4DB2-BD59-A6C34878D82A}">
                    <a16:rowId xmlns:a16="http://schemas.microsoft.com/office/drawing/2014/main" val="1907561049"/>
                  </a:ext>
                </a:extLst>
              </a:tr>
              <a:tr h="383512">
                <a:tc>
                  <a:txBody>
                    <a:bodyPr/>
                    <a:lstStyle/>
                    <a:p>
                      <a:endParaRPr lang="lv-LV" sz="20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dirty="0">
                          <a:solidFill>
                            <a:schemeClr val="accent5">
                              <a:lumMod val="50000"/>
                            </a:schemeClr>
                          </a:solidFill>
                          <a:latin typeface="+mn-lt"/>
                          <a:ea typeface="Verdana" panose="020B0604030504040204" pitchFamily="34" charset="0"/>
                        </a:rPr>
                        <a:t>17.06.2024. n</a:t>
                      </a:r>
                      <a:r>
                        <a:rPr lang="sv-SE" sz="2000" dirty="0">
                          <a:solidFill>
                            <a:schemeClr val="accent5">
                              <a:lumMod val="50000"/>
                            </a:schemeClr>
                          </a:solidFill>
                          <a:latin typeface="+mn-lt"/>
                          <a:ea typeface="Verdana" panose="020B0604030504040204" pitchFamily="34" charset="0"/>
                        </a:rPr>
                        <a:t>oslēgts līgums ar CFLA par projekta īstenošanu</a:t>
                      </a:r>
                      <a:endParaRPr lang="lv-LV" sz="2000" dirty="0">
                        <a:solidFill>
                          <a:schemeClr val="accent5">
                            <a:lumMod val="50000"/>
                          </a:schemeClr>
                        </a:solidFill>
                        <a:latin typeface="+mn-lt"/>
                        <a:ea typeface="Verdana" panose="020B0604030504040204" pitchFamily="34" charset="0"/>
                      </a:endParaRPr>
                    </a:p>
                  </a:txBody>
                  <a:tcPr>
                    <a:solidFill>
                      <a:schemeClr val="bg1"/>
                    </a:solidFill>
                  </a:tcPr>
                </a:tc>
                <a:extLst>
                  <a:ext uri="{0D108BD9-81ED-4DB2-BD59-A6C34878D82A}">
                    <a16:rowId xmlns:a16="http://schemas.microsoft.com/office/drawing/2014/main" val="1214757720"/>
                  </a:ext>
                </a:extLst>
              </a:tr>
              <a:tr h="674981">
                <a:tc>
                  <a:txBody>
                    <a:bodyPr/>
                    <a:lstStyle/>
                    <a:p>
                      <a:endParaRPr lang="lv-LV" sz="200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u="sng" dirty="0">
                          <a:solidFill>
                            <a:schemeClr val="accent5">
                              <a:lumMod val="50000"/>
                            </a:schemeClr>
                          </a:solidFill>
                          <a:latin typeface="+mn-lt"/>
                          <a:ea typeface="Verdana" panose="020B0604030504040204" pitchFamily="34" charset="0"/>
                        </a:rPr>
                        <a:t>4.3.1.5.pasākums</a:t>
                      </a:r>
                      <a:r>
                        <a:rPr lang="lv-LV" sz="2000" dirty="0">
                          <a:solidFill>
                            <a:schemeClr val="accent5">
                              <a:lumMod val="50000"/>
                            </a:schemeClr>
                          </a:solidFill>
                          <a:latin typeface="+mn-lt"/>
                          <a:ea typeface="Verdana" panose="020B0604030504040204" pitchFamily="34" charset="0"/>
                        </a:rPr>
                        <a:t> </a:t>
                      </a:r>
                      <a:r>
                        <a:rPr lang="lv-LV" sz="2000" b="1" dirty="0">
                          <a:solidFill>
                            <a:schemeClr val="accent5">
                              <a:lumMod val="50000"/>
                            </a:schemeClr>
                          </a:solidFill>
                          <a:latin typeface="+mn-lt"/>
                          <a:ea typeface="Verdana" panose="020B0604030504040204" pitchFamily="34" charset="0"/>
                        </a:rPr>
                        <a:t>“Sabiedrībā balstītu sociālo pakalpojumu infrastruktūras izveide un attīstība”</a:t>
                      </a:r>
                    </a:p>
                  </a:txBody>
                  <a:tcPr>
                    <a:solidFill>
                      <a:schemeClr val="bg1"/>
                    </a:solidFill>
                  </a:tcPr>
                </a:tc>
                <a:extLst>
                  <a:ext uri="{0D108BD9-81ED-4DB2-BD59-A6C34878D82A}">
                    <a16:rowId xmlns:a16="http://schemas.microsoft.com/office/drawing/2014/main" val="3336149981"/>
                  </a:ext>
                </a:extLst>
              </a:tr>
              <a:tr h="383512">
                <a:tc>
                  <a:txBody>
                    <a:bodyPr/>
                    <a:lstStyle/>
                    <a:p>
                      <a:endParaRPr lang="lv-LV" sz="20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dirty="0">
                          <a:solidFill>
                            <a:schemeClr val="accent5">
                              <a:lumMod val="50000"/>
                            </a:schemeClr>
                          </a:solidFill>
                          <a:latin typeface="+mn-lt"/>
                          <a:ea typeface="Verdana" panose="020B0604030504040204" pitchFamily="34" charset="0"/>
                        </a:rPr>
                        <a:t>Noris projekta iesniegumu vērtēšana CFLA</a:t>
                      </a:r>
                    </a:p>
                  </a:txBody>
                  <a:tcPr>
                    <a:solidFill>
                      <a:schemeClr val="bg1"/>
                    </a:solidFill>
                  </a:tcPr>
                </a:tc>
                <a:extLst>
                  <a:ext uri="{0D108BD9-81ED-4DB2-BD59-A6C34878D82A}">
                    <a16:rowId xmlns:a16="http://schemas.microsoft.com/office/drawing/2014/main" val="370316627"/>
                  </a:ext>
                </a:extLst>
              </a:tr>
              <a:tr h="383512">
                <a:tc>
                  <a:txBody>
                    <a:bodyPr/>
                    <a:lstStyle/>
                    <a:p>
                      <a:endParaRPr lang="lv-LV" sz="200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u="sng" dirty="0">
                          <a:solidFill>
                            <a:schemeClr val="accent5">
                              <a:lumMod val="50000"/>
                            </a:schemeClr>
                          </a:solidFill>
                          <a:latin typeface="+mn-lt"/>
                          <a:ea typeface="Verdana" panose="020B0604030504040204" pitchFamily="34" charset="0"/>
                        </a:rPr>
                        <a:t>4.3.5.2.pasākums</a:t>
                      </a:r>
                      <a:r>
                        <a:rPr lang="lv-LV" sz="2000" dirty="0">
                          <a:solidFill>
                            <a:schemeClr val="accent5">
                              <a:lumMod val="50000"/>
                            </a:schemeClr>
                          </a:solidFill>
                          <a:latin typeface="+mn-lt"/>
                          <a:ea typeface="Verdana" panose="020B0604030504040204" pitchFamily="34" charset="0"/>
                        </a:rPr>
                        <a:t> </a:t>
                      </a:r>
                      <a:r>
                        <a:rPr lang="en-US" sz="2000" b="1" dirty="0">
                          <a:solidFill>
                            <a:schemeClr val="accent5">
                              <a:lumMod val="50000"/>
                            </a:schemeClr>
                          </a:solidFill>
                          <a:latin typeface="+mn-lt"/>
                          <a:ea typeface="Verdana" panose="020B0604030504040204" pitchFamily="34" charset="0"/>
                        </a:rPr>
                        <a:t>“</a:t>
                      </a:r>
                      <a:r>
                        <a:rPr lang="lv-LV" sz="2000" b="1" dirty="0">
                          <a:solidFill>
                            <a:schemeClr val="accent5">
                              <a:lumMod val="50000"/>
                            </a:schemeClr>
                          </a:solidFill>
                          <a:latin typeface="+mn-lt"/>
                          <a:ea typeface="Verdana" panose="020B0604030504040204" pitchFamily="34" charset="0"/>
                        </a:rPr>
                        <a:t>Atbalsts paliatīvās aprūpes sistēmas pilnveidošanai</a:t>
                      </a:r>
                      <a:r>
                        <a:rPr lang="en-US" sz="2000" b="1" dirty="0">
                          <a:solidFill>
                            <a:schemeClr val="accent5">
                              <a:lumMod val="50000"/>
                            </a:schemeClr>
                          </a:solidFill>
                          <a:latin typeface="+mn-lt"/>
                          <a:ea typeface="Verdana" panose="020B0604030504040204" pitchFamily="34" charset="0"/>
                        </a:rPr>
                        <a:t>”</a:t>
                      </a:r>
                      <a:r>
                        <a:rPr lang="lv-LV" sz="2000" b="1" dirty="0">
                          <a:solidFill>
                            <a:schemeClr val="accent5">
                              <a:lumMod val="50000"/>
                            </a:schemeClr>
                          </a:solidFill>
                          <a:latin typeface="+mn-lt"/>
                          <a:ea typeface="Verdana" panose="020B0604030504040204" pitchFamily="34" charset="0"/>
                        </a:rPr>
                        <a:t> </a:t>
                      </a:r>
                    </a:p>
                  </a:txBody>
                  <a:tcPr>
                    <a:solidFill>
                      <a:schemeClr val="bg1"/>
                    </a:solidFill>
                  </a:tcPr>
                </a:tc>
                <a:extLst>
                  <a:ext uri="{0D108BD9-81ED-4DB2-BD59-A6C34878D82A}">
                    <a16:rowId xmlns:a16="http://schemas.microsoft.com/office/drawing/2014/main" val="3229781862"/>
                  </a:ext>
                </a:extLst>
              </a:tr>
              <a:tr h="383512">
                <a:tc>
                  <a:txBody>
                    <a:bodyPr/>
                    <a:lstStyle/>
                    <a:p>
                      <a:endParaRPr lang="lv-LV" sz="20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dirty="0">
                          <a:solidFill>
                            <a:schemeClr val="accent5">
                              <a:lumMod val="50000"/>
                            </a:schemeClr>
                          </a:solidFill>
                          <a:latin typeface="+mn-lt"/>
                          <a:ea typeface="Verdana" panose="020B0604030504040204" pitchFamily="34" charset="0"/>
                        </a:rPr>
                        <a:t>Uzsākta Ministru kabineta noteikumu izstrāde pasākuma ieviešanai</a:t>
                      </a:r>
                    </a:p>
                  </a:txBody>
                  <a:tcPr>
                    <a:solidFill>
                      <a:schemeClr val="bg1"/>
                    </a:solidFill>
                  </a:tcPr>
                </a:tc>
                <a:extLst>
                  <a:ext uri="{0D108BD9-81ED-4DB2-BD59-A6C34878D82A}">
                    <a16:rowId xmlns:a16="http://schemas.microsoft.com/office/drawing/2014/main" val="1843433251"/>
                  </a:ext>
                </a:extLst>
              </a:tr>
              <a:tr h="674981">
                <a:tc>
                  <a:txBody>
                    <a:bodyPr/>
                    <a:lstStyle/>
                    <a:p>
                      <a:endParaRPr lang="lv-LV" sz="200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altLang="lv-LV" sz="2000" u="sng" dirty="0">
                          <a:solidFill>
                            <a:schemeClr val="accent5">
                              <a:lumMod val="50000"/>
                            </a:schemeClr>
                          </a:solidFill>
                          <a:latin typeface="+mn-lt"/>
                          <a:ea typeface="Verdana" panose="020B0604030504040204" pitchFamily="34" charset="0"/>
                        </a:rPr>
                        <a:t>4.3.6.3. pasākums</a:t>
                      </a:r>
                      <a:r>
                        <a:rPr lang="lv-LV" altLang="lv-LV" sz="2000" dirty="0">
                          <a:solidFill>
                            <a:schemeClr val="accent5">
                              <a:lumMod val="50000"/>
                            </a:schemeClr>
                          </a:solidFill>
                          <a:latin typeface="+mn-lt"/>
                          <a:ea typeface="Verdana" panose="020B0604030504040204" pitchFamily="34" charset="0"/>
                        </a:rPr>
                        <a:t> </a:t>
                      </a:r>
                      <a:r>
                        <a:rPr lang="lv-LV" altLang="lv-LV" sz="2000" b="1" dirty="0">
                          <a:solidFill>
                            <a:schemeClr val="accent5">
                              <a:lumMod val="50000"/>
                            </a:schemeClr>
                          </a:solidFill>
                          <a:latin typeface="+mn-lt"/>
                          <a:ea typeface="Verdana" panose="020B0604030504040204" pitchFamily="34" charset="0"/>
                        </a:rPr>
                        <a:t>“Atbalsts bērniem ar smagu diagnozi vai funkcionāliem traucējumiem, iespējamu vai esošu invaliditāti un viņu ģimenes locekļiem</a:t>
                      </a:r>
                      <a:r>
                        <a:rPr lang="en-US" altLang="lv-LV" sz="2000" b="1" dirty="0">
                          <a:solidFill>
                            <a:schemeClr val="accent5">
                              <a:lumMod val="50000"/>
                            </a:schemeClr>
                          </a:solidFill>
                          <a:latin typeface="+mn-lt"/>
                          <a:ea typeface="Verdana" panose="020B0604030504040204" pitchFamily="34" charset="0"/>
                        </a:rPr>
                        <a:t>”</a:t>
                      </a:r>
                      <a:endParaRPr lang="lv-LV" altLang="lv-LV" sz="2000" b="1" dirty="0">
                        <a:solidFill>
                          <a:schemeClr val="accent5">
                            <a:lumMod val="50000"/>
                          </a:schemeClr>
                        </a:solidFill>
                        <a:latin typeface="+mn-lt"/>
                        <a:ea typeface="Verdana" panose="020B0604030504040204" pitchFamily="34" charset="0"/>
                      </a:endParaRPr>
                    </a:p>
                  </a:txBody>
                  <a:tcPr>
                    <a:solidFill>
                      <a:schemeClr val="bg1"/>
                    </a:solidFill>
                  </a:tcPr>
                </a:tc>
                <a:extLst>
                  <a:ext uri="{0D108BD9-81ED-4DB2-BD59-A6C34878D82A}">
                    <a16:rowId xmlns:a16="http://schemas.microsoft.com/office/drawing/2014/main" val="3665879936"/>
                  </a:ext>
                </a:extLst>
              </a:tr>
              <a:tr h="383512">
                <a:tc>
                  <a:txBody>
                    <a:bodyPr/>
                    <a:lstStyle/>
                    <a:p>
                      <a:endParaRPr lang="lv-LV" sz="20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dirty="0">
                          <a:solidFill>
                            <a:srgbClr val="002060"/>
                          </a:solidFill>
                        </a:rPr>
                        <a:t>19.10.2023. noslēgts līgums ar CFLA par projekta īstenošanu</a:t>
                      </a:r>
                    </a:p>
                  </a:txBody>
                  <a:tcPr>
                    <a:solidFill>
                      <a:schemeClr val="bg1"/>
                    </a:solidFill>
                  </a:tcPr>
                </a:tc>
                <a:extLst>
                  <a:ext uri="{0D108BD9-81ED-4DB2-BD59-A6C34878D82A}">
                    <a16:rowId xmlns:a16="http://schemas.microsoft.com/office/drawing/2014/main" val="3664323007"/>
                  </a:ext>
                </a:extLst>
              </a:tr>
            </a:tbl>
          </a:graphicData>
        </a:graphic>
      </p:graphicFrame>
      <p:pic>
        <p:nvPicPr>
          <p:cNvPr id="13" name="Picture 12">
            <a:extLst>
              <a:ext uri="{FF2B5EF4-FFF2-40B4-BE49-F238E27FC236}">
                <a16:creationId xmlns:a16="http://schemas.microsoft.com/office/drawing/2014/main" id="{202FF22F-309D-437C-9D05-3E1AE67B1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674" y="3311149"/>
            <a:ext cx="493200" cy="444610"/>
          </a:xfrm>
          <a:prstGeom prst="rect">
            <a:avLst/>
          </a:prstGeom>
        </p:spPr>
      </p:pic>
      <p:pic>
        <p:nvPicPr>
          <p:cNvPr id="14" name="Picture 13">
            <a:extLst>
              <a:ext uri="{FF2B5EF4-FFF2-40B4-BE49-F238E27FC236}">
                <a16:creationId xmlns:a16="http://schemas.microsoft.com/office/drawing/2014/main" id="{1B69DE28-587C-4931-B780-A843BF13D5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834" y="4401509"/>
            <a:ext cx="493200" cy="444610"/>
          </a:xfrm>
          <a:prstGeom prst="rect">
            <a:avLst/>
          </a:prstGeom>
        </p:spPr>
      </p:pic>
      <p:pic>
        <p:nvPicPr>
          <p:cNvPr id="15" name="Picture 14">
            <a:extLst>
              <a:ext uri="{FF2B5EF4-FFF2-40B4-BE49-F238E27FC236}">
                <a16:creationId xmlns:a16="http://schemas.microsoft.com/office/drawing/2014/main" id="{AAFCD6CD-F80C-48A1-8338-D981D3F1F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834" y="5229482"/>
            <a:ext cx="493200" cy="444610"/>
          </a:xfrm>
          <a:prstGeom prst="rect">
            <a:avLst/>
          </a:prstGeom>
        </p:spPr>
      </p:pic>
      <p:pic>
        <p:nvPicPr>
          <p:cNvPr id="16" name="Picture 15">
            <a:extLst>
              <a:ext uri="{FF2B5EF4-FFF2-40B4-BE49-F238E27FC236}">
                <a16:creationId xmlns:a16="http://schemas.microsoft.com/office/drawing/2014/main" id="{F792A72C-1070-4BC6-93E3-AAD67E59F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308" y="6284342"/>
            <a:ext cx="493200" cy="444610"/>
          </a:xfrm>
          <a:prstGeom prst="rect">
            <a:avLst/>
          </a:prstGeom>
        </p:spPr>
      </p:pic>
    </p:spTree>
    <p:extLst>
      <p:ext uri="{BB962C8B-B14F-4D97-AF65-F5344CB8AC3E}">
        <p14:creationId xmlns:p14="http://schemas.microsoft.com/office/powerpoint/2010/main" val="4025701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E8D67-8858-4FF5-A7A1-A2A7556ED50A}"/>
              </a:ext>
            </a:extLst>
          </p:cNvPr>
          <p:cNvSpPr>
            <a:spLocks noGrp="1"/>
          </p:cNvSpPr>
          <p:nvPr>
            <p:ph idx="1"/>
          </p:nvPr>
        </p:nvSpPr>
        <p:spPr>
          <a:xfrm>
            <a:off x="612475" y="1837426"/>
            <a:ext cx="7996687" cy="4922149"/>
          </a:xfrm>
        </p:spPr>
        <p:txBody>
          <a:bodyPr>
            <a:noAutofit/>
          </a:bodyPr>
          <a:lstStyle/>
          <a:p>
            <a:endParaRPr lang="en-US" sz="1600" dirty="0"/>
          </a:p>
          <a:p>
            <a:pPr marL="285750" indent="-285750">
              <a:buFontTx/>
              <a:buChar char="-"/>
            </a:pPr>
            <a:endParaRPr lang="en-US" sz="1600" dirty="0"/>
          </a:p>
          <a:p>
            <a:pPr marL="285750" indent="-285750">
              <a:buFontTx/>
              <a:buChar char="-"/>
            </a:pPr>
            <a:endParaRPr lang="en-US" sz="1600" dirty="0"/>
          </a:p>
          <a:p>
            <a:pPr marL="285750" indent="-285750">
              <a:buFont typeface="Courier New" panose="02070309020205020404" pitchFamily="49" charset="0"/>
              <a:buChar char="o"/>
            </a:pPr>
            <a:endParaRPr lang="en-US" sz="1600" dirty="0"/>
          </a:p>
        </p:txBody>
      </p:sp>
      <p:sp>
        <p:nvSpPr>
          <p:cNvPr id="8" name="Title 1">
            <a:extLst>
              <a:ext uri="{FF2B5EF4-FFF2-40B4-BE49-F238E27FC236}">
                <a16:creationId xmlns:a16="http://schemas.microsoft.com/office/drawing/2014/main" id="{8E464407-E160-4E1C-A518-D9B663A6B2DB}"/>
              </a:ext>
            </a:extLst>
          </p:cNvPr>
          <p:cNvSpPr>
            <a:spLocks noGrp="1"/>
          </p:cNvSpPr>
          <p:nvPr>
            <p:ph type="title"/>
          </p:nvPr>
        </p:nvSpPr>
        <p:spPr>
          <a:xfrm>
            <a:off x="1778001" y="228600"/>
            <a:ext cx="7296426" cy="974035"/>
          </a:xfrm>
        </p:spPr>
        <p:txBody>
          <a:bodyPr>
            <a:noAutofit/>
          </a:bodyPr>
          <a:lstStyle/>
          <a:p>
            <a:pPr algn="ctr"/>
            <a:r>
              <a:rPr lang="lv-LV" sz="1800" dirty="0">
                <a:solidFill>
                  <a:srgbClr val="002060"/>
                </a:solidFill>
              </a:rPr>
              <a:t>Atbalsts sociālo pakalpojumu attīstībai.                            Plānotais Eiropas Sociālā fonda Plus (ESF+) un Eiropas Reģionālās attīstības fonda (ERAF) atbalsts (3)</a:t>
            </a:r>
          </a:p>
        </p:txBody>
      </p:sp>
      <p:graphicFrame>
        <p:nvGraphicFramePr>
          <p:cNvPr id="13" name="Content Placeholder 3">
            <a:extLst>
              <a:ext uri="{FF2B5EF4-FFF2-40B4-BE49-F238E27FC236}">
                <a16:creationId xmlns:a16="http://schemas.microsoft.com/office/drawing/2014/main" id="{93104E4E-BF36-4808-8721-D527FBA7AF97}"/>
              </a:ext>
            </a:extLst>
          </p:cNvPr>
          <p:cNvGraphicFramePr>
            <a:graphicFrameLocks/>
          </p:cNvGraphicFramePr>
          <p:nvPr>
            <p:extLst>
              <p:ext uri="{D42A27DB-BD31-4B8C-83A1-F6EECF244321}">
                <p14:modId xmlns:p14="http://schemas.microsoft.com/office/powerpoint/2010/main" val="3754654330"/>
              </p:ext>
            </p:extLst>
          </p:nvPr>
        </p:nvGraphicFramePr>
        <p:xfrm>
          <a:off x="314960" y="1645920"/>
          <a:ext cx="8605520" cy="4853706"/>
        </p:xfrm>
        <a:graphic>
          <a:graphicData uri="http://schemas.openxmlformats.org/drawingml/2006/table">
            <a:tbl>
              <a:tblPr firstRow="1" bandRow="1">
                <a:tableStyleId>{5C22544A-7EE6-4342-B048-85BDC9FD1C3A}</a:tableStyleId>
              </a:tblPr>
              <a:tblGrid>
                <a:gridCol w="944880">
                  <a:extLst>
                    <a:ext uri="{9D8B030D-6E8A-4147-A177-3AD203B41FA5}">
                      <a16:colId xmlns:a16="http://schemas.microsoft.com/office/drawing/2014/main" val="614932540"/>
                    </a:ext>
                  </a:extLst>
                </a:gridCol>
                <a:gridCol w="7660640">
                  <a:extLst>
                    <a:ext uri="{9D8B030D-6E8A-4147-A177-3AD203B41FA5}">
                      <a16:colId xmlns:a16="http://schemas.microsoft.com/office/drawing/2014/main" val="1230706411"/>
                    </a:ext>
                  </a:extLst>
                </a:gridCol>
              </a:tblGrid>
              <a:tr h="314960">
                <a:tc gridSpan="2">
                  <a:txBody>
                    <a:bodyPr/>
                    <a:lstStyle/>
                    <a:p>
                      <a:pPr algn="ctr"/>
                      <a:r>
                        <a:rPr lang="lv-LV" sz="2000" dirty="0">
                          <a:solidFill>
                            <a:schemeClr val="accent6">
                              <a:lumMod val="50000"/>
                            </a:schemeClr>
                          </a:solidFill>
                        </a:rPr>
                        <a:t>Sociālo pakalpojumu kvalitātes un efektivitātes paaugstināšana </a:t>
                      </a:r>
                    </a:p>
                  </a:txBody>
                  <a:tcPr>
                    <a:solidFill>
                      <a:schemeClr val="bg1"/>
                    </a:solidFill>
                  </a:tcPr>
                </a:tc>
                <a:tc hMerge="1">
                  <a:txBody>
                    <a:bodyPr/>
                    <a:lstStyle/>
                    <a:p>
                      <a:endParaRPr lang="lv-LV"/>
                    </a:p>
                  </a:txBody>
                  <a:tcPr/>
                </a:tc>
                <a:extLst>
                  <a:ext uri="{0D108BD9-81ED-4DB2-BD59-A6C34878D82A}">
                    <a16:rowId xmlns:a16="http://schemas.microsoft.com/office/drawing/2014/main" val="3803823427"/>
                  </a:ext>
                </a:extLst>
              </a:tr>
              <a:tr h="653985">
                <a:tc>
                  <a:txBody>
                    <a:bodyPr/>
                    <a:lstStyle/>
                    <a:p>
                      <a:endParaRPr lang="lv-LV" sz="2000" dirty="0"/>
                    </a:p>
                  </a:txBody>
                  <a:tcPr>
                    <a:solidFill>
                      <a:schemeClr val="bg1"/>
                    </a:solidFill>
                  </a:tcPr>
                </a:tc>
                <a:tc>
                  <a:txBody>
                    <a:bodyPr/>
                    <a:lstStyle/>
                    <a:p>
                      <a:r>
                        <a:rPr lang="lv-LV" sz="2000" u="sng" dirty="0">
                          <a:solidFill>
                            <a:schemeClr val="accent5">
                              <a:lumMod val="50000"/>
                            </a:schemeClr>
                          </a:solidFill>
                          <a:latin typeface="+mn-lt"/>
                          <a:ea typeface="Verdana" panose="020B0604030504040204" pitchFamily="34" charset="0"/>
                        </a:rPr>
                        <a:t>4.3.5.3.pasākums</a:t>
                      </a:r>
                      <a:r>
                        <a:rPr lang="lv-LV" sz="2000" dirty="0">
                          <a:solidFill>
                            <a:schemeClr val="accent5">
                              <a:lumMod val="50000"/>
                            </a:schemeClr>
                          </a:solidFill>
                          <a:latin typeface="+mn-lt"/>
                          <a:ea typeface="Verdana" panose="020B0604030504040204" pitchFamily="34" charset="0"/>
                        </a:rPr>
                        <a:t> </a:t>
                      </a:r>
                      <a:r>
                        <a:rPr lang="lv-LV" sz="2000" b="1" dirty="0">
                          <a:solidFill>
                            <a:schemeClr val="accent5">
                              <a:lumMod val="50000"/>
                            </a:schemeClr>
                          </a:solidFill>
                          <a:latin typeface="+mn-lt"/>
                          <a:ea typeface="Verdana" panose="020B0604030504040204" pitchFamily="34" charset="0"/>
                        </a:rPr>
                        <a:t>“Sociālo pakalpojumu kvalitātes un efektivitātes paaugstināšana”</a:t>
                      </a:r>
                      <a:endParaRPr lang="lv-LV" sz="2000" dirty="0"/>
                    </a:p>
                  </a:txBody>
                  <a:tcPr>
                    <a:solidFill>
                      <a:schemeClr val="bg1"/>
                    </a:solidFill>
                  </a:tcPr>
                </a:tc>
                <a:extLst>
                  <a:ext uri="{0D108BD9-81ED-4DB2-BD59-A6C34878D82A}">
                    <a16:rowId xmlns:a16="http://schemas.microsoft.com/office/drawing/2014/main" val="364549872"/>
                  </a:ext>
                </a:extLst>
              </a:tr>
              <a:tr h="509231">
                <a:tc>
                  <a:txBody>
                    <a:bodyPr/>
                    <a:lstStyle/>
                    <a:p>
                      <a:endParaRPr lang="lv-LV" sz="2000" dirty="0"/>
                    </a:p>
                  </a:txBody>
                  <a:tcPr>
                    <a:solidFill>
                      <a:schemeClr val="bg1"/>
                    </a:solidFill>
                  </a:tcPr>
                </a:tc>
                <a:tc>
                  <a:txBody>
                    <a:bodyPr/>
                    <a:lstStyle/>
                    <a:p>
                      <a:r>
                        <a:rPr lang="lv-LV" sz="2000" dirty="0">
                          <a:solidFill>
                            <a:schemeClr val="accent5">
                              <a:lumMod val="50000"/>
                            </a:schemeClr>
                          </a:solidFill>
                          <a:latin typeface="+mn-lt"/>
                          <a:ea typeface="Verdana" panose="020B0604030504040204" pitchFamily="34" charset="0"/>
                        </a:rPr>
                        <a:t>Noris projekta iesnieguma vērtēšana CFLA</a:t>
                      </a:r>
                      <a:endParaRPr lang="lv-LV" sz="2000" dirty="0"/>
                    </a:p>
                  </a:txBody>
                  <a:tcPr>
                    <a:solidFill>
                      <a:schemeClr val="bg1"/>
                    </a:solidFill>
                  </a:tcPr>
                </a:tc>
                <a:extLst>
                  <a:ext uri="{0D108BD9-81ED-4DB2-BD59-A6C34878D82A}">
                    <a16:rowId xmlns:a16="http://schemas.microsoft.com/office/drawing/2014/main" val="3731385649"/>
                  </a:ext>
                </a:extLst>
              </a:tr>
              <a:tr h="50923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altLang="lv-LV" sz="2000" b="1" dirty="0">
                          <a:solidFill>
                            <a:schemeClr val="accent6">
                              <a:lumMod val="50000"/>
                            </a:schemeClr>
                          </a:solidFill>
                          <a:latin typeface="+mn-lt"/>
                        </a:rPr>
                        <a:t>Sociālajā jomā strādājošo speciālistu profesionalitātes paaugstināšana </a:t>
                      </a:r>
                      <a:endParaRPr lang="lv-LV" altLang="lv-LV" sz="2000" dirty="0">
                        <a:solidFill>
                          <a:schemeClr val="accent6">
                            <a:lumMod val="50000"/>
                          </a:schemeClr>
                        </a:solidFill>
                        <a:latin typeface="+mn-lt"/>
                      </a:endParaRPr>
                    </a:p>
                  </a:txBody>
                  <a:tcPr>
                    <a:solidFill>
                      <a:schemeClr val="bg1"/>
                    </a:solidFill>
                  </a:tcPr>
                </a:tc>
                <a:tc hMerge="1">
                  <a:txBody>
                    <a:bodyPr/>
                    <a:lstStyle/>
                    <a:p>
                      <a:endParaRPr lang="lv-LV"/>
                    </a:p>
                  </a:txBody>
                  <a:tcPr/>
                </a:tc>
                <a:extLst>
                  <a:ext uri="{0D108BD9-81ED-4DB2-BD59-A6C34878D82A}">
                    <a16:rowId xmlns:a16="http://schemas.microsoft.com/office/drawing/2014/main" val="1434906383"/>
                  </a:ext>
                </a:extLst>
              </a:tr>
              <a:tr h="509231">
                <a:tc>
                  <a:txBody>
                    <a:bodyPr/>
                    <a:lstStyle/>
                    <a:p>
                      <a:endParaRPr lang="lv-LV" sz="2000" dirty="0"/>
                    </a:p>
                  </a:txBody>
                  <a:tcPr>
                    <a:solidFill>
                      <a:schemeClr val="bg1"/>
                    </a:solidFill>
                  </a:tcPr>
                </a:tc>
                <a:tc>
                  <a:txBody>
                    <a:bodyPr/>
                    <a:lstStyle/>
                    <a:p>
                      <a:r>
                        <a:rPr lang="en-US" sz="2000" u="sng" dirty="0">
                          <a:solidFill>
                            <a:schemeClr val="accent5">
                              <a:lumMod val="50000"/>
                            </a:schemeClr>
                          </a:solidFill>
                          <a:latin typeface="+mn-lt"/>
                          <a:ea typeface="Verdana" panose="020B0604030504040204" pitchFamily="34" charset="0"/>
                        </a:rPr>
                        <a:t>4.3.5.4</a:t>
                      </a:r>
                      <a:r>
                        <a:rPr lang="lv-LV" sz="2000" u="sng" dirty="0">
                          <a:solidFill>
                            <a:schemeClr val="accent5">
                              <a:lumMod val="50000"/>
                            </a:schemeClr>
                          </a:solidFill>
                          <a:latin typeface="+mn-lt"/>
                          <a:ea typeface="Verdana" panose="020B0604030504040204" pitchFamily="34" charset="0"/>
                        </a:rPr>
                        <a:t>.pasākums </a:t>
                      </a:r>
                      <a:r>
                        <a:rPr lang="en-US" sz="2000" b="1" dirty="0">
                          <a:solidFill>
                            <a:schemeClr val="accent5">
                              <a:lumMod val="50000"/>
                            </a:schemeClr>
                          </a:solidFill>
                          <a:latin typeface="+mn-lt"/>
                          <a:ea typeface="Verdana" panose="020B0604030504040204" pitchFamily="34" charset="0"/>
                        </a:rPr>
                        <a:t>"Profesionāla un </a:t>
                      </a:r>
                      <a:r>
                        <a:rPr lang="en-US" sz="2000" b="1" dirty="0" err="1">
                          <a:solidFill>
                            <a:schemeClr val="accent5">
                              <a:lumMod val="50000"/>
                            </a:schemeClr>
                          </a:solidFill>
                          <a:latin typeface="+mn-lt"/>
                          <a:ea typeface="Verdana" panose="020B0604030504040204" pitchFamily="34" charset="0"/>
                        </a:rPr>
                        <a:t>mūsdienīga</a:t>
                      </a:r>
                      <a:r>
                        <a:rPr lang="en-US" sz="2000" b="1" dirty="0">
                          <a:solidFill>
                            <a:schemeClr val="accent5">
                              <a:lumMod val="50000"/>
                            </a:schemeClr>
                          </a:solidFill>
                          <a:latin typeface="+mn-lt"/>
                          <a:ea typeface="Verdana" panose="020B0604030504040204" pitchFamily="34" charset="0"/>
                        </a:rPr>
                        <a:t> sociālā darba attīstība</a:t>
                      </a:r>
                      <a:r>
                        <a:rPr lang="lv-LV" sz="2000" b="1" dirty="0">
                          <a:solidFill>
                            <a:schemeClr val="accent5">
                              <a:lumMod val="50000"/>
                            </a:schemeClr>
                          </a:solidFill>
                          <a:latin typeface="+mn-lt"/>
                          <a:ea typeface="Verdana" panose="020B0604030504040204" pitchFamily="34" charset="0"/>
                        </a:rPr>
                        <a:t>"</a:t>
                      </a:r>
                      <a:endParaRPr lang="lv-LV" sz="2000" dirty="0"/>
                    </a:p>
                  </a:txBody>
                  <a:tcPr>
                    <a:solidFill>
                      <a:schemeClr val="bg1"/>
                    </a:solidFill>
                  </a:tcPr>
                </a:tc>
                <a:extLst>
                  <a:ext uri="{0D108BD9-81ED-4DB2-BD59-A6C34878D82A}">
                    <a16:rowId xmlns:a16="http://schemas.microsoft.com/office/drawing/2014/main" val="3404257295"/>
                  </a:ext>
                </a:extLst>
              </a:tr>
              <a:tr h="509231">
                <a:tc>
                  <a:txBody>
                    <a:bodyPr/>
                    <a:lstStyle/>
                    <a:p>
                      <a:endParaRPr lang="lv-LV" sz="2000"/>
                    </a:p>
                  </a:txBody>
                  <a:tcPr>
                    <a:solidFill>
                      <a:schemeClr val="bg1"/>
                    </a:solidFill>
                  </a:tcPr>
                </a:tc>
                <a:tc>
                  <a:txBody>
                    <a:bodyPr/>
                    <a:lstStyle/>
                    <a:p>
                      <a:r>
                        <a:rPr lang="lv-LV" sz="2000" b="0" dirty="0">
                          <a:solidFill>
                            <a:schemeClr val="accent5">
                              <a:lumMod val="50000"/>
                            </a:schemeClr>
                          </a:solidFill>
                          <a:latin typeface="+mn-lt"/>
                        </a:rPr>
                        <a:t>31.07.</a:t>
                      </a:r>
                      <a:r>
                        <a:rPr lang="sv-SE" sz="2000" b="0" dirty="0">
                          <a:solidFill>
                            <a:schemeClr val="accent5">
                              <a:lumMod val="50000"/>
                            </a:schemeClr>
                          </a:solidFill>
                          <a:latin typeface="+mn-lt"/>
                        </a:rPr>
                        <a:t>2024. noslēgts līgums ar CFLA par projekta īstenošanu</a:t>
                      </a:r>
                      <a:endParaRPr lang="lv-LV" sz="2000" b="0" dirty="0">
                        <a:solidFill>
                          <a:schemeClr val="accent5">
                            <a:lumMod val="50000"/>
                          </a:schemeClr>
                        </a:solidFill>
                      </a:endParaRPr>
                    </a:p>
                  </a:txBody>
                  <a:tcPr>
                    <a:solidFill>
                      <a:schemeClr val="bg1"/>
                    </a:solidFill>
                  </a:tcPr>
                </a:tc>
                <a:extLst>
                  <a:ext uri="{0D108BD9-81ED-4DB2-BD59-A6C34878D82A}">
                    <a16:rowId xmlns:a16="http://schemas.microsoft.com/office/drawing/2014/main" val="486387614"/>
                  </a:ext>
                </a:extLst>
              </a:tr>
              <a:tr h="50923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b="1" dirty="0">
                          <a:solidFill>
                            <a:schemeClr val="accent6">
                              <a:lumMod val="50000"/>
                            </a:schemeClr>
                          </a:solidFill>
                          <a:latin typeface="+mn-lt"/>
                        </a:rPr>
                        <a:t>Ģimenes un darba dzīves saskaņošanas un </a:t>
                      </a:r>
                      <a:r>
                        <a:rPr lang="lv-LV" sz="2000" b="1" dirty="0" err="1">
                          <a:solidFill>
                            <a:schemeClr val="accent6">
                              <a:lumMod val="50000"/>
                            </a:schemeClr>
                          </a:solidFill>
                          <a:latin typeface="+mn-lt"/>
                        </a:rPr>
                        <a:t>cilvēkkapitāla</a:t>
                      </a:r>
                      <a:r>
                        <a:rPr lang="lv-LV" sz="2000" b="1" dirty="0">
                          <a:solidFill>
                            <a:schemeClr val="accent6">
                              <a:lumMod val="50000"/>
                            </a:schemeClr>
                          </a:solidFill>
                          <a:latin typeface="+mn-lt"/>
                        </a:rPr>
                        <a:t> attīstības veicināšana</a:t>
                      </a:r>
                      <a:endParaRPr lang="lv-LV" altLang="lv-LV" sz="2000" b="1" dirty="0">
                        <a:solidFill>
                          <a:schemeClr val="accent6">
                            <a:lumMod val="50000"/>
                          </a:schemeClr>
                        </a:solidFill>
                        <a:latin typeface="+mn-lt"/>
                      </a:endParaRPr>
                    </a:p>
                  </a:txBody>
                  <a:tcPr>
                    <a:solidFill>
                      <a:schemeClr val="bg1"/>
                    </a:solidFill>
                  </a:tcPr>
                </a:tc>
                <a:tc hMerge="1">
                  <a:txBody>
                    <a:bodyPr/>
                    <a:lstStyle/>
                    <a:p>
                      <a:endParaRPr lang="lv-LV"/>
                    </a:p>
                  </a:txBody>
                  <a:tcPr/>
                </a:tc>
                <a:extLst>
                  <a:ext uri="{0D108BD9-81ED-4DB2-BD59-A6C34878D82A}">
                    <a16:rowId xmlns:a16="http://schemas.microsoft.com/office/drawing/2014/main" val="2455532696"/>
                  </a:ext>
                </a:extLst>
              </a:tr>
              <a:tr h="653985">
                <a:tc>
                  <a:txBody>
                    <a:bodyPr/>
                    <a:lstStyle/>
                    <a:p>
                      <a:endParaRPr lang="lv-LV" sz="2000"/>
                    </a:p>
                  </a:txBody>
                  <a:tcPr>
                    <a:solidFill>
                      <a:schemeClr val="bg1"/>
                    </a:solidFill>
                  </a:tcPr>
                </a:tc>
                <a:tc>
                  <a:txBody>
                    <a:bodyPr/>
                    <a:lstStyle/>
                    <a:p>
                      <a:r>
                        <a:rPr lang="lv-LV" sz="2000" u="sng" dirty="0">
                          <a:solidFill>
                            <a:schemeClr val="accent5">
                              <a:lumMod val="50000"/>
                            </a:schemeClr>
                          </a:solidFill>
                          <a:latin typeface="+mn-lt"/>
                          <a:ea typeface="Verdana" panose="020B0604030504040204" pitchFamily="34" charset="0"/>
                        </a:rPr>
                        <a:t>4.3.4.3.pasākums </a:t>
                      </a:r>
                      <a:r>
                        <a:rPr lang="lv-LV" sz="2000" b="1" dirty="0">
                          <a:solidFill>
                            <a:schemeClr val="accent5">
                              <a:lumMod val="50000"/>
                            </a:schemeClr>
                          </a:solidFill>
                          <a:latin typeface="+mn-lt"/>
                          <a:ea typeface="Verdana" panose="020B0604030504040204" pitchFamily="34" charset="0"/>
                        </a:rPr>
                        <a:t>"</a:t>
                      </a:r>
                      <a:r>
                        <a:rPr lang="lv-LV" sz="2000" b="1" dirty="0" err="1">
                          <a:solidFill>
                            <a:schemeClr val="accent5">
                              <a:lumMod val="50000"/>
                            </a:schemeClr>
                          </a:solidFill>
                          <a:latin typeface="+mn-lt"/>
                          <a:ea typeface="Verdana" panose="020B0604030504040204" pitchFamily="34" charset="0"/>
                        </a:rPr>
                        <a:t>Izvērtējumi</a:t>
                      </a:r>
                      <a:r>
                        <a:rPr lang="lv-LV" sz="2000" b="1" dirty="0">
                          <a:solidFill>
                            <a:schemeClr val="accent5">
                              <a:lumMod val="50000"/>
                            </a:schemeClr>
                          </a:solidFill>
                          <a:latin typeface="+mn-lt"/>
                          <a:ea typeface="Verdana" panose="020B0604030504040204" pitchFamily="34" charset="0"/>
                        </a:rPr>
                        <a:t> pierādījumos balstītas sociālās politikas pilnveidei"</a:t>
                      </a:r>
                      <a:endParaRPr lang="lv-LV" sz="2000" dirty="0"/>
                    </a:p>
                  </a:txBody>
                  <a:tcPr>
                    <a:solidFill>
                      <a:schemeClr val="bg1"/>
                    </a:solidFill>
                  </a:tcPr>
                </a:tc>
                <a:extLst>
                  <a:ext uri="{0D108BD9-81ED-4DB2-BD59-A6C34878D82A}">
                    <a16:rowId xmlns:a16="http://schemas.microsoft.com/office/drawing/2014/main" val="1307487017"/>
                  </a:ext>
                </a:extLst>
              </a:tr>
              <a:tr h="509231">
                <a:tc>
                  <a:txBody>
                    <a:bodyPr/>
                    <a:lstStyle/>
                    <a:p>
                      <a:endParaRPr lang="lv-LV" sz="2000" dirty="0"/>
                    </a:p>
                  </a:txBody>
                  <a:tcPr>
                    <a:solidFill>
                      <a:schemeClr val="bg1"/>
                    </a:solidFill>
                  </a:tcPr>
                </a:tc>
                <a:tc>
                  <a:txBody>
                    <a:bodyPr/>
                    <a:lstStyle/>
                    <a:p>
                      <a:r>
                        <a:rPr lang="sv-SE" sz="2000" dirty="0">
                          <a:solidFill>
                            <a:schemeClr val="accent5">
                              <a:lumMod val="50000"/>
                            </a:schemeClr>
                          </a:solidFill>
                        </a:rPr>
                        <a:t>24.04.2024. noslēgts līgums ar CFLA par projekta īstenošan</a:t>
                      </a:r>
                      <a:r>
                        <a:rPr lang="lv-LV" sz="2000" dirty="0">
                          <a:solidFill>
                            <a:schemeClr val="accent5">
                              <a:lumMod val="50000"/>
                            </a:schemeClr>
                          </a:solidFill>
                        </a:rPr>
                        <a:t>u</a:t>
                      </a:r>
                      <a:endParaRPr lang="lv-LV" sz="2000" dirty="0"/>
                    </a:p>
                  </a:txBody>
                  <a:tcPr>
                    <a:solidFill>
                      <a:schemeClr val="bg1"/>
                    </a:solidFill>
                  </a:tcPr>
                </a:tc>
                <a:extLst>
                  <a:ext uri="{0D108BD9-81ED-4DB2-BD59-A6C34878D82A}">
                    <a16:rowId xmlns:a16="http://schemas.microsoft.com/office/drawing/2014/main" val="3946067290"/>
                  </a:ext>
                </a:extLst>
              </a:tr>
            </a:tbl>
          </a:graphicData>
        </a:graphic>
      </p:graphicFrame>
      <p:pic>
        <p:nvPicPr>
          <p:cNvPr id="14" name="Picture 13">
            <a:extLst>
              <a:ext uri="{FF2B5EF4-FFF2-40B4-BE49-F238E27FC236}">
                <a16:creationId xmlns:a16="http://schemas.microsoft.com/office/drawing/2014/main" id="{A6F26114-0048-408A-8BEA-39D4E06FE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38" y="2704395"/>
            <a:ext cx="493200" cy="444610"/>
          </a:xfrm>
          <a:prstGeom prst="rect">
            <a:avLst/>
          </a:prstGeom>
        </p:spPr>
      </p:pic>
      <p:pic>
        <p:nvPicPr>
          <p:cNvPr id="15" name="Picture 14">
            <a:extLst>
              <a:ext uri="{FF2B5EF4-FFF2-40B4-BE49-F238E27FC236}">
                <a16:creationId xmlns:a16="http://schemas.microsoft.com/office/drawing/2014/main" id="{31362466-999D-4F8C-9C5D-73F124A9E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70" y="4222695"/>
            <a:ext cx="493200" cy="444610"/>
          </a:xfrm>
          <a:prstGeom prst="rect">
            <a:avLst/>
          </a:prstGeom>
        </p:spPr>
      </p:pic>
      <p:pic>
        <p:nvPicPr>
          <p:cNvPr id="16" name="Picture 15">
            <a:extLst>
              <a:ext uri="{FF2B5EF4-FFF2-40B4-BE49-F238E27FC236}">
                <a16:creationId xmlns:a16="http://schemas.microsoft.com/office/drawing/2014/main" id="{AFBA26D0-8977-4D87-9B21-182D490FBC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70" y="5921801"/>
            <a:ext cx="493200" cy="444610"/>
          </a:xfrm>
          <a:prstGeom prst="rect">
            <a:avLst/>
          </a:prstGeom>
        </p:spPr>
      </p:pic>
    </p:spTree>
    <p:extLst>
      <p:ext uri="{BB962C8B-B14F-4D97-AF65-F5344CB8AC3E}">
        <p14:creationId xmlns:p14="http://schemas.microsoft.com/office/powerpoint/2010/main" val="3837496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BFAB-8E77-44DB-8F90-70BF778CC1CD}"/>
              </a:ext>
            </a:extLst>
          </p:cNvPr>
          <p:cNvSpPr>
            <a:spLocks noGrp="1"/>
          </p:cNvSpPr>
          <p:nvPr>
            <p:ph type="title"/>
          </p:nvPr>
        </p:nvSpPr>
        <p:spPr>
          <a:xfrm>
            <a:off x="1828800" y="381000"/>
            <a:ext cx="6858000" cy="817880"/>
          </a:xfrm>
        </p:spPr>
        <p:txBody>
          <a:bodyPr>
            <a:normAutofit/>
          </a:bodyPr>
          <a:lstStyle/>
          <a:p>
            <a:pPr algn="ctr"/>
            <a:r>
              <a:rPr lang="lv-LV" sz="1800" dirty="0">
                <a:solidFill>
                  <a:srgbClr val="002060"/>
                </a:solidFill>
              </a:rPr>
              <a:t>Atbalsts sociālo pakalpojumu attīstībai.                              Plānotais Atveseļošanas fonda atbalsts</a:t>
            </a:r>
            <a:endParaRPr lang="lv-LV" sz="1800" dirty="0"/>
          </a:p>
        </p:txBody>
      </p:sp>
      <p:sp>
        <p:nvSpPr>
          <p:cNvPr id="6" name="Content Placeholder 2">
            <a:extLst>
              <a:ext uri="{FF2B5EF4-FFF2-40B4-BE49-F238E27FC236}">
                <a16:creationId xmlns:a16="http://schemas.microsoft.com/office/drawing/2014/main" id="{F5C57A9A-DD2A-4716-A916-34B244D80EAF}"/>
              </a:ext>
            </a:extLst>
          </p:cNvPr>
          <p:cNvSpPr>
            <a:spLocks noGrp="1"/>
          </p:cNvSpPr>
          <p:nvPr>
            <p:ph idx="1"/>
          </p:nvPr>
        </p:nvSpPr>
        <p:spPr>
          <a:xfrm>
            <a:off x="101600" y="1330960"/>
            <a:ext cx="8930640" cy="5527040"/>
          </a:xfrm>
        </p:spPr>
        <p:txBody>
          <a:bodyPr>
            <a:normAutofit/>
          </a:bodyPr>
          <a:lstStyle/>
          <a:p>
            <a:pPr marL="285750" indent="-285750">
              <a:buFont typeface="Wingdings" panose="05000000000000000000" pitchFamily="2" charset="2"/>
              <a:buChar char="Ø"/>
            </a:pPr>
            <a:endParaRPr lang="lv-LV" altLang="lv-LV" sz="1900" dirty="0">
              <a:solidFill>
                <a:schemeClr val="accent5">
                  <a:lumMod val="50000"/>
                </a:schemeClr>
              </a:solidFill>
              <a:latin typeface="+mn-lt"/>
              <a:ea typeface="MS PGothic" panose="020B0600070205080204" pitchFamily="34" charset="-128"/>
            </a:endParaRPr>
          </a:p>
          <a:p>
            <a:endParaRPr lang="lv-LV" altLang="lv-LV" sz="1900" dirty="0">
              <a:ea typeface="MS PGothic" panose="020B0600070205080204" pitchFamily="34" charset="-128"/>
            </a:endParaRPr>
          </a:p>
        </p:txBody>
      </p:sp>
      <p:graphicFrame>
        <p:nvGraphicFramePr>
          <p:cNvPr id="4" name="Table 3">
            <a:extLst>
              <a:ext uri="{FF2B5EF4-FFF2-40B4-BE49-F238E27FC236}">
                <a16:creationId xmlns:a16="http://schemas.microsoft.com/office/drawing/2014/main" id="{4766E2E5-8A4D-46AF-B3BD-22717A39716F}"/>
              </a:ext>
            </a:extLst>
          </p:cNvPr>
          <p:cNvGraphicFramePr>
            <a:graphicFrameLocks noGrp="1"/>
          </p:cNvGraphicFramePr>
          <p:nvPr>
            <p:extLst>
              <p:ext uri="{D42A27DB-BD31-4B8C-83A1-F6EECF244321}">
                <p14:modId xmlns:p14="http://schemas.microsoft.com/office/powerpoint/2010/main" val="179905756"/>
              </p:ext>
            </p:extLst>
          </p:nvPr>
        </p:nvGraphicFramePr>
        <p:xfrm>
          <a:off x="0" y="1330960"/>
          <a:ext cx="9144000" cy="5592096"/>
        </p:xfrm>
        <a:graphic>
          <a:graphicData uri="http://schemas.openxmlformats.org/drawingml/2006/table">
            <a:tbl>
              <a:tblPr firstRow="1" bandRow="1">
                <a:tableStyleId>{5C22544A-7EE6-4342-B048-85BDC9FD1C3A}</a:tableStyleId>
              </a:tblPr>
              <a:tblGrid>
                <a:gridCol w="801726">
                  <a:extLst>
                    <a:ext uri="{9D8B030D-6E8A-4147-A177-3AD203B41FA5}">
                      <a16:colId xmlns:a16="http://schemas.microsoft.com/office/drawing/2014/main" val="4032085380"/>
                    </a:ext>
                  </a:extLst>
                </a:gridCol>
                <a:gridCol w="8342274">
                  <a:extLst>
                    <a:ext uri="{9D8B030D-6E8A-4147-A177-3AD203B41FA5}">
                      <a16:colId xmlns:a16="http://schemas.microsoft.com/office/drawing/2014/main" val="1729611811"/>
                    </a:ext>
                  </a:extLst>
                </a:gridCol>
              </a:tblGrid>
              <a:tr h="36813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altLang="lv-LV" sz="1500" b="1" dirty="0">
                          <a:solidFill>
                            <a:schemeClr val="accent6">
                              <a:lumMod val="50000"/>
                            </a:schemeClr>
                          </a:solidFill>
                          <a:latin typeface="+mn-lt"/>
                        </a:rPr>
                        <a:t>Ēku vides pieejamības nodrošināšana</a:t>
                      </a:r>
                    </a:p>
                  </a:txBody>
                  <a:tcPr>
                    <a:solidFill>
                      <a:schemeClr val="bg1"/>
                    </a:solidFill>
                  </a:tcPr>
                </a:tc>
                <a:tc hMerge="1">
                  <a:txBody>
                    <a:bodyPr/>
                    <a:lstStyle/>
                    <a:p>
                      <a:endParaRPr lang="lv-LV"/>
                    </a:p>
                  </a:txBody>
                  <a:tcPr/>
                </a:tc>
                <a:extLst>
                  <a:ext uri="{0D108BD9-81ED-4DB2-BD59-A6C34878D82A}">
                    <a16:rowId xmlns:a16="http://schemas.microsoft.com/office/drawing/2014/main" val="2049415008"/>
                  </a:ext>
                </a:extLst>
              </a:tr>
              <a:tr h="368136">
                <a:tc>
                  <a:txBody>
                    <a:bodyPr/>
                    <a:lstStyle/>
                    <a:p>
                      <a:endParaRPr lang="lv-LV" sz="1400" dirty="0"/>
                    </a:p>
                  </a:txBody>
                  <a:tcPr>
                    <a:solidFill>
                      <a:schemeClr val="bg1"/>
                    </a:solidFill>
                  </a:tcPr>
                </a:tc>
                <a:tc>
                  <a:txBody>
                    <a:bodyPr/>
                    <a:lstStyle/>
                    <a:p>
                      <a:r>
                        <a:rPr lang="lv-LV" sz="1500" u="sng" dirty="0">
                          <a:solidFill>
                            <a:schemeClr val="accent5">
                              <a:lumMod val="50000"/>
                            </a:schemeClr>
                          </a:solidFill>
                          <a:latin typeface="+mn-lt"/>
                          <a:ea typeface="Verdana" panose="020B0604030504040204" pitchFamily="34" charset="0"/>
                        </a:rPr>
                        <a:t>3.1.2.1.investīcija</a:t>
                      </a:r>
                      <a:r>
                        <a:rPr lang="en-US" sz="1500" u="sng" dirty="0">
                          <a:solidFill>
                            <a:schemeClr val="accent5">
                              <a:lumMod val="50000"/>
                            </a:schemeClr>
                          </a:solidFill>
                          <a:latin typeface="+mn-lt"/>
                          <a:ea typeface="Verdana" panose="020B0604030504040204" pitchFamily="34" charset="0"/>
                        </a:rPr>
                        <a:t>s 1.kārta </a:t>
                      </a:r>
                      <a:r>
                        <a:rPr lang="en-US" sz="1500" b="1" dirty="0">
                          <a:solidFill>
                            <a:schemeClr val="accent5">
                              <a:lumMod val="50000"/>
                            </a:schemeClr>
                          </a:solidFill>
                          <a:latin typeface="+mn-lt"/>
                          <a:ea typeface="Verdana" panose="020B0604030504040204" pitchFamily="34" charset="0"/>
                        </a:rPr>
                        <a:t>“</a:t>
                      </a:r>
                      <a:r>
                        <a:rPr lang="lv-LV" sz="1500" b="1" dirty="0">
                          <a:solidFill>
                            <a:schemeClr val="accent5">
                              <a:lumMod val="50000"/>
                            </a:schemeClr>
                          </a:solidFill>
                          <a:latin typeface="+mn-lt"/>
                          <a:ea typeface="Verdana" panose="020B0604030504040204" pitchFamily="34" charset="0"/>
                        </a:rPr>
                        <a:t>Valsts un pašvaldību ēku vides pieejamības nodrošināšanas pasākumi</a:t>
                      </a:r>
                      <a:r>
                        <a:rPr lang="en-US" sz="1500" b="1" dirty="0">
                          <a:solidFill>
                            <a:schemeClr val="accent5">
                              <a:lumMod val="50000"/>
                            </a:schemeClr>
                          </a:solidFill>
                          <a:latin typeface="+mn-lt"/>
                          <a:ea typeface="Verdana" panose="020B0604030504040204" pitchFamily="34" charset="0"/>
                        </a:rPr>
                        <a:t>”</a:t>
                      </a:r>
                      <a:endParaRPr lang="lv-LV" sz="1500" dirty="0"/>
                    </a:p>
                  </a:txBody>
                  <a:tcPr>
                    <a:solidFill>
                      <a:schemeClr val="bg1"/>
                    </a:solidFill>
                  </a:tcPr>
                </a:tc>
                <a:extLst>
                  <a:ext uri="{0D108BD9-81ED-4DB2-BD59-A6C34878D82A}">
                    <a16:rowId xmlns:a16="http://schemas.microsoft.com/office/drawing/2014/main" val="944496160"/>
                  </a:ext>
                </a:extLst>
              </a:tr>
              <a:tr h="368136">
                <a:tc>
                  <a:txBody>
                    <a:bodyPr/>
                    <a:lstStyle/>
                    <a:p>
                      <a:endParaRPr lang="lv-LV" sz="14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Norit projektu īstenošana 20 pašvaldības</a:t>
                      </a:r>
                    </a:p>
                  </a:txBody>
                  <a:tcPr>
                    <a:solidFill>
                      <a:schemeClr val="bg1"/>
                    </a:solidFill>
                  </a:tcPr>
                </a:tc>
                <a:extLst>
                  <a:ext uri="{0D108BD9-81ED-4DB2-BD59-A6C34878D82A}">
                    <a16:rowId xmlns:a16="http://schemas.microsoft.com/office/drawing/2014/main" val="54234671"/>
                  </a:ext>
                </a:extLst>
              </a:tr>
              <a:tr h="538090">
                <a:tc>
                  <a:txBody>
                    <a:bodyPr/>
                    <a:lstStyle/>
                    <a:p>
                      <a:endParaRPr lang="lv-LV" sz="1400"/>
                    </a:p>
                  </a:txBody>
                  <a:tcPr>
                    <a:solidFill>
                      <a:schemeClr val="bg1"/>
                    </a:solidFill>
                  </a:tcPr>
                </a:tc>
                <a:tc>
                  <a:txBody>
                    <a:bodyPr/>
                    <a:lstStyle/>
                    <a:p>
                      <a:r>
                        <a:rPr lang="lv-LV" sz="1500" u="sng" dirty="0">
                          <a:solidFill>
                            <a:schemeClr val="accent5">
                              <a:lumMod val="50000"/>
                            </a:schemeClr>
                          </a:solidFill>
                          <a:latin typeface="+mn-lt"/>
                          <a:ea typeface="Verdana" panose="020B0604030504040204" pitchFamily="34" charset="0"/>
                        </a:rPr>
                        <a:t>3.1.2.1.investīcija</a:t>
                      </a:r>
                      <a:r>
                        <a:rPr lang="en-US" sz="1500" u="sng" dirty="0">
                          <a:solidFill>
                            <a:schemeClr val="accent5">
                              <a:lumMod val="50000"/>
                            </a:schemeClr>
                          </a:solidFill>
                          <a:latin typeface="+mn-lt"/>
                          <a:ea typeface="Verdana" panose="020B0604030504040204" pitchFamily="34" charset="0"/>
                        </a:rPr>
                        <a:t>s 2.kārta </a:t>
                      </a:r>
                      <a:r>
                        <a:rPr lang="lv-LV" sz="1500" b="1" dirty="0">
                          <a:solidFill>
                            <a:schemeClr val="accent5">
                              <a:lumMod val="50000"/>
                            </a:schemeClr>
                          </a:solidFill>
                          <a:latin typeface="+mn-lt"/>
                          <a:ea typeface="Verdana" panose="020B0604030504040204" pitchFamily="34" charset="0"/>
                        </a:rPr>
                        <a:t>“Atbalsta pasākumi cilvēkiem ar invaliditāti mājokļu vides pieejamības nodrošināšanai”</a:t>
                      </a:r>
                      <a:endParaRPr lang="lv-LV" sz="1500" dirty="0"/>
                    </a:p>
                  </a:txBody>
                  <a:tcPr>
                    <a:solidFill>
                      <a:schemeClr val="bg1"/>
                    </a:solidFill>
                  </a:tcPr>
                </a:tc>
                <a:extLst>
                  <a:ext uri="{0D108BD9-81ED-4DB2-BD59-A6C34878D82A}">
                    <a16:rowId xmlns:a16="http://schemas.microsoft.com/office/drawing/2014/main" val="2196718618"/>
                  </a:ext>
                </a:extLst>
              </a:tr>
              <a:tr h="538090">
                <a:tc>
                  <a:txBody>
                    <a:bodyPr/>
                    <a:lstStyle/>
                    <a:p>
                      <a:endParaRPr lang="lv-LV" sz="14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39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pašvaldības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pieteikušas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projektus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ar</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17 </a:t>
                      </a:r>
                      <a:r>
                        <a:rPr kumimoji="0" lang="lv-LV"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CFLA ir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noslē</a:t>
                      </a:r>
                      <a:r>
                        <a:rPr kumimoji="0" lang="lv-LV"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gusi</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līgum</a:t>
                      </a:r>
                      <a:r>
                        <a:rPr kumimoji="0" lang="lv-LV"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us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par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projektu</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īstenošanu</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turpinās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līgumu</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a:t>
                      </a:r>
                      <a:r>
                        <a:rPr kumimoji="0" lang="en-GB" altLang="lv-LV" sz="1500" b="0" i="0" u="none" strike="noStrike" cap="none" normalizeH="0" baseline="0" dirty="0" err="1">
                          <a:ln>
                            <a:noFill/>
                          </a:ln>
                          <a:solidFill>
                            <a:schemeClr val="accent5">
                              <a:lumMod val="50000"/>
                            </a:schemeClr>
                          </a:solidFill>
                          <a:effectLst/>
                          <a:latin typeface="+mn-lt"/>
                          <a:ea typeface="MS PGothic" panose="020B0600070205080204" pitchFamily="34" charset="-128"/>
                        </a:rPr>
                        <a:t>slēgšanas</a:t>
                      </a:r>
                      <a:r>
                        <a:rPr kumimoji="0" lang="en-GB" altLang="lv-LV" sz="1500" b="0" i="0" u="none" strike="noStrike" cap="none" normalizeH="0" baseline="0" dirty="0">
                          <a:ln>
                            <a:noFill/>
                          </a:ln>
                          <a:solidFill>
                            <a:schemeClr val="accent5">
                              <a:lumMod val="50000"/>
                            </a:schemeClr>
                          </a:solidFill>
                          <a:effectLst/>
                          <a:latin typeface="+mn-lt"/>
                          <a:ea typeface="MS PGothic" panose="020B0600070205080204" pitchFamily="34" charset="-128"/>
                        </a:rPr>
                        <a:t> process</a:t>
                      </a:r>
                      <a:endParaRPr kumimoji="0" lang="lv-LV" altLang="lv-LV" sz="1500" b="0" i="0" u="none" strike="noStrike" cap="none" normalizeH="0" baseline="0" dirty="0">
                        <a:ln>
                          <a:noFill/>
                        </a:ln>
                        <a:solidFill>
                          <a:schemeClr val="accent5">
                            <a:lumMod val="50000"/>
                          </a:schemeClr>
                        </a:solidFill>
                        <a:effectLst/>
                        <a:latin typeface="+mn-lt"/>
                        <a:ea typeface="MS PGothic" panose="020B0600070205080204" pitchFamily="34" charset="-128"/>
                      </a:endParaRPr>
                    </a:p>
                  </a:txBody>
                  <a:tcPr>
                    <a:solidFill>
                      <a:schemeClr val="bg1"/>
                    </a:solidFill>
                  </a:tcPr>
                </a:tc>
                <a:extLst>
                  <a:ext uri="{0D108BD9-81ED-4DB2-BD59-A6C34878D82A}">
                    <a16:rowId xmlns:a16="http://schemas.microsoft.com/office/drawing/2014/main" val="3553819532"/>
                  </a:ext>
                </a:extLst>
              </a:tr>
              <a:tr h="36813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altLang="lv-LV" sz="1500" b="1" dirty="0">
                          <a:solidFill>
                            <a:schemeClr val="accent6">
                              <a:lumMod val="50000"/>
                            </a:schemeClr>
                          </a:solidFill>
                          <a:latin typeface="+mn-lt"/>
                        </a:rPr>
                        <a:t>Ģimeniskai videi pietuvinātu aprūpes pakalpojumu sniedzēju attīstība pensijas vecuma personām</a:t>
                      </a:r>
                      <a:r>
                        <a:rPr lang="lv-LV" altLang="lv-LV" sz="1500" dirty="0">
                          <a:solidFill>
                            <a:schemeClr val="accent6">
                              <a:lumMod val="50000"/>
                            </a:schemeClr>
                          </a:solidFill>
                          <a:latin typeface="+mn-lt"/>
                        </a:rPr>
                        <a:t> </a:t>
                      </a:r>
                    </a:p>
                  </a:txBody>
                  <a:tcPr>
                    <a:solidFill>
                      <a:schemeClr val="bg1"/>
                    </a:solidFill>
                  </a:tcPr>
                </a:tc>
                <a:tc hMerge="1">
                  <a:txBody>
                    <a:bodyPr/>
                    <a:lstStyle/>
                    <a:p>
                      <a:endParaRPr lang="lv-LV"/>
                    </a:p>
                  </a:txBody>
                  <a:tcPr/>
                </a:tc>
                <a:extLst>
                  <a:ext uri="{0D108BD9-81ED-4DB2-BD59-A6C34878D82A}">
                    <a16:rowId xmlns:a16="http://schemas.microsoft.com/office/drawing/2014/main" val="1739323011"/>
                  </a:ext>
                </a:extLst>
              </a:tr>
              <a:tr h="538090">
                <a:tc>
                  <a:txBody>
                    <a:bodyPr/>
                    <a:lstStyle/>
                    <a:p>
                      <a:endParaRPr lang="lv-LV" sz="1400"/>
                    </a:p>
                  </a:txBody>
                  <a:tcPr>
                    <a:solidFill>
                      <a:schemeClr val="bg1"/>
                    </a:solidFill>
                  </a:tcPr>
                </a:tc>
                <a:tc>
                  <a:txBody>
                    <a:bodyPr/>
                    <a:lstStyle/>
                    <a:p>
                      <a:r>
                        <a:rPr lang="lv-LV" sz="1500" u="sng" dirty="0">
                          <a:solidFill>
                            <a:schemeClr val="accent5">
                              <a:lumMod val="50000"/>
                            </a:schemeClr>
                          </a:solidFill>
                          <a:latin typeface="+mn-lt"/>
                          <a:ea typeface="Verdana" panose="020B0604030504040204" pitchFamily="34" charset="0"/>
                        </a:rPr>
                        <a:t>3.1.2.3.investīcija</a:t>
                      </a:r>
                      <a:r>
                        <a:rPr lang="lv-LV" sz="1500" dirty="0">
                          <a:solidFill>
                            <a:schemeClr val="accent5">
                              <a:lumMod val="50000"/>
                            </a:schemeClr>
                          </a:solidFill>
                          <a:latin typeface="+mn-lt"/>
                          <a:ea typeface="Verdana" panose="020B0604030504040204" pitchFamily="34" charset="0"/>
                        </a:rPr>
                        <a:t> </a:t>
                      </a:r>
                      <a:r>
                        <a:rPr lang="lv-LV" sz="1500" b="1" dirty="0">
                          <a:solidFill>
                            <a:schemeClr val="accent5">
                              <a:lumMod val="50000"/>
                            </a:schemeClr>
                          </a:solidFill>
                          <a:latin typeface="+mn-lt"/>
                          <a:ea typeface="Verdana" panose="020B0604030504040204" pitchFamily="34" charset="0"/>
                        </a:rPr>
                        <a:t>“Ilgstošas sociālās aprūpes pakalpojuma noturība un nepārtrauktība: jaunu ģimeniskai videi pietuvinātu aprūpes institūciju attīstība”</a:t>
                      </a:r>
                      <a:endParaRPr lang="lv-LV" sz="1500" dirty="0"/>
                    </a:p>
                  </a:txBody>
                  <a:tcPr>
                    <a:solidFill>
                      <a:schemeClr val="bg1"/>
                    </a:solidFill>
                  </a:tcPr>
                </a:tc>
                <a:extLst>
                  <a:ext uri="{0D108BD9-81ED-4DB2-BD59-A6C34878D82A}">
                    <a16:rowId xmlns:a16="http://schemas.microsoft.com/office/drawing/2014/main" val="3819259104"/>
                  </a:ext>
                </a:extLst>
              </a:tr>
              <a:tr h="368136">
                <a:tc>
                  <a:txBody>
                    <a:bodyPr/>
                    <a:lstStyle/>
                    <a:p>
                      <a:endParaRPr lang="lv-LV" sz="14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500" dirty="0">
                          <a:solidFill>
                            <a:schemeClr val="accent5">
                              <a:lumMod val="50000"/>
                            </a:schemeClr>
                          </a:solidFill>
                          <a:latin typeface="+mn-lt"/>
                        </a:rPr>
                        <a:t>Noslēgti līgumi par 1.kārtas projektu īstenošanu, atvērta pieteikšanās 2. kārtas konkursā</a:t>
                      </a:r>
                      <a:endParaRPr lang="lv-LV" sz="1500" dirty="0">
                        <a:solidFill>
                          <a:schemeClr val="accent5">
                            <a:lumMod val="50000"/>
                          </a:schemeClr>
                        </a:solidFill>
                        <a:latin typeface="+mn-lt"/>
                        <a:ea typeface="Verdana" panose="020B0604030504040204" pitchFamily="34" charset="0"/>
                      </a:endParaRPr>
                    </a:p>
                  </a:txBody>
                  <a:tcPr>
                    <a:solidFill>
                      <a:schemeClr val="bg1"/>
                    </a:solidFill>
                  </a:tcPr>
                </a:tc>
                <a:extLst>
                  <a:ext uri="{0D108BD9-81ED-4DB2-BD59-A6C34878D82A}">
                    <a16:rowId xmlns:a16="http://schemas.microsoft.com/office/drawing/2014/main" val="2673061514"/>
                  </a:ext>
                </a:extLst>
              </a:tr>
              <a:tr h="36813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altLang="lv-LV" sz="1500" b="1" dirty="0">
                          <a:solidFill>
                            <a:schemeClr val="accent6">
                              <a:lumMod val="50000"/>
                            </a:schemeClr>
                          </a:solidFill>
                          <a:latin typeface="+mn-lt"/>
                        </a:rPr>
                        <a:t>Kompetenču attīstības centra Sociālās </a:t>
                      </a:r>
                      <a:r>
                        <a:rPr lang="en-US" altLang="lv-LV" sz="1500" b="1" dirty="0" err="1">
                          <a:solidFill>
                            <a:schemeClr val="accent6">
                              <a:lumMod val="50000"/>
                            </a:schemeClr>
                          </a:solidFill>
                          <a:latin typeface="+mn-lt"/>
                        </a:rPr>
                        <a:t>i</a:t>
                      </a:r>
                      <a:r>
                        <a:rPr lang="lv-LV" altLang="lv-LV" sz="1500" b="1" dirty="0" err="1">
                          <a:solidFill>
                            <a:schemeClr val="accent6">
                              <a:lumMod val="50000"/>
                            </a:schemeClr>
                          </a:solidFill>
                          <a:latin typeface="+mn-lt"/>
                        </a:rPr>
                        <a:t>ntegrācijas</a:t>
                      </a:r>
                      <a:r>
                        <a:rPr lang="lv-LV" altLang="lv-LV" sz="1500" b="1" dirty="0">
                          <a:solidFill>
                            <a:schemeClr val="accent6">
                              <a:lumMod val="50000"/>
                            </a:schemeClr>
                          </a:solidFill>
                          <a:latin typeface="+mn-lt"/>
                        </a:rPr>
                        <a:t> valsts aģentūrā izveide</a:t>
                      </a:r>
                    </a:p>
                  </a:txBody>
                  <a:tcPr>
                    <a:solidFill>
                      <a:schemeClr val="bg1"/>
                    </a:solidFill>
                  </a:tcPr>
                </a:tc>
                <a:tc hMerge="1">
                  <a:txBody>
                    <a:bodyPr/>
                    <a:lstStyle/>
                    <a:p>
                      <a:endParaRPr lang="lv-LV"/>
                    </a:p>
                  </a:txBody>
                  <a:tcPr/>
                </a:tc>
                <a:extLst>
                  <a:ext uri="{0D108BD9-81ED-4DB2-BD59-A6C34878D82A}">
                    <a16:rowId xmlns:a16="http://schemas.microsoft.com/office/drawing/2014/main" val="3774517567"/>
                  </a:ext>
                </a:extLst>
              </a:tr>
              <a:tr h="538090">
                <a:tc>
                  <a:txBody>
                    <a:bodyPr/>
                    <a:lstStyle/>
                    <a:p>
                      <a:endParaRPr lang="lv-LV" sz="1400" dirty="0"/>
                    </a:p>
                  </a:txBody>
                  <a:tcPr>
                    <a:solidFill>
                      <a:schemeClr val="bg1"/>
                    </a:solidFill>
                  </a:tcPr>
                </a:tc>
                <a:tc>
                  <a:txBody>
                    <a:bodyPr/>
                    <a:lstStyle/>
                    <a:p>
                      <a:r>
                        <a:rPr lang="lv-LV" sz="1500" u="sng" dirty="0">
                          <a:solidFill>
                            <a:schemeClr val="accent5">
                              <a:lumMod val="50000"/>
                            </a:schemeClr>
                          </a:solidFill>
                          <a:latin typeface="+mn-lt"/>
                          <a:ea typeface="Verdana" panose="020B0604030504040204" pitchFamily="34" charset="0"/>
                        </a:rPr>
                        <a:t>3.1.2.4.investīcija </a:t>
                      </a:r>
                      <a:r>
                        <a:rPr lang="lv-LV" sz="1500" b="1" dirty="0">
                          <a:solidFill>
                            <a:schemeClr val="accent5">
                              <a:lumMod val="50000"/>
                            </a:schemeClr>
                          </a:solidFill>
                          <a:latin typeface="+mn-lt"/>
                          <a:ea typeface="Verdana" panose="020B0604030504040204" pitchFamily="34" charset="0"/>
                        </a:rPr>
                        <a:t>“Sociālās un profesionālās rehabilitācijas pakalpojumu sinerģiska attīstība cilvēku ar funkcionāliem traucējumiem </a:t>
                      </a:r>
                      <a:r>
                        <a:rPr lang="lv-LV" sz="1500" b="1" dirty="0" err="1">
                          <a:solidFill>
                            <a:schemeClr val="accent5">
                              <a:lumMod val="50000"/>
                            </a:schemeClr>
                          </a:solidFill>
                          <a:latin typeface="+mn-lt"/>
                          <a:ea typeface="Verdana" panose="020B0604030504040204" pitchFamily="34" charset="0"/>
                        </a:rPr>
                        <a:t>drošumspējas</a:t>
                      </a:r>
                      <a:r>
                        <a:rPr lang="lv-LV" sz="1500" b="1" dirty="0">
                          <a:solidFill>
                            <a:schemeClr val="accent5">
                              <a:lumMod val="50000"/>
                            </a:schemeClr>
                          </a:solidFill>
                          <a:latin typeface="+mn-lt"/>
                          <a:ea typeface="Verdana" panose="020B0604030504040204" pitchFamily="34" charset="0"/>
                        </a:rPr>
                        <a:t> veicināšanai”</a:t>
                      </a:r>
                      <a:endParaRPr lang="lv-LV" sz="1500" dirty="0"/>
                    </a:p>
                  </a:txBody>
                  <a:tcPr>
                    <a:solidFill>
                      <a:schemeClr val="bg1"/>
                    </a:solidFill>
                  </a:tcPr>
                </a:tc>
                <a:extLst>
                  <a:ext uri="{0D108BD9-81ED-4DB2-BD59-A6C34878D82A}">
                    <a16:rowId xmlns:a16="http://schemas.microsoft.com/office/drawing/2014/main" val="481084633"/>
                  </a:ext>
                </a:extLst>
              </a:tr>
              <a:tr h="313886">
                <a:tc>
                  <a:txBody>
                    <a:bodyPr/>
                    <a:lstStyle/>
                    <a:p>
                      <a:endParaRPr lang="lv-LV" sz="14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500" b="0" dirty="0">
                          <a:solidFill>
                            <a:schemeClr val="accent5">
                              <a:lumMod val="50000"/>
                            </a:schemeClr>
                          </a:solidFill>
                          <a:latin typeface="+mn-lt"/>
                        </a:rPr>
                        <a:t>17.10.2022. </a:t>
                      </a:r>
                      <a:r>
                        <a:rPr lang="sv-SE" sz="1500" b="0" dirty="0">
                          <a:solidFill>
                            <a:schemeClr val="accent5">
                              <a:lumMod val="50000"/>
                            </a:schemeClr>
                          </a:solidFill>
                          <a:latin typeface="+mn-lt"/>
                        </a:rPr>
                        <a:t>noslēgts līgums ar CFLA par projekta īstenošanu</a:t>
                      </a:r>
                      <a:endParaRPr lang="lv-LV" sz="1500" b="0" dirty="0">
                        <a:solidFill>
                          <a:schemeClr val="accent5">
                            <a:lumMod val="50000"/>
                          </a:schemeClr>
                        </a:solidFill>
                      </a:endParaRPr>
                    </a:p>
                  </a:txBody>
                  <a:tcPr>
                    <a:solidFill>
                      <a:schemeClr val="bg1"/>
                    </a:solidFill>
                  </a:tcPr>
                </a:tc>
                <a:extLst>
                  <a:ext uri="{0D108BD9-81ED-4DB2-BD59-A6C34878D82A}">
                    <a16:rowId xmlns:a16="http://schemas.microsoft.com/office/drawing/2014/main" val="1583754578"/>
                  </a:ext>
                </a:extLst>
              </a:tr>
              <a:tr h="313886">
                <a:tc gridSpan="2">
                  <a:txBody>
                    <a:bodyPr/>
                    <a:lstStyle/>
                    <a:p>
                      <a:pPr algn="ctr"/>
                      <a:r>
                        <a:rPr lang="lv-LV" sz="1500" b="1" dirty="0">
                          <a:solidFill>
                            <a:schemeClr val="accent6">
                              <a:lumMod val="50000"/>
                            </a:schemeClr>
                          </a:solidFill>
                        </a:rPr>
                        <a:t>Labklājības nozares un pašvaldību sociālās sfēras platformas </a:t>
                      </a:r>
                      <a:r>
                        <a:rPr lang="lv-LV" sz="1500" b="1" dirty="0" err="1">
                          <a:solidFill>
                            <a:schemeClr val="accent6">
                              <a:lumMod val="50000"/>
                            </a:schemeClr>
                          </a:solidFill>
                        </a:rPr>
                        <a:t>DigiSoc</a:t>
                      </a:r>
                      <a:r>
                        <a:rPr lang="lv-LV" sz="1500" b="1" dirty="0">
                          <a:solidFill>
                            <a:schemeClr val="accent6">
                              <a:lumMod val="50000"/>
                            </a:schemeClr>
                          </a:solidFill>
                        </a:rPr>
                        <a:t> izstrāde un ieviešana</a:t>
                      </a:r>
                    </a:p>
                  </a:txBody>
                  <a:tcPr>
                    <a:solidFill>
                      <a:schemeClr val="bg1"/>
                    </a:solidFill>
                  </a:tcPr>
                </a:tc>
                <a:tc hMerge="1">
                  <a:txBody>
                    <a:bodyPr/>
                    <a:lstStyle/>
                    <a:p>
                      <a:endParaRPr lang="lv-LV"/>
                    </a:p>
                  </a:txBody>
                  <a:tcPr/>
                </a:tc>
                <a:extLst>
                  <a:ext uri="{0D108BD9-81ED-4DB2-BD59-A6C34878D82A}">
                    <a16:rowId xmlns:a16="http://schemas.microsoft.com/office/drawing/2014/main" val="3934923823"/>
                  </a:ext>
                </a:extLst>
              </a:tr>
              <a:tr h="538090">
                <a:tc>
                  <a:txBody>
                    <a:bodyPr/>
                    <a:lstStyle/>
                    <a:p>
                      <a:endParaRPr lang="lv-LV" sz="14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500" u="sng" dirty="0">
                          <a:solidFill>
                            <a:schemeClr val="accent5">
                              <a:lumMod val="50000"/>
                            </a:schemeClr>
                          </a:solidFill>
                          <a:latin typeface="+mn-lt"/>
                          <a:ea typeface="Verdana" panose="020B0604030504040204" pitchFamily="34" charset="0"/>
                        </a:rPr>
                        <a:t>2.1.2.1.investīcija </a:t>
                      </a:r>
                      <a:r>
                        <a:rPr lang="lv-LV" sz="1500" b="1" dirty="0">
                          <a:solidFill>
                            <a:schemeClr val="accent5">
                              <a:lumMod val="50000"/>
                            </a:schemeClr>
                          </a:solidFill>
                          <a:latin typeface="+mn-lt"/>
                          <a:ea typeface="Verdana" panose="020B0604030504040204" pitchFamily="34" charset="0"/>
                        </a:rPr>
                        <a:t>“Pašvaldību pakalpojumu digitālā transformācija un pašvaldību atbalsta procesu modernizācija un centralizācija”</a:t>
                      </a:r>
                      <a:endParaRPr lang="lv-LV" altLang="lv-LV" sz="1500" b="1" dirty="0">
                        <a:solidFill>
                          <a:schemeClr val="accent5">
                            <a:lumMod val="50000"/>
                          </a:schemeClr>
                        </a:solidFill>
                        <a:latin typeface="+mn-lt"/>
                        <a:ea typeface="Verdana" panose="020B0604030504040204" pitchFamily="34" charset="0"/>
                      </a:endParaRPr>
                    </a:p>
                  </a:txBody>
                  <a:tcPr>
                    <a:solidFill>
                      <a:schemeClr val="bg1"/>
                    </a:solidFill>
                  </a:tcPr>
                </a:tc>
                <a:extLst>
                  <a:ext uri="{0D108BD9-81ED-4DB2-BD59-A6C34878D82A}">
                    <a16:rowId xmlns:a16="http://schemas.microsoft.com/office/drawing/2014/main" val="561278458"/>
                  </a:ext>
                </a:extLst>
              </a:tr>
            </a:tbl>
          </a:graphicData>
        </a:graphic>
      </p:graphicFrame>
      <p:pic>
        <p:nvPicPr>
          <p:cNvPr id="7" name="Picture 6">
            <a:extLst>
              <a:ext uri="{FF2B5EF4-FFF2-40B4-BE49-F238E27FC236}">
                <a16:creationId xmlns:a16="http://schemas.microsoft.com/office/drawing/2014/main" id="{E0E7DDAF-3210-406B-B4E2-02B090F71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236" y="2071746"/>
            <a:ext cx="493200" cy="444610"/>
          </a:xfrm>
          <a:prstGeom prst="rect">
            <a:avLst/>
          </a:prstGeom>
        </p:spPr>
      </p:pic>
      <p:pic>
        <p:nvPicPr>
          <p:cNvPr id="8" name="Picture 7">
            <a:extLst>
              <a:ext uri="{FF2B5EF4-FFF2-40B4-BE49-F238E27FC236}">
                <a16:creationId xmlns:a16="http://schemas.microsoft.com/office/drawing/2014/main" id="{4A28FE43-1ECF-45AA-99E7-99A4D94CEB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236" y="3070074"/>
            <a:ext cx="493200" cy="444610"/>
          </a:xfrm>
          <a:prstGeom prst="rect">
            <a:avLst/>
          </a:prstGeom>
        </p:spPr>
      </p:pic>
      <p:pic>
        <p:nvPicPr>
          <p:cNvPr id="9" name="Picture 8">
            <a:extLst>
              <a:ext uri="{FF2B5EF4-FFF2-40B4-BE49-F238E27FC236}">
                <a16:creationId xmlns:a16="http://schemas.microsoft.com/office/drawing/2014/main" id="{AF06015F-D783-4E3B-A7E3-A70323896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678" y="4449323"/>
            <a:ext cx="493200" cy="444610"/>
          </a:xfrm>
          <a:prstGeom prst="rect">
            <a:avLst/>
          </a:prstGeom>
        </p:spPr>
      </p:pic>
      <p:pic>
        <p:nvPicPr>
          <p:cNvPr id="10" name="Picture 9">
            <a:extLst>
              <a:ext uri="{FF2B5EF4-FFF2-40B4-BE49-F238E27FC236}">
                <a16:creationId xmlns:a16="http://schemas.microsoft.com/office/drawing/2014/main" id="{3CE0457A-4447-4D7C-9117-327C79D47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678" y="5828572"/>
            <a:ext cx="493200" cy="444610"/>
          </a:xfrm>
          <a:prstGeom prst="rect">
            <a:avLst/>
          </a:prstGeom>
        </p:spPr>
      </p:pic>
    </p:spTree>
    <p:extLst>
      <p:ext uri="{BB962C8B-B14F-4D97-AF65-F5344CB8AC3E}">
        <p14:creationId xmlns:p14="http://schemas.microsoft.com/office/powerpoint/2010/main" val="55803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2381254" y="4391027"/>
            <a:ext cx="46085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r>
              <a:rPr lang="lv-LV" altLang="lv-LV" sz="1600">
                <a:solidFill>
                  <a:srgbClr val="005927"/>
                </a:solidFill>
                <a:latin typeface="Tahoma" panose="020B0604030504040204" pitchFamily="34" charset="0"/>
                <a:cs typeface="Tahoma" panose="020B0604030504040204" pitchFamily="34" charset="0"/>
                <a:hlinkClick r:id="rId2"/>
              </a:rPr>
              <a:t>www.lm.gov.lv</a:t>
            </a:r>
            <a:endParaRPr lang="lv-LV" altLang="lv-LV" sz="1600">
              <a:solidFill>
                <a:srgbClr val="005927"/>
              </a:solidFill>
              <a:latin typeface="Tahoma" panose="020B0604030504040204" pitchFamily="34" charset="0"/>
              <a:cs typeface="Tahoma" panose="020B0604030504040204" pitchFamily="34" charset="0"/>
            </a:endParaRPr>
          </a:p>
          <a:p>
            <a:pPr algn="ctr"/>
            <a:endParaRPr lang="lv-LV" altLang="lv-LV" sz="800">
              <a:solidFill>
                <a:srgbClr val="005927"/>
              </a:solidFill>
              <a:latin typeface="Tahoma" panose="020B0604030504040204" pitchFamily="34" charset="0"/>
              <a:cs typeface="Tahoma" panose="020B0604030504040204" pitchFamily="34" charset="0"/>
            </a:endParaRPr>
          </a:p>
          <a:p>
            <a:pPr algn="ctr"/>
            <a:r>
              <a:rPr lang="lv-LV" altLang="lv-LV" sz="1600">
                <a:solidFill>
                  <a:srgbClr val="005927"/>
                </a:solidFill>
                <a:latin typeface="Tahoma" panose="020B0604030504040204" pitchFamily="34" charset="0"/>
                <a:cs typeface="Tahoma" panose="020B0604030504040204" pitchFamily="34" charset="0"/>
              </a:rPr>
              <a:t>Twitter:@Lab_min</a:t>
            </a:r>
          </a:p>
          <a:p>
            <a:pPr algn="ctr"/>
            <a:endParaRPr lang="lv-LV" altLang="lv-LV" sz="800">
              <a:solidFill>
                <a:srgbClr val="005927"/>
              </a:solidFill>
              <a:latin typeface="Tahoma" panose="020B0604030504040204" pitchFamily="34" charset="0"/>
              <a:cs typeface="Tahoma" panose="020B0604030504040204" pitchFamily="34" charset="0"/>
            </a:endParaRPr>
          </a:p>
          <a:p>
            <a:pPr algn="ctr"/>
            <a:r>
              <a:rPr lang="lv-LV" altLang="lv-LV" sz="1600">
                <a:solidFill>
                  <a:srgbClr val="005927"/>
                </a:solidFill>
                <a:latin typeface="Tahoma" panose="020B0604030504040204" pitchFamily="34" charset="0"/>
                <a:cs typeface="Tahoma" panose="020B0604030504040204" pitchFamily="34" charset="0"/>
              </a:rPr>
              <a:t>Flickr.com:Labklajibas_ministrija</a:t>
            </a:r>
          </a:p>
          <a:p>
            <a:pPr algn="ctr"/>
            <a:endParaRPr lang="lv-LV" altLang="lv-LV" sz="800">
              <a:solidFill>
                <a:srgbClr val="005927"/>
              </a:solidFill>
              <a:latin typeface="Tahoma" panose="020B0604030504040204" pitchFamily="34" charset="0"/>
              <a:cs typeface="Tahoma" panose="020B0604030504040204" pitchFamily="34" charset="0"/>
            </a:endParaRPr>
          </a:p>
          <a:p>
            <a:pPr algn="ctr"/>
            <a:r>
              <a:rPr lang="lv-LV" altLang="lv-LV" sz="1600">
                <a:solidFill>
                  <a:srgbClr val="005927"/>
                </a:solidFill>
                <a:latin typeface="Tahoma" panose="020B0604030504040204" pitchFamily="34" charset="0"/>
                <a:cs typeface="Tahoma" panose="020B0604030504040204" pitchFamily="34" charset="0"/>
              </a:rPr>
              <a:t>Youtube.com/labklajibasministrija</a:t>
            </a:r>
          </a:p>
          <a:p>
            <a:pPr algn="ctr"/>
            <a:endParaRPr lang="lv-LV" altLang="lv-LV" sz="800">
              <a:solidFill>
                <a:srgbClr val="005927"/>
              </a:solidFill>
              <a:latin typeface="Tahoma" panose="020B0604030504040204" pitchFamily="34" charset="0"/>
              <a:cs typeface="Tahoma" panose="020B0604030504040204" pitchFamily="34" charset="0"/>
            </a:endParaRPr>
          </a:p>
          <a:p>
            <a:pPr algn="ctr"/>
            <a:r>
              <a:rPr lang="lv-LV" altLang="lv-LV" sz="1600">
                <a:solidFill>
                  <a:srgbClr val="005927"/>
                </a:solidFill>
                <a:latin typeface="Tahoma" panose="020B0604030504040204" pitchFamily="34" charset="0"/>
                <a:cs typeface="Tahoma" panose="020B0604030504040204" pitchFamily="34" charset="0"/>
              </a:rPr>
              <a:t>Draugiem.lv/labklajiba</a:t>
            </a:r>
          </a:p>
        </p:txBody>
      </p:sp>
      <p:sp>
        <p:nvSpPr>
          <p:cNvPr id="44035" name="Virsraksts 4"/>
          <p:cNvSpPr txBox="1">
            <a:spLocks/>
          </p:cNvSpPr>
          <p:nvPr/>
        </p:nvSpPr>
        <p:spPr bwMode="auto">
          <a:xfrm>
            <a:off x="682626" y="2594302"/>
            <a:ext cx="74898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endParaRPr lang="lv-LV" altLang="lv-LV" sz="2800" b="1" dirty="0">
              <a:solidFill>
                <a:schemeClr val="accent6"/>
              </a:solidFill>
              <a:latin typeface="Tahoma" panose="020B0604030504040204" pitchFamily="34" charset="0"/>
              <a:cs typeface="Tahoma" panose="020B0604030504040204" pitchFamily="34" charset="0"/>
            </a:endParaRPr>
          </a:p>
        </p:txBody>
      </p:sp>
      <p:sp>
        <p:nvSpPr>
          <p:cNvPr id="6" name="Virsraksts 4"/>
          <p:cNvSpPr txBox="1">
            <a:spLocks/>
          </p:cNvSpPr>
          <p:nvPr/>
        </p:nvSpPr>
        <p:spPr>
          <a:xfrm>
            <a:off x="2879727" y="3436941"/>
            <a:ext cx="3384551" cy="619125"/>
          </a:xfrm>
          <a:prstGeom prst="rect">
            <a:avLst/>
          </a:prstGeom>
        </p:spPr>
        <p:txBody>
          <a:bodyPr>
            <a:normAutofit fontScale="97500"/>
          </a:bodyPr>
          <a:lstStyle>
            <a:lvl1pPr algn="ctr" defTabSz="938213" rtl="0" eaLnBrk="0" fontAlgn="base" hangingPunct="0">
              <a:spcBef>
                <a:spcPct val="0"/>
              </a:spcBef>
              <a:spcAft>
                <a:spcPct val="0"/>
              </a:spcAft>
              <a:defRPr sz="4500" kern="1200">
                <a:solidFill>
                  <a:schemeClr val="tx1"/>
                </a:solidFill>
                <a:latin typeface="+mj-lt"/>
                <a:ea typeface="MS PGothic"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defRPr/>
            </a:pPr>
            <a:endParaRPr lang="lv-LV" sz="200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44037" name="Virsraksts 4"/>
          <p:cNvSpPr txBox="1">
            <a:spLocks/>
          </p:cNvSpPr>
          <p:nvPr/>
        </p:nvSpPr>
        <p:spPr bwMode="auto">
          <a:xfrm>
            <a:off x="2879727" y="3655221"/>
            <a:ext cx="3095625" cy="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endParaRPr lang="lv-LV" altLang="lv-LV" sz="1800" b="1" dirty="0">
              <a:solidFill>
                <a:schemeClr val="accent6"/>
              </a:solidFill>
              <a:latin typeface="Tahoma" panose="020B0604030504040204" pitchFamily="34" charset="0"/>
              <a:cs typeface="Tahoma" panose="020B0604030504040204" pitchFamily="34" charset="0"/>
            </a:endParaRPr>
          </a:p>
        </p:txBody>
      </p:sp>
      <p:sp>
        <p:nvSpPr>
          <p:cNvPr id="7" name="Virsraksts 4">
            <a:extLst>
              <a:ext uri="{FF2B5EF4-FFF2-40B4-BE49-F238E27FC236}">
                <a16:creationId xmlns:a16="http://schemas.microsoft.com/office/drawing/2014/main" id="{DECC8043-7435-436D-BD27-7E36922A8DA9}"/>
              </a:ext>
            </a:extLst>
          </p:cNvPr>
          <p:cNvSpPr txBox="1">
            <a:spLocks/>
          </p:cNvSpPr>
          <p:nvPr/>
        </p:nvSpPr>
        <p:spPr bwMode="auto">
          <a:xfrm>
            <a:off x="827091" y="2821080"/>
            <a:ext cx="7489825" cy="88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r>
              <a:rPr lang="lv-LV" altLang="lv-LV" sz="2800" b="1" dirty="0">
                <a:solidFill>
                  <a:schemeClr val="accent6">
                    <a:lumMod val="50000"/>
                  </a:schemeClr>
                </a:solidFill>
                <a:latin typeface="Tahoma" panose="020B0604030504040204" pitchFamily="34" charset="0"/>
                <a:cs typeface="Tahoma" panose="020B0604030504040204" pitchFamily="34" charset="0"/>
              </a:rPr>
              <a:t>Uz sadarbību un veiksmi darbos!</a:t>
            </a:r>
          </a:p>
        </p:txBody>
      </p:sp>
    </p:spTree>
    <p:extLst>
      <p:ext uri="{BB962C8B-B14F-4D97-AF65-F5344CB8AC3E}">
        <p14:creationId xmlns:p14="http://schemas.microsoft.com/office/powerpoint/2010/main" val="33287076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ctr">
          <a:defRPr sz="3200" b="1" dirty="0" smtClean="0">
            <a:solidFill>
              <a:srgbClr val="C00000"/>
            </a:solidFill>
            <a:effectLst>
              <a:outerShdw blurRad="38100" dist="38100" dir="2700000" algn="tl">
                <a:srgbClr val="000000">
                  <a:alpha val="43137"/>
                </a:srgbClr>
              </a:outerShdw>
            </a:effectLst>
            <a:cs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5AD402587C914E92A1BDE63AA28EFE" ma:contentTypeVersion="16" ma:contentTypeDescription="Create a new document." ma:contentTypeScope="" ma:versionID="300df464cf127bda88592108c420b524">
  <xsd:schema xmlns:xsd="http://www.w3.org/2001/XMLSchema" xmlns:xs="http://www.w3.org/2001/XMLSchema" xmlns:p="http://schemas.microsoft.com/office/2006/metadata/properties" xmlns:ns3="9ead1021-c0f9-4a1b-84a2-5b25ae836979" xmlns:ns4="824e1f06-b23b-4fdc-b7c8-d94556328704" targetNamespace="http://schemas.microsoft.com/office/2006/metadata/properties" ma:root="true" ma:fieldsID="dfb041d6f390fe0962c24c3e9373a176" ns3:_="" ns4:_="">
    <xsd:import namespace="9ead1021-c0f9-4a1b-84a2-5b25ae836979"/>
    <xsd:import namespace="824e1f06-b23b-4fdc-b7c8-d94556328704"/>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MediaServiceSystemTags" minOccurs="0"/>
                <xsd:element ref="ns3:_activity" minOccurs="0"/>
                <xsd:element ref="ns4:SharedWithUsers" minOccurs="0"/>
                <xsd:element ref="ns4:SharedWithDetails" minOccurs="0"/>
                <xsd:element ref="ns4:SharingHintHash"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ad1021-c0f9-4a1b-84a2-5b25ae8369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_activity" ma:index="19"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4e1f06-b23b-4fdc-b7c8-d94556328704"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ead1021-c0f9-4a1b-84a2-5b25ae836979" xsi:nil="true"/>
  </documentManagement>
</p:properties>
</file>

<file path=customXml/itemProps1.xml><?xml version="1.0" encoding="utf-8"?>
<ds:datastoreItem xmlns:ds="http://schemas.openxmlformats.org/officeDocument/2006/customXml" ds:itemID="{D0EA7B56-04CA-433B-8E5B-F8681E01EB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ad1021-c0f9-4a1b-84a2-5b25ae836979"/>
    <ds:schemaRef ds:uri="824e1f06-b23b-4fdc-b7c8-d945563287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05E21D-E9A6-4AEF-93F3-BFC1C90B215D}">
  <ds:schemaRefs>
    <ds:schemaRef ds:uri="http://schemas.microsoft.com/sharepoint/v3/contenttype/forms"/>
  </ds:schemaRefs>
</ds:datastoreItem>
</file>

<file path=customXml/itemProps3.xml><?xml version="1.0" encoding="utf-8"?>
<ds:datastoreItem xmlns:ds="http://schemas.openxmlformats.org/officeDocument/2006/customXml" ds:itemID="{17C409DA-B1E4-465B-908D-629FC25F5B2B}">
  <ds:schemaRefs>
    <ds:schemaRef ds:uri="824e1f06-b23b-4fdc-b7c8-d94556328704"/>
    <ds:schemaRef ds:uri="http://purl.org/dc/elements/1.1/"/>
    <ds:schemaRef ds:uri="9ead1021-c0f9-4a1b-84a2-5b25ae836979"/>
    <ds:schemaRef ds:uri="http://purl.org/dc/dcmitype/"/>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10801</TotalTime>
  <Words>1825</Words>
  <Application>Microsoft Office PowerPoint</Application>
  <PresentationFormat>Slaidrāde ekrānā (4:3)</PresentationFormat>
  <Paragraphs>225</Paragraphs>
  <Slides>16</Slides>
  <Notes>7</Notes>
  <HiddenSlides>0</HiddenSlides>
  <MMClips>0</MMClips>
  <ScaleCrop>false</ScaleCrop>
  <HeadingPairs>
    <vt:vector size="6" baseType="variant">
      <vt:variant>
        <vt:lpstr>Lietotie fonti</vt:lpstr>
      </vt:variant>
      <vt:variant>
        <vt:i4>16</vt:i4>
      </vt:variant>
      <vt:variant>
        <vt:lpstr>Dizains</vt:lpstr>
      </vt:variant>
      <vt:variant>
        <vt:i4>1</vt:i4>
      </vt:variant>
      <vt:variant>
        <vt:lpstr>Slaidu virsraksti</vt:lpstr>
      </vt:variant>
      <vt:variant>
        <vt:i4>16</vt:i4>
      </vt:variant>
    </vt:vector>
  </HeadingPairs>
  <TitlesOfParts>
    <vt:vector size="33" baseType="lpstr">
      <vt:lpstr>MS PGothic</vt:lpstr>
      <vt:lpstr>Arial</vt:lpstr>
      <vt:lpstr>Calibri</vt:lpstr>
      <vt:lpstr>Calibri Light</vt:lpstr>
      <vt:lpstr>Corbel</vt:lpstr>
      <vt:lpstr>Courier New</vt:lpstr>
      <vt:lpstr>Lato Light</vt:lpstr>
      <vt:lpstr>League Spartan</vt:lpstr>
      <vt:lpstr>Open Sans Light</vt:lpstr>
      <vt:lpstr>Poppins</vt:lpstr>
      <vt:lpstr>Poppins Light</vt:lpstr>
      <vt:lpstr>Raleway ExtraLight</vt:lpstr>
      <vt:lpstr>Tahoma</vt:lpstr>
      <vt:lpstr>Times New Roman</vt:lpstr>
      <vt:lpstr>Verdana</vt:lpstr>
      <vt:lpstr>Wingdings</vt:lpstr>
      <vt:lpstr>Office Theme</vt:lpstr>
      <vt:lpstr>  Valsts –  politika, stratēģija, prioritātes un resursi  </vt:lpstr>
      <vt:lpstr>PowerPoint prezentācija</vt:lpstr>
      <vt:lpstr>Latvijas sociālās aprūpes jomas politikas plānošanas dokumenti </vt:lpstr>
      <vt:lpstr>Eiropas Komisijas sociālās aprūpes jomas plānošanas dokumenti </vt:lpstr>
      <vt:lpstr>Plānotie rezultāti </vt:lpstr>
      <vt:lpstr>Pašvaldību nodrošinātie sociālie pakalpojumi un to saņēmēju skaits 2023. gadā  </vt:lpstr>
      <vt:lpstr>DI procesa ietvaros izveidotā sociālo pakalpojumu infrastruktūra</vt:lpstr>
      <vt:lpstr>PowerPoint prezentācija</vt:lpstr>
      <vt:lpstr>PowerPoint prezentācija</vt:lpstr>
      <vt:lpstr>Būtiskākie īstenotie un plānotie pasākumi 2024.gadā</vt:lpstr>
      <vt:lpstr>Prioritārajos pasākumos pieprasīts finansējums  (daļa no LM pieprasījuma) </vt:lpstr>
      <vt:lpstr>Atbalsts sociālo pakalpojumu attīstībai.                            Plānotais Eiropas Sociālā fonda Plus (ESF+) un Eiropas Reģionālās attīstības fonda (ERAF) atbalsts (1)</vt:lpstr>
      <vt:lpstr>Atbalsts sociālo pakalpojumu attīstībai.                            Plānotais Eiropas Sociālā fonda Plus (ESF+) un Eiropas Reģionālās attīstības fonda (ERAF) atbalsts (2)</vt:lpstr>
      <vt:lpstr>Atbalsts sociālo pakalpojumu attīstībai.                            Plānotais Eiropas Sociālā fonda Plus (ESF+) un Eiropas Reģionālās attīstības fonda (ERAF) atbalsts (3)</vt:lpstr>
      <vt:lpstr>Atbalsts sociālo pakalpojumu attīstībai.                              Plānotais Atveseļošanas fonda atbalsts</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Pārejas no institucionālās aprūpes uz sabiedrībā balstītiem pakalpojumiem ilgtspēja</dc:title>
  <dc:creator>Maksims Ivanovs</dc:creator>
  <cp:lastModifiedBy>Dagnija Kaklautina</cp:lastModifiedBy>
  <cp:revision>650</cp:revision>
  <cp:lastPrinted>2022-06-29T09:40:56Z</cp:lastPrinted>
  <dcterms:created xsi:type="dcterms:W3CDTF">2016-10-05T08:29:55Z</dcterms:created>
  <dcterms:modified xsi:type="dcterms:W3CDTF">2024-09-12T15:21:56Z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0x010100045AD402587C914E92A1BDE63AA28EFE</vt:lpwstr>
  </property>
</Properties>
</file>