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autoCompressPictures="0">
  <p:sldMasterIdLst>
    <p:sldMasterId id="2147483648" r:id="rId1"/>
    <p:sldMasterId id="2147483697" r:id="rId2"/>
  </p:sldMasterIdLst>
  <p:notesMasterIdLst>
    <p:notesMasterId r:id="rId21"/>
  </p:notesMasterIdLst>
  <p:sldIdLst>
    <p:sldId id="256" r:id="rId3"/>
    <p:sldId id="395" r:id="rId4"/>
    <p:sldId id="965" r:id="rId5"/>
    <p:sldId id="397" r:id="rId6"/>
    <p:sldId id="963" r:id="rId7"/>
    <p:sldId id="966" r:id="rId8"/>
    <p:sldId id="967" r:id="rId9"/>
    <p:sldId id="968" r:id="rId10"/>
    <p:sldId id="969" r:id="rId11"/>
    <p:sldId id="970" r:id="rId12"/>
    <p:sldId id="972" r:id="rId13"/>
    <p:sldId id="973" r:id="rId14"/>
    <p:sldId id="957" r:id="rId15"/>
    <p:sldId id="960" r:id="rId16"/>
    <p:sldId id="955" r:id="rId17"/>
    <p:sldId id="976" r:id="rId18"/>
    <p:sldId id="971" r:id="rId19"/>
    <p:sldId id="275" r:id="rId20"/>
  </p:sldIdLst>
  <p:sldSz cx="12192000" cy="6858000"/>
  <p:notesSz cx="6858000" cy="9144000"/>
  <p:embeddedFontLst>
    <p:embeddedFont>
      <p:font typeface="EC Square Sans Pro" panose="020B0506040000020004" charset="0"/>
      <p:regular r:id="rId22"/>
      <p:bold r:id="rId23"/>
      <p:italic r:id="rId24"/>
      <p:boldItalic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092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1" roundtripDataSignature="AMtx7mh3YP3xexYcFoahXa2ehi0H5V4Za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4EA2"/>
    <a:srgbClr val="4BC5DE"/>
    <a:srgbClr val="BBDB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352" autoAdjust="0"/>
    <p:restoredTop sz="79201" autoAdjust="0"/>
  </p:normalViewPr>
  <p:slideViewPr>
    <p:cSldViewPr snapToGrid="0">
      <p:cViewPr varScale="1">
        <p:scale>
          <a:sx n="65" d="100"/>
          <a:sy n="65" d="100"/>
        </p:scale>
        <p:origin x="1618" y="38"/>
      </p:cViewPr>
      <p:guideLst>
        <p:guide orient="horz" pos="2092"/>
        <p:guide pos="3840"/>
      </p:guideLst>
    </p:cSldViewPr>
  </p:slideViewPr>
  <p:outlineViewPr>
    <p:cViewPr>
      <p:scale>
        <a:sx n="33" d="100"/>
        <a:sy n="33" d="100"/>
      </p:scale>
      <p:origin x="0" y="-2777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42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4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41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3.fntdata"/><Relationship Id="rId45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2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4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1.fntdata"/><Relationship Id="rId43" Type="http://schemas.openxmlformats.org/officeDocument/2006/relationships/viewProps" Target="viewProps.xml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B5690D4-4002-4691-9B3E-33ED08B760D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C239433-8FD9-4C42-8263-883273534605}">
      <dgm:prSet phldrT="[Text]"/>
      <dgm:spPr>
        <a:solidFill>
          <a:srgbClr val="034EA2"/>
        </a:solidFill>
      </dgm:spPr>
      <dgm:t>
        <a:bodyPr/>
        <a:lstStyle/>
        <a:p>
          <a:r>
            <a:rPr lang="lv-LV" b="1" i="0" dirty="0">
              <a:solidFill>
                <a:srgbClr val="FFC000"/>
              </a:solidFill>
              <a:latin typeface="EC Square Sans Pro" panose="020B0506040000020004" pitchFamily="34" charset="0"/>
            </a:rPr>
            <a:t>Komisijas paziņojums par Eiropas aprūpes stratēģiju</a:t>
          </a:r>
          <a:endParaRPr lang="en-US" b="1" i="0" dirty="0">
            <a:solidFill>
              <a:srgbClr val="FFC000"/>
            </a:solidFill>
            <a:latin typeface="EC Square Sans Pro" panose="020B0506040000020004" pitchFamily="34" charset="0"/>
          </a:endParaRPr>
        </a:p>
      </dgm:t>
    </dgm:pt>
    <dgm:pt modelId="{0A0EA5C4-7633-4C20-A80E-02C5D49C57AC}" type="parTrans" cxnId="{923C6D54-2938-4952-AB21-177F7D14355F}">
      <dgm:prSet/>
      <dgm:spPr/>
      <dgm:t>
        <a:bodyPr/>
        <a:lstStyle/>
        <a:p>
          <a:endParaRPr lang="en-US"/>
        </a:p>
      </dgm:t>
    </dgm:pt>
    <dgm:pt modelId="{5415805D-92F6-41B2-9FDB-67FA3528E678}" type="sibTrans" cxnId="{923C6D54-2938-4952-AB21-177F7D14355F}">
      <dgm:prSet/>
      <dgm:spPr/>
      <dgm:t>
        <a:bodyPr/>
        <a:lstStyle/>
        <a:p>
          <a:endParaRPr lang="en-US"/>
        </a:p>
      </dgm:t>
    </dgm:pt>
    <dgm:pt modelId="{ABCEA652-90CF-43E3-86DC-C3EB324B123C}">
      <dgm:prSet phldrT="[Text]"/>
      <dgm:spPr>
        <a:solidFill>
          <a:srgbClr val="034EA2"/>
        </a:solidFill>
      </dgm:spPr>
      <dgm:t>
        <a:bodyPr/>
        <a:lstStyle/>
        <a:p>
          <a:r>
            <a:rPr lang="lv-LV" b="1" i="0" dirty="0">
              <a:solidFill>
                <a:srgbClr val="FFC000"/>
              </a:solidFill>
              <a:latin typeface="EC Square Sans Pro" panose="020B0506040000020004" pitchFamily="34" charset="0"/>
            </a:rPr>
            <a:t>Priekšlikums Padomes ieteikumam par agrīno pirmsskolas izglītību un aprūpi: Barselonas mērķrādītāji 2030. gadam</a:t>
          </a:r>
          <a:endParaRPr lang="en-US" b="1" i="0" dirty="0">
            <a:solidFill>
              <a:srgbClr val="FFC000"/>
            </a:solidFill>
            <a:latin typeface="EC Square Sans Pro" panose="020B0506040000020004" pitchFamily="34" charset="0"/>
          </a:endParaRPr>
        </a:p>
      </dgm:t>
    </dgm:pt>
    <dgm:pt modelId="{E837583F-4D19-4C52-AD01-290611444B05}" type="parTrans" cxnId="{2EDED7FD-E7D4-46EB-83BD-4D27BD00A8C2}">
      <dgm:prSet/>
      <dgm:spPr/>
      <dgm:t>
        <a:bodyPr/>
        <a:lstStyle/>
        <a:p>
          <a:endParaRPr lang="en-US"/>
        </a:p>
      </dgm:t>
    </dgm:pt>
    <dgm:pt modelId="{B03F01C3-FDFC-41D8-9CC2-6EC36B817612}" type="sibTrans" cxnId="{2EDED7FD-E7D4-46EB-83BD-4D27BD00A8C2}">
      <dgm:prSet/>
      <dgm:spPr/>
      <dgm:t>
        <a:bodyPr/>
        <a:lstStyle/>
        <a:p>
          <a:endParaRPr lang="en-US"/>
        </a:p>
      </dgm:t>
    </dgm:pt>
    <dgm:pt modelId="{4A3524B8-300E-493B-9A0F-BC2122F537E7}">
      <dgm:prSet phldrT="[Text]"/>
      <dgm:spPr>
        <a:solidFill>
          <a:srgbClr val="034EA2"/>
        </a:solidFill>
      </dgm:spPr>
      <dgm:t>
        <a:bodyPr/>
        <a:lstStyle/>
        <a:p>
          <a:r>
            <a:rPr lang="lv-LV" b="1" i="0" dirty="0">
              <a:solidFill>
                <a:srgbClr val="FFC000"/>
              </a:solidFill>
              <a:latin typeface="EC Square Sans Pro" panose="020B0506040000020004" pitchFamily="34" charset="0"/>
            </a:rPr>
            <a:t>Priekšlikums Padomes ieteikumam par piekļuvi cenas ziņā pieejamai un kvalitatīvai ilgtermiņa aprūpei</a:t>
          </a:r>
          <a:endParaRPr lang="en-US" b="1" i="0" dirty="0">
            <a:solidFill>
              <a:srgbClr val="FFC000"/>
            </a:solidFill>
            <a:latin typeface="EC Square Sans Pro" panose="020B0506040000020004" pitchFamily="34" charset="0"/>
          </a:endParaRPr>
        </a:p>
      </dgm:t>
    </dgm:pt>
    <dgm:pt modelId="{047287A6-AF0D-4DB9-875A-06396F3A0174}" type="parTrans" cxnId="{45F1EEC7-6B35-4942-91B1-E8E3E1E83D3A}">
      <dgm:prSet/>
      <dgm:spPr/>
      <dgm:t>
        <a:bodyPr/>
        <a:lstStyle/>
        <a:p>
          <a:endParaRPr lang="en-US"/>
        </a:p>
      </dgm:t>
    </dgm:pt>
    <dgm:pt modelId="{52638E25-A528-4A55-9DA8-BD3E9E37D6F9}" type="sibTrans" cxnId="{45F1EEC7-6B35-4942-91B1-E8E3E1E83D3A}">
      <dgm:prSet/>
      <dgm:spPr/>
      <dgm:t>
        <a:bodyPr/>
        <a:lstStyle/>
        <a:p>
          <a:endParaRPr lang="en-US"/>
        </a:p>
      </dgm:t>
    </dgm:pt>
    <dgm:pt modelId="{F019A9E4-D212-4DE5-AC19-0A1F8A49B627}" type="pres">
      <dgm:prSet presAssocID="{6B5690D4-4002-4691-9B3E-33ED08B760D5}" presName="diagram" presStyleCnt="0">
        <dgm:presLayoutVars>
          <dgm:dir/>
          <dgm:resizeHandles val="exact"/>
        </dgm:presLayoutVars>
      </dgm:prSet>
      <dgm:spPr/>
    </dgm:pt>
    <dgm:pt modelId="{2AC72A5D-B273-48C2-A48F-1758226C03C5}" type="pres">
      <dgm:prSet presAssocID="{6C239433-8FD9-4C42-8263-883273534605}" presName="node" presStyleLbl="node1" presStyleIdx="0" presStyleCnt="3" custScaleX="239464" custScaleY="42640" custLinFactNeighborX="3905" custLinFactNeighborY="-24349">
        <dgm:presLayoutVars>
          <dgm:bulletEnabled val="1"/>
        </dgm:presLayoutVars>
      </dgm:prSet>
      <dgm:spPr/>
    </dgm:pt>
    <dgm:pt modelId="{013EA0DB-D4E1-4AF2-AC60-2F5A8205914F}" type="pres">
      <dgm:prSet presAssocID="{5415805D-92F6-41B2-9FDB-67FA3528E678}" presName="sibTrans" presStyleCnt="0"/>
      <dgm:spPr/>
    </dgm:pt>
    <dgm:pt modelId="{347ACAD4-68C2-43DB-ABAE-DDEF1A648B65}" type="pres">
      <dgm:prSet presAssocID="{ABCEA652-90CF-43E3-86DC-C3EB324B123C}" presName="node" presStyleLbl="node1" presStyleIdx="1" presStyleCnt="3">
        <dgm:presLayoutVars>
          <dgm:bulletEnabled val="1"/>
        </dgm:presLayoutVars>
      </dgm:prSet>
      <dgm:spPr/>
    </dgm:pt>
    <dgm:pt modelId="{7CFB1F10-64FD-4B55-BCD4-0387E484C5EE}" type="pres">
      <dgm:prSet presAssocID="{B03F01C3-FDFC-41D8-9CC2-6EC36B817612}" presName="sibTrans" presStyleCnt="0"/>
      <dgm:spPr/>
    </dgm:pt>
    <dgm:pt modelId="{A5D52E3D-889D-4C6D-BA3D-09414DB7EF13}" type="pres">
      <dgm:prSet presAssocID="{4A3524B8-300E-493B-9A0F-BC2122F537E7}" presName="node" presStyleLbl="node1" presStyleIdx="2" presStyleCnt="3">
        <dgm:presLayoutVars>
          <dgm:bulletEnabled val="1"/>
        </dgm:presLayoutVars>
      </dgm:prSet>
      <dgm:spPr/>
    </dgm:pt>
  </dgm:ptLst>
  <dgm:cxnLst>
    <dgm:cxn modelId="{7919FA14-6BE7-4E9F-AC2A-46708F20AF61}" type="presOf" srcId="{6B5690D4-4002-4691-9B3E-33ED08B760D5}" destId="{F019A9E4-D212-4DE5-AC19-0A1F8A49B627}" srcOrd="0" destOrd="0" presId="urn:microsoft.com/office/officeart/2005/8/layout/default"/>
    <dgm:cxn modelId="{F2EC8E47-7799-47C6-B8A3-F6DEFC28A3F8}" type="presOf" srcId="{ABCEA652-90CF-43E3-86DC-C3EB324B123C}" destId="{347ACAD4-68C2-43DB-ABAE-DDEF1A648B65}" srcOrd="0" destOrd="0" presId="urn:microsoft.com/office/officeart/2005/8/layout/default"/>
    <dgm:cxn modelId="{923C6D54-2938-4952-AB21-177F7D14355F}" srcId="{6B5690D4-4002-4691-9B3E-33ED08B760D5}" destId="{6C239433-8FD9-4C42-8263-883273534605}" srcOrd="0" destOrd="0" parTransId="{0A0EA5C4-7633-4C20-A80E-02C5D49C57AC}" sibTransId="{5415805D-92F6-41B2-9FDB-67FA3528E678}"/>
    <dgm:cxn modelId="{3479628F-B960-4BC9-8D96-96F14CCF3F65}" type="presOf" srcId="{4A3524B8-300E-493B-9A0F-BC2122F537E7}" destId="{A5D52E3D-889D-4C6D-BA3D-09414DB7EF13}" srcOrd="0" destOrd="0" presId="urn:microsoft.com/office/officeart/2005/8/layout/default"/>
    <dgm:cxn modelId="{45F1EEC7-6B35-4942-91B1-E8E3E1E83D3A}" srcId="{6B5690D4-4002-4691-9B3E-33ED08B760D5}" destId="{4A3524B8-300E-493B-9A0F-BC2122F537E7}" srcOrd="2" destOrd="0" parTransId="{047287A6-AF0D-4DB9-875A-06396F3A0174}" sibTransId="{52638E25-A528-4A55-9DA8-BD3E9E37D6F9}"/>
    <dgm:cxn modelId="{44368CD5-DB44-4429-B578-472387CA26B2}" type="presOf" srcId="{6C239433-8FD9-4C42-8263-883273534605}" destId="{2AC72A5D-B273-48C2-A48F-1758226C03C5}" srcOrd="0" destOrd="0" presId="urn:microsoft.com/office/officeart/2005/8/layout/default"/>
    <dgm:cxn modelId="{2EDED7FD-E7D4-46EB-83BD-4D27BD00A8C2}" srcId="{6B5690D4-4002-4691-9B3E-33ED08B760D5}" destId="{ABCEA652-90CF-43E3-86DC-C3EB324B123C}" srcOrd="1" destOrd="0" parTransId="{E837583F-4D19-4C52-AD01-290611444B05}" sibTransId="{B03F01C3-FDFC-41D8-9CC2-6EC36B817612}"/>
    <dgm:cxn modelId="{4F468290-D529-4844-9E0D-2E886096BFFC}" type="presParOf" srcId="{F019A9E4-D212-4DE5-AC19-0A1F8A49B627}" destId="{2AC72A5D-B273-48C2-A48F-1758226C03C5}" srcOrd="0" destOrd="0" presId="urn:microsoft.com/office/officeart/2005/8/layout/default"/>
    <dgm:cxn modelId="{A1E36D7B-FBF1-4C61-8F97-7BBC74140C27}" type="presParOf" srcId="{F019A9E4-D212-4DE5-AC19-0A1F8A49B627}" destId="{013EA0DB-D4E1-4AF2-AC60-2F5A8205914F}" srcOrd="1" destOrd="0" presId="urn:microsoft.com/office/officeart/2005/8/layout/default"/>
    <dgm:cxn modelId="{344CB30A-A699-41DB-B51E-8882F75C3BF8}" type="presParOf" srcId="{F019A9E4-D212-4DE5-AC19-0A1F8A49B627}" destId="{347ACAD4-68C2-43DB-ABAE-DDEF1A648B65}" srcOrd="2" destOrd="0" presId="urn:microsoft.com/office/officeart/2005/8/layout/default"/>
    <dgm:cxn modelId="{CBBF6F15-BD0D-43FB-B855-F666E3031520}" type="presParOf" srcId="{F019A9E4-D212-4DE5-AC19-0A1F8A49B627}" destId="{7CFB1F10-64FD-4B55-BCD4-0387E484C5EE}" srcOrd="3" destOrd="0" presId="urn:microsoft.com/office/officeart/2005/8/layout/default"/>
    <dgm:cxn modelId="{6D507B67-43D5-46EA-89D6-3AD42C27155F}" type="presParOf" srcId="{F019A9E4-D212-4DE5-AC19-0A1F8A49B627}" destId="{A5D52E3D-889D-4C6D-BA3D-09414DB7EF13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F8D179A-49BE-4340-BC92-8119A36A8868}" type="doc">
      <dgm:prSet loTypeId="urn:microsoft.com/office/officeart/2018/5/layout/CenteredIconLabelDescription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1DCD75C3-E862-43DA-9D6D-402A76C56927}">
      <dgm:prSet phldrT="[Text]" custT="1"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lv-LV" sz="2000" b="1" dirty="0">
              <a:solidFill>
                <a:srgbClr val="034EA2"/>
              </a:solidFill>
              <a:latin typeface="+mj-lt"/>
            </a:rPr>
            <a:t>Cena</a:t>
          </a:r>
          <a:endParaRPr lang="en-US" sz="2000" b="1" dirty="0">
            <a:solidFill>
              <a:srgbClr val="034EA2"/>
            </a:solidFill>
            <a:latin typeface="+mj-lt"/>
          </a:endParaRPr>
        </a:p>
      </dgm:t>
    </dgm:pt>
    <dgm:pt modelId="{4C72B602-2333-4AE4-8091-A76E0AAC142C}" type="parTrans" cxnId="{4114FC5F-BBC3-416B-A46D-7EF61A093AD9}">
      <dgm:prSet/>
      <dgm:spPr/>
      <dgm:t>
        <a:bodyPr/>
        <a:lstStyle/>
        <a:p>
          <a:endParaRPr lang="en-US" sz="2000"/>
        </a:p>
      </dgm:t>
    </dgm:pt>
    <dgm:pt modelId="{C1C7A912-A64F-4008-95CC-1068722EB96F}" type="sibTrans" cxnId="{4114FC5F-BBC3-416B-A46D-7EF61A093AD9}">
      <dgm:prSet/>
      <dgm:spPr/>
      <dgm:t>
        <a:bodyPr/>
        <a:lstStyle/>
        <a:p>
          <a:endParaRPr lang="en-US" sz="2000"/>
        </a:p>
      </dgm:t>
    </dgm:pt>
    <dgm:pt modelId="{23A1BA1C-44E3-49D3-BB51-838C67FA5C87}">
      <dgm:prSet phldrT="[Text]" custT="1"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IE" sz="2000" b="1" kern="1200" dirty="0">
              <a:solidFill>
                <a:srgbClr val="034EA2"/>
              </a:solidFill>
              <a:latin typeface="Arial"/>
              <a:ea typeface="+mn-ea"/>
              <a:cs typeface="+mn-cs"/>
            </a:rPr>
            <a:t>Pieejamība</a:t>
          </a:r>
          <a:endParaRPr lang="en-US" sz="2000" b="1" kern="1200" dirty="0">
            <a:solidFill>
              <a:srgbClr val="034EA2"/>
            </a:solidFill>
            <a:latin typeface="Arial"/>
            <a:ea typeface="+mn-ea"/>
            <a:cs typeface="+mn-cs"/>
          </a:endParaRPr>
        </a:p>
      </dgm:t>
    </dgm:pt>
    <dgm:pt modelId="{264026D2-83E7-4023-82E2-87C835B18DC3}" type="parTrans" cxnId="{32CBCAE7-F9C5-453D-B975-C4473EA647C9}">
      <dgm:prSet/>
      <dgm:spPr/>
      <dgm:t>
        <a:bodyPr/>
        <a:lstStyle/>
        <a:p>
          <a:endParaRPr lang="en-US" sz="2000"/>
        </a:p>
      </dgm:t>
    </dgm:pt>
    <dgm:pt modelId="{553DD90B-7A14-4123-B7E7-4E33FFEA3757}" type="sibTrans" cxnId="{32CBCAE7-F9C5-453D-B975-C4473EA647C9}">
      <dgm:prSet/>
      <dgm:spPr/>
      <dgm:t>
        <a:bodyPr/>
        <a:lstStyle/>
        <a:p>
          <a:endParaRPr lang="en-US" sz="2000"/>
        </a:p>
      </dgm:t>
    </dgm:pt>
    <dgm:pt modelId="{B1F3241C-CD46-45B0-B955-B39E7E336E94}">
      <dgm:prSet custT="1"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IE" sz="2000" b="1" kern="1200" dirty="0">
              <a:solidFill>
                <a:srgbClr val="034EA2"/>
              </a:solidFill>
              <a:latin typeface="Arial"/>
              <a:ea typeface="+mn-ea"/>
              <a:cs typeface="+mn-cs"/>
            </a:rPr>
            <a:t>Kvalitāte</a:t>
          </a:r>
          <a:endParaRPr lang="en-US" sz="2000" b="1" kern="1200" dirty="0">
            <a:solidFill>
              <a:srgbClr val="034EA2"/>
            </a:solidFill>
            <a:latin typeface="Arial"/>
            <a:ea typeface="+mn-ea"/>
            <a:cs typeface="+mn-cs"/>
          </a:endParaRPr>
        </a:p>
      </dgm:t>
    </dgm:pt>
    <dgm:pt modelId="{8FB671F8-3EBF-4C4C-8D00-15C741998ECF}" type="parTrans" cxnId="{0B92AB70-0360-4D4F-B949-4FFD9F8CDA22}">
      <dgm:prSet/>
      <dgm:spPr/>
      <dgm:t>
        <a:bodyPr/>
        <a:lstStyle/>
        <a:p>
          <a:endParaRPr lang="en-US" sz="2000"/>
        </a:p>
      </dgm:t>
    </dgm:pt>
    <dgm:pt modelId="{C795BD2E-198C-4F57-AB39-9417552319F1}" type="sibTrans" cxnId="{0B92AB70-0360-4D4F-B949-4FFD9F8CDA22}">
      <dgm:prSet/>
      <dgm:spPr/>
      <dgm:t>
        <a:bodyPr/>
        <a:lstStyle/>
        <a:p>
          <a:endParaRPr lang="en-US" sz="2000"/>
        </a:p>
      </dgm:t>
    </dgm:pt>
    <dgm:pt modelId="{DDBF189C-C26E-462F-AF0A-88579527F256}">
      <dgm:prSet custT="1"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IE" sz="2000" b="1" kern="1200" dirty="0">
              <a:solidFill>
                <a:srgbClr val="034EA2"/>
              </a:solidFill>
              <a:latin typeface="Arial"/>
              <a:ea typeface="+mn-ea"/>
              <a:cs typeface="+mn-cs"/>
            </a:rPr>
            <a:t>Aprūpētāji </a:t>
          </a:r>
          <a:endParaRPr lang="en-US" sz="2000" b="1" kern="1200" dirty="0">
            <a:solidFill>
              <a:srgbClr val="034EA2"/>
            </a:solidFill>
            <a:latin typeface="Arial"/>
            <a:ea typeface="+mn-ea"/>
            <a:cs typeface="+mn-cs"/>
          </a:endParaRPr>
        </a:p>
      </dgm:t>
    </dgm:pt>
    <dgm:pt modelId="{3D0BE713-10A9-4188-AD57-44966BB216DE}" type="parTrans" cxnId="{30611215-F304-499B-BB0D-56B97CED7FAA}">
      <dgm:prSet/>
      <dgm:spPr/>
      <dgm:t>
        <a:bodyPr/>
        <a:lstStyle/>
        <a:p>
          <a:endParaRPr lang="en-US" sz="2000"/>
        </a:p>
      </dgm:t>
    </dgm:pt>
    <dgm:pt modelId="{0494F7CC-B350-4C0C-800E-2B2F6C6F67FC}" type="sibTrans" cxnId="{30611215-F304-499B-BB0D-56B97CED7FAA}">
      <dgm:prSet/>
      <dgm:spPr/>
      <dgm:t>
        <a:bodyPr/>
        <a:lstStyle/>
        <a:p>
          <a:endParaRPr lang="en-US" sz="2000"/>
        </a:p>
      </dgm:t>
    </dgm:pt>
    <dgm:pt modelId="{C83699EA-EE66-40E0-8B87-8F13D0AEED29}" type="pres">
      <dgm:prSet presAssocID="{EF8D179A-49BE-4340-BC92-8119A36A8868}" presName="root" presStyleCnt="0">
        <dgm:presLayoutVars>
          <dgm:dir/>
          <dgm:resizeHandles val="exact"/>
        </dgm:presLayoutVars>
      </dgm:prSet>
      <dgm:spPr/>
    </dgm:pt>
    <dgm:pt modelId="{12628FDA-8D3C-43EF-B641-9D5DBA4B9D3E}" type="pres">
      <dgm:prSet presAssocID="{1DCD75C3-E862-43DA-9D6D-402A76C56927}" presName="compNode" presStyleCnt="0"/>
      <dgm:spPr/>
    </dgm:pt>
    <dgm:pt modelId="{DA3E48FE-FB4E-48BA-9389-969B29DAAC58}" type="pres">
      <dgm:prSet presAssocID="{1DCD75C3-E862-43DA-9D6D-402A76C56927}" presName="iconRect" presStyleLbl="node1" presStyleIdx="0" presStyleCnt="4" custScaleX="177316" custScaleY="177316" custLinFactNeighborX="-4208" custLinFactNeighborY="26648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uro with solid fill"/>
        </a:ext>
      </dgm:extLst>
    </dgm:pt>
    <dgm:pt modelId="{574D6298-2104-4FE0-8C18-F2ABE797AE59}" type="pres">
      <dgm:prSet presAssocID="{1DCD75C3-E862-43DA-9D6D-402A76C56927}" presName="iconSpace" presStyleCnt="0"/>
      <dgm:spPr/>
    </dgm:pt>
    <dgm:pt modelId="{B47E68C5-4010-4A2C-95B0-1C274B9F3E28}" type="pres">
      <dgm:prSet presAssocID="{1DCD75C3-E862-43DA-9D6D-402A76C56927}" presName="parTx" presStyleLbl="revTx" presStyleIdx="0" presStyleCnt="8" custScaleX="90764" custScaleY="94888" custLinFactY="48295" custLinFactNeighborX="8297" custLinFactNeighborY="100000">
        <dgm:presLayoutVars>
          <dgm:chMax val="0"/>
          <dgm:chPref val="0"/>
        </dgm:presLayoutVars>
      </dgm:prSet>
      <dgm:spPr/>
    </dgm:pt>
    <dgm:pt modelId="{2E5DF999-3E21-47B8-80A0-05B3F18A0326}" type="pres">
      <dgm:prSet presAssocID="{1DCD75C3-E862-43DA-9D6D-402A76C56927}" presName="txSpace" presStyleCnt="0"/>
      <dgm:spPr/>
    </dgm:pt>
    <dgm:pt modelId="{AD417885-9802-4217-A9F1-596FAEE98A6F}" type="pres">
      <dgm:prSet presAssocID="{1DCD75C3-E862-43DA-9D6D-402A76C56927}" presName="desTx" presStyleLbl="revTx" presStyleIdx="1" presStyleCnt="8" custLinFactNeighborX="2792" custLinFactNeighborY="6250">
        <dgm:presLayoutVars/>
      </dgm:prSet>
      <dgm:spPr/>
    </dgm:pt>
    <dgm:pt modelId="{5060533F-D2B9-46F3-8E46-7AB3A9FFB5E0}" type="pres">
      <dgm:prSet presAssocID="{C1C7A912-A64F-4008-95CC-1068722EB96F}" presName="sibTrans" presStyleCnt="0"/>
      <dgm:spPr/>
    </dgm:pt>
    <dgm:pt modelId="{F5D1B62A-385B-4F27-94B1-29013DD1A9CF}" type="pres">
      <dgm:prSet presAssocID="{23A1BA1C-44E3-49D3-BB51-838C67FA5C87}" presName="compNode" presStyleCnt="0"/>
      <dgm:spPr/>
    </dgm:pt>
    <dgm:pt modelId="{DB10B19D-8564-49EA-92AE-BA3BBD4F4BE9}" type="pres">
      <dgm:prSet presAssocID="{23A1BA1C-44E3-49D3-BB51-838C67FA5C87}" presName="iconRect" presStyleLbl="node1" presStyleIdx="1" presStyleCnt="4" custScaleX="177316" custScaleY="177316" custLinFactNeighborX="-39921" custLinFactNeighborY="20599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ouse with solid fill"/>
        </a:ext>
      </dgm:extLst>
    </dgm:pt>
    <dgm:pt modelId="{08541AE4-A722-4E2D-AC40-522B7E6A11AB}" type="pres">
      <dgm:prSet presAssocID="{23A1BA1C-44E3-49D3-BB51-838C67FA5C87}" presName="iconSpace" presStyleCnt="0"/>
      <dgm:spPr/>
    </dgm:pt>
    <dgm:pt modelId="{BF410929-1745-4E9B-A8B9-6CA7DB3E95C0}" type="pres">
      <dgm:prSet presAssocID="{23A1BA1C-44E3-49D3-BB51-838C67FA5C87}" presName="parTx" presStyleLbl="revTx" presStyleIdx="2" presStyleCnt="8" custLinFactY="51905" custLinFactNeighborX="-11409" custLinFactNeighborY="100000">
        <dgm:presLayoutVars>
          <dgm:chMax val="0"/>
          <dgm:chPref val="0"/>
        </dgm:presLayoutVars>
      </dgm:prSet>
      <dgm:spPr/>
    </dgm:pt>
    <dgm:pt modelId="{2D4DC8A2-CEA1-4EB4-903B-5F823483F8C1}" type="pres">
      <dgm:prSet presAssocID="{23A1BA1C-44E3-49D3-BB51-838C67FA5C87}" presName="txSpace" presStyleCnt="0"/>
      <dgm:spPr/>
    </dgm:pt>
    <dgm:pt modelId="{A3E01FBE-6336-49D7-ACF4-0C09D8B01134}" type="pres">
      <dgm:prSet presAssocID="{23A1BA1C-44E3-49D3-BB51-838C67FA5C87}" presName="desTx" presStyleLbl="revTx" presStyleIdx="3" presStyleCnt="8" custLinFactNeighborX="-15583" custLinFactNeighborY="2753">
        <dgm:presLayoutVars/>
      </dgm:prSet>
      <dgm:spPr/>
    </dgm:pt>
    <dgm:pt modelId="{780FE5AC-340B-443D-8EC2-5057DAC7E807}" type="pres">
      <dgm:prSet presAssocID="{553DD90B-7A14-4123-B7E7-4E33FFEA3757}" presName="sibTrans" presStyleCnt="0"/>
      <dgm:spPr/>
    </dgm:pt>
    <dgm:pt modelId="{48B90279-E689-4EA6-A911-D854E84AFFF1}" type="pres">
      <dgm:prSet presAssocID="{B1F3241C-CD46-45B0-B955-B39E7E336E94}" presName="compNode" presStyleCnt="0"/>
      <dgm:spPr/>
    </dgm:pt>
    <dgm:pt modelId="{EE9A7157-206A-4560-9527-95C052835645}" type="pres">
      <dgm:prSet presAssocID="{B1F3241C-CD46-45B0-B955-B39E7E336E94}" presName="iconRect" presStyleLbl="node1" presStyleIdx="2" presStyleCnt="4" custScaleX="177316" custScaleY="177316" custLinFactNeighborX="-33548" custLinFactNeighborY="30831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ipboard Badge with solid fill"/>
        </a:ext>
      </dgm:extLst>
    </dgm:pt>
    <dgm:pt modelId="{FE7DE6B8-D295-44E2-BC7C-EB485292FFD3}" type="pres">
      <dgm:prSet presAssocID="{B1F3241C-CD46-45B0-B955-B39E7E336E94}" presName="iconSpace" presStyleCnt="0"/>
      <dgm:spPr/>
    </dgm:pt>
    <dgm:pt modelId="{0051C652-AA06-42EF-A519-1742C3F7CDFA}" type="pres">
      <dgm:prSet presAssocID="{B1F3241C-CD46-45B0-B955-B39E7E336E94}" presName="parTx" presStyleLbl="revTx" presStyleIdx="4" presStyleCnt="8" custLinFactY="47640" custLinFactNeighborX="-9547" custLinFactNeighborY="100000">
        <dgm:presLayoutVars>
          <dgm:chMax val="0"/>
          <dgm:chPref val="0"/>
        </dgm:presLayoutVars>
      </dgm:prSet>
      <dgm:spPr/>
    </dgm:pt>
    <dgm:pt modelId="{7BF59CB6-C1D8-4DA2-B6C8-B4BE21B700BC}" type="pres">
      <dgm:prSet presAssocID="{B1F3241C-CD46-45B0-B955-B39E7E336E94}" presName="txSpace" presStyleCnt="0"/>
      <dgm:spPr/>
    </dgm:pt>
    <dgm:pt modelId="{E01F0A89-90CF-4E21-9698-FE17F0733366}" type="pres">
      <dgm:prSet presAssocID="{B1F3241C-CD46-45B0-B955-B39E7E336E94}" presName="desTx" presStyleLbl="revTx" presStyleIdx="5" presStyleCnt="8" custLinFactNeighborX="-15583" custLinFactNeighborY="2753">
        <dgm:presLayoutVars/>
      </dgm:prSet>
      <dgm:spPr/>
    </dgm:pt>
    <dgm:pt modelId="{DE2DA992-D678-4579-BC7B-BD61C9B1C848}" type="pres">
      <dgm:prSet presAssocID="{C795BD2E-198C-4F57-AB39-9417552319F1}" presName="sibTrans" presStyleCnt="0"/>
      <dgm:spPr/>
    </dgm:pt>
    <dgm:pt modelId="{C355D7FC-47C4-4D12-A2C1-321F7289A067}" type="pres">
      <dgm:prSet presAssocID="{DDBF189C-C26E-462F-AF0A-88579527F256}" presName="compNode" presStyleCnt="0"/>
      <dgm:spPr/>
    </dgm:pt>
    <dgm:pt modelId="{461D6D8B-83B0-41CD-9520-54F02FF259A2}" type="pres">
      <dgm:prSet presAssocID="{DDBF189C-C26E-462F-AF0A-88579527F256}" presName="iconRect" presStyleLbl="node1" presStyleIdx="3" presStyleCnt="4" custScaleX="177316" custScaleY="177316" custLinFactNeighborX="-59710" custLinFactNeighborY="30830"/>
      <dgm:spPr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oup with solid fill"/>
        </a:ext>
      </dgm:extLst>
    </dgm:pt>
    <dgm:pt modelId="{C8118E8A-C298-4065-AE64-94B97B4E885F}" type="pres">
      <dgm:prSet presAssocID="{DDBF189C-C26E-462F-AF0A-88579527F256}" presName="iconSpace" presStyleCnt="0"/>
      <dgm:spPr/>
    </dgm:pt>
    <dgm:pt modelId="{0BB2AA6E-C22E-48A3-A2EF-C14FB5C6DA26}" type="pres">
      <dgm:prSet presAssocID="{DDBF189C-C26E-462F-AF0A-88579527F256}" presName="parTx" presStyleLbl="revTx" presStyleIdx="6" presStyleCnt="8" custLinFactY="51905" custLinFactNeighborX="-21966" custLinFactNeighborY="100000">
        <dgm:presLayoutVars>
          <dgm:chMax val="0"/>
          <dgm:chPref val="0"/>
        </dgm:presLayoutVars>
      </dgm:prSet>
      <dgm:spPr/>
    </dgm:pt>
    <dgm:pt modelId="{99BDB5A3-1D61-41BA-8DE2-6D8D0BC4D957}" type="pres">
      <dgm:prSet presAssocID="{DDBF189C-C26E-462F-AF0A-88579527F256}" presName="txSpace" presStyleCnt="0"/>
      <dgm:spPr/>
    </dgm:pt>
    <dgm:pt modelId="{7F72A008-04A8-451A-B9F6-9A44E42B0BE0}" type="pres">
      <dgm:prSet presAssocID="{DDBF189C-C26E-462F-AF0A-88579527F256}" presName="desTx" presStyleLbl="revTx" presStyleIdx="7" presStyleCnt="8" custLinFactNeighborX="-14624">
        <dgm:presLayoutVars/>
      </dgm:prSet>
      <dgm:spPr/>
    </dgm:pt>
  </dgm:ptLst>
  <dgm:cxnLst>
    <dgm:cxn modelId="{30611215-F304-499B-BB0D-56B97CED7FAA}" srcId="{EF8D179A-49BE-4340-BC92-8119A36A8868}" destId="{DDBF189C-C26E-462F-AF0A-88579527F256}" srcOrd="3" destOrd="0" parTransId="{3D0BE713-10A9-4188-AD57-44966BB216DE}" sibTransId="{0494F7CC-B350-4C0C-800E-2B2F6C6F67FC}"/>
    <dgm:cxn modelId="{8C2BA320-8067-431A-8D6E-77474832F7FF}" type="presOf" srcId="{EF8D179A-49BE-4340-BC92-8119A36A8868}" destId="{C83699EA-EE66-40E0-8B87-8F13D0AEED29}" srcOrd="0" destOrd="0" presId="urn:microsoft.com/office/officeart/2018/5/layout/CenteredIconLabelDescriptionList"/>
    <dgm:cxn modelId="{0AD6BC5D-C336-4DD4-9203-F1645725465C}" type="presOf" srcId="{B1F3241C-CD46-45B0-B955-B39E7E336E94}" destId="{0051C652-AA06-42EF-A519-1742C3F7CDFA}" srcOrd="0" destOrd="0" presId="urn:microsoft.com/office/officeart/2018/5/layout/CenteredIconLabelDescriptionList"/>
    <dgm:cxn modelId="{4114FC5F-BBC3-416B-A46D-7EF61A093AD9}" srcId="{EF8D179A-49BE-4340-BC92-8119A36A8868}" destId="{1DCD75C3-E862-43DA-9D6D-402A76C56927}" srcOrd="0" destOrd="0" parTransId="{4C72B602-2333-4AE4-8091-A76E0AAC142C}" sibTransId="{C1C7A912-A64F-4008-95CC-1068722EB96F}"/>
    <dgm:cxn modelId="{7DBF4065-4C89-4FFA-AC66-ADD478638B9A}" type="presOf" srcId="{1DCD75C3-E862-43DA-9D6D-402A76C56927}" destId="{B47E68C5-4010-4A2C-95B0-1C274B9F3E28}" srcOrd="0" destOrd="0" presId="urn:microsoft.com/office/officeart/2018/5/layout/CenteredIconLabelDescriptionList"/>
    <dgm:cxn modelId="{0B92AB70-0360-4D4F-B949-4FFD9F8CDA22}" srcId="{EF8D179A-49BE-4340-BC92-8119A36A8868}" destId="{B1F3241C-CD46-45B0-B955-B39E7E336E94}" srcOrd="2" destOrd="0" parTransId="{8FB671F8-3EBF-4C4C-8D00-15C741998ECF}" sibTransId="{C795BD2E-198C-4F57-AB39-9417552319F1}"/>
    <dgm:cxn modelId="{1F48C353-E53C-4F5C-BB3A-3D4C0ED3C236}" type="presOf" srcId="{DDBF189C-C26E-462F-AF0A-88579527F256}" destId="{0BB2AA6E-C22E-48A3-A2EF-C14FB5C6DA26}" srcOrd="0" destOrd="0" presId="urn:microsoft.com/office/officeart/2018/5/layout/CenteredIconLabelDescriptionList"/>
    <dgm:cxn modelId="{E4246093-41B0-4DAA-8291-868FBB873573}" type="presOf" srcId="{23A1BA1C-44E3-49D3-BB51-838C67FA5C87}" destId="{BF410929-1745-4E9B-A8B9-6CA7DB3E95C0}" srcOrd="0" destOrd="0" presId="urn:microsoft.com/office/officeart/2018/5/layout/CenteredIconLabelDescriptionList"/>
    <dgm:cxn modelId="{32CBCAE7-F9C5-453D-B975-C4473EA647C9}" srcId="{EF8D179A-49BE-4340-BC92-8119A36A8868}" destId="{23A1BA1C-44E3-49D3-BB51-838C67FA5C87}" srcOrd="1" destOrd="0" parTransId="{264026D2-83E7-4023-82E2-87C835B18DC3}" sibTransId="{553DD90B-7A14-4123-B7E7-4E33FFEA3757}"/>
    <dgm:cxn modelId="{1B4BED66-6AFF-4BB8-A59E-8F596EA1E6C2}" type="presParOf" srcId="{C83699EA-EE66-40E0-8B87-8F13D0AEED29}" destId="{12628FDA-8D3C-43EF-B641-9D5DBA4B9D3E}" srcOrd="0" destOrd="0" presId="urn:microsoft.com/office/officeart/2018/5/layout/CenteredIconLabelDescriptionList"/>
    <dgm:cxn modelId="{44924A8A-1098-4B73-AB83-2CD518384CC5}" type="presParOf" srcId="{12628FDA-8D3C-43EF-B641-9D5DBA4B9D3E}" destId="{DA3E48FE-FB4E-48BA-9389-969B29DAAC58}" srcOrd="0" destOrd="0" presId="urn:microsoft.com/office/officeart/2018/5/layout/CenteredIconLabelDescriptionList"/>
    <dgm:cxn modelId="{2AAD8A0A-DD72-4753-B47C-50F0B79F1E00}" type="presParOf" srcId="{12628FDA-8D3C-43EF-B641-9D5DBA4B9D3E}" destId="{574D6298-2104-4FE0-8C18-F2ABE797AE59}" srcOrd="1" destOrd="0" presId="urn:microsoft.com/office/officeart/2018/5/layout/CenteredIconLabelDescriptionList"/>
    <dgm:cxn modelId="{F8D780B6-256E-4028-892C-5D341193A086}" type="presParOf" srcId="{12628FDA-8D3C-43EF-B641-9D5DBA4B9D3E}" destId="{B47E68C5-4010-4A2C-95B0-1C274B9F3E28}" srcOrd="2" destOrd="0" presId="urn:microsoft.com/office/officeart/2018/5/layout/CenteredIconLabelDescriptionList"/>
    <dgm:cxn modelId="{232C1388-680D-4E86-9069-FA8EC62D20D2}" type="presParOf" srcId="{12628FDA-8D3C-43EF-B641-9D5DBA4B9D3E}" destId="{2E5DF999-3E21-47B8-80A0-05B3F18A0326}" srcOrd="3" destOrd="0" presId="urn:microsoft.com/office/officeart/2018/5/layout/CenteredIconLabelDescriptionList"/>
    <dgm:cxn modelId="{1B19E5A3-7514-446C-A4CC-81720055860C}" type="presParOf" srcId="{12628FDA-8D3C-43EF-B641-9D5DBA4B9D3E}" destId="{AD417885-9802-4217-A9F1-596FAEE98A6F}" srcOrd="4" destOrd="0" presId="urn:microsoft.com/office/officeart/2018/5/layout/CenteredIconLabelDescriptionList"/>
    <dgm:cxn modelId="{F48F0403-DCE8-4D36-8101-B070D70D47E1}" type="presParOf" srcId="{C83699EA-EE66-40E0-8B87-8F13D0AEED29}" destId="{5060533F-D2B9-46F3-8E46-7AB3A9FFB5E0}" srcOrd="1" destOrd="0" presId="urn:microsoft.com/office/officeart/2018/5/layout/CenteredIconLabelDescriptionList"/>
    <dgm:cxn modelId="{93B0AB3F-3AA7-469D-B5B4-4801AD9D6D61}" type="presParOf" srcId="{C83699EA-EE66-40E0-8B87-8F13D0AEED29}" destId="{F5D1B62A-385B-4F27-94B1-29013DD1A9CF}" srcOrd="2" destOrd="0" presId="urn:microsoft.com/office/officeart/2018/5/layout/CenteredIconLabelDescriptionList"/>
    <dgm:cxn modelId="{5DD1AF40-5E64-442A-9727-29D9E3EF1BEC}" type="presParOf" srcId="{F5D1B62A-385B-4F27-94B1-29013DD1A9CF}" destId="{DB10B19D-8564-49EA-92AE-BA3BBD4F4BE9}" srcOrd="0" destOrd="0" presId="urn:microsoft.com/office/officeart/2018/5/layout/CenteredIconLabelDescriptionList"/>
    <dgm:cxn modelId="{A90F7B19-358B-43E1-A879-045BE2A62198}" type="presParOf" srcId="{F5D1B62A-385B-4F27-94B1-29013DD1A9CF}" destId="{08541AE4-A722-4E2D-AC40-522B7E6A11AB}" srcOrd="1" destOrd="0" presId="urn:microsoft.com/office/officeart/2018/5/layout/CenteredIconLabelDescriptionList"/>
    <dgm:cxn modelId="{35DDE7A0-AA86-4C46-B188-23A1C008C1A4}" type="presParOf" srcId="{F5D1B62A-385B-4F27-94B1-29013DD1A9CF}" destId="{BF410929-1745-4E9B-A8B9-6CA7DB3E95C0}" srcOrd="2" destOrd="0" presId="urn:microsoft.com/office/officeart/2018/5/layout/CenteredIconLabelDescriptionList"/>
    <dgm:cxn modelId="{FDE1A03C-CFDB-49DA-86A8-AE3DFE2691BA}" type="presParOf" srcId="{F5D1B62A-385B-4F27-94B1-29013DD1A9CF}" destId="{2D4DC8A2-CEA1-4EB4-903B-5F823483F8C1}" srcOrd="3" destOrd="0" presId="urn:microsoft.com/office/officeart/2018/5/layout/CenteredIconLabelDescriptionList"/>
    <dgm:cxn modelId="{0EE2992B-CABD-45D1-8C3F-BBB87C659925}" type="presParOf" srcId="{F5D1B62A-385B-4F27-94B1-29013DD1A9CF}" destId="{A3E01FBE-6336-49D7-ACF4-0C09D8B01134}" srcOrd="4" destOrd="0" presId="urn:microsoft.com/office/officeart/2018/5/layout/CenteredIconLabelDescriptionList"/>
    <dgm:cxn modelId="{D0232BA0-0E1F-4907-8E3E-6BEB0C052730}" type="presParOf" srcId="{C83699EA-EE66-40E0-8B87-8F13D0AEED29}" destId="{780FE5AC-340B-443D-8EC2-5057DAC7E807}" srcOrd="3" destOrd="0" presId="urn:microsoft.com/office/officeart/2018/5/layout/CenteredIconLabelDescriptionList"/>
    <dgm:cxn modelId="{45256F7F-58B6-469D-BAA3-75AD20B69E98}" type="presParOf" srcId="{C83699EA-EE66-40E0-8B87-8F13D0AEED29}" destId="{48B90279-E689-4EA6-A911-D854E84AFFF1}" srcOrd="4" destOrd="0" presId="urn:microsoft.com/office/officeart/2018/5/layout/CenteredIconLabelDescriptionList"/>
    <dgm:cxn modelId="{4AFBB906-CEA9-49A8-A25E-49923B8DEA20}" type="presParOf" srcId="{48B90279-E689-4EA6-A911-D854E84AFFF1}" destId="{EE9A7157-206A-4560-9527-95C052835645}" srcOrd="0" destOrd="0" presId="urn:microsoft.com/office/officeart/2018/5/layout/CenteredIconLabelDescriptionList"/>
    <dgm:cxn modelId="{6E3BF6C7-4530-4713-80E5-0C10432DFC92}" type="presParOf" srcId="{48B90279-E689-4EA6-A911-D854E84AFFF1}" destId="{FE7DE6B8-D295-44E2-BC7C-EB485292FFD3}" srcOrd="1" destOrd="0" presId="urn:microsoft.com/office/officeart/2018/5/layout/CenteredIconLabelDescriptionList"/>
    <dgm:cxn modelId="{975A0288-8364-4C48-A4E2-9E613606F6C3}" type="presParOf" srcId="{48B90279-E689-4EA6-A911-D854E84AFFF1}" destId="{0051C652-AA06-42EF-A519-1742C3F7CDFA}" srcOrd="2" destOrd="0" presId="urn:microsoft.com/office/officeart/2018/5/layout/CenteredIconLabelDescriptionList"/>
    <dgm:cxn modelId="{31DEECA9-8F08-404B-B579-C5E6ED0BA2A7}" type="presParOf" srcId="{48B90279-E689-4EA6-A911-D854E84AFFF1}" destId="{7BF59CB6-C1D8-4DA2-B6C8-B4BE21B700BC}" srcOrd="3" destOrd="0" presId="urn:microsoft.com/office/officeart/2018/5/layout/CenteredIconLabelDescriptionList"/>
    <dgm:cxn modelId="{E3872611-7E28-493C-B962-4983013BFF8A}" type="presParOf" srcId="{48B90279-E689-4EA6-A911-D854E84AFFF1}" destId="{E01F0A89-90CF-4E21-9698-FE17F0733366}" srcOrd="4" destOrd="0" presId="urn:microsoft.com/office/officeart/2018/5/layout/CenteredIconLabelDescriptionList"/>
    <dgm:cxn modelId="{721CA606-761C-41DB-8C4C-EA520C401D40}" type="presParOf" srcId="{C83699EA-EE66-40E0-8B87-8F13D0AEED29}" destId="{DE2DA992-D678-4579-BC7B-BD61C9B1C848}" srcOrd="5" destOrd="0" presId="urn:microsoft.com/office/officeart/2018/5/layout/CenteredIconLabelDescriptionList"/>
    <dgm:cxn modelId="{404CD1E7-F314-468A-BE8E-81B76125BF26}" type="presParOf" srcId="{C83699EA-EE66-40E0-8B87-8F13D0AEED29}" destId="{C355D7FC-47C4-4D12-A2C1-321F7289A067}" srcOrd="6" destOrd="0" presId="urn:microsoft.com/office/officeart/2018/5/layout/CenteredIconLabelDescriptionList"/>
    <dgm:cxn modelId="{1750CB31-23D3-4B80-83EF-67F6D111EC01}" type="presParOf" srcId="{C355D7FC-47C4-4D12-A2C1-321F7289A067}" destId="{461D6D8B-83B0-41CD-9520-54F02FF259A2}" srcOrd="0" destOrd="0" presId="urn:microsoft.com/office/officeart/2018/5/layout/CenteredIconLabelDescriptionList"/>
    <dgm:cxn modelId="{D8F806FA-326F-4D93-A54C-04626752B1B8}" type="presParOf" srcId="{C355D7FC-47C4-4D12-A2C1-321F7289A067}" destId="{C8118E8A-C298-4065-AE64-94B97B4E885F}" srcOrd="1" destOrd="0" presId="urn:microsoft.com/office/officeart/2018/5/layout/CenteredIconLabelDescriptionList"/>
    <dgm:cxn modelId="{68438F0E-9363-4B5F-8C1A-F1152606480F}" type="presParOf" srcId="{C355D7FC-47C4-4D12-A2C1-321F7289A067}" destId="{0BB2AA6E-C22E-48A3-A2EF-C14FB5C6DA26}" srcOrd="2" destOrd="0" presId="urn:microsoft.com/office/officeart/2018/5/layout/CenteredIconLabelDescriptionList"/>
    <dgm:cxn modelId="{79CDF661-6B50-4AA4-993E-F71969F65577}" type="presParOf" srcId="{C355D7FC-47C4-4D12-A2C1-321F7289A067}" destId="{99BDB5A3-1D61-41BA-8DE2-6D8D0BC4D957}" srcOrd="3" destOrd="0" presId="urn:microsoft.com/office/officeart/2018/5/layout/CenteredIconLabelDescriptionList"/>
    <dgm:cxn modelId="{2D2DD2A6-D7BC-4444-8273-040BC1E44882}" type="presParOf" srcId="{C355D7FC-47C4-4D12-A2C1-321F7289A067}" destId="{7F72A008-04A8-451A-B9F6-9A44E42B0BE0}" srcOrd="4" destOrd="0" presId="urn:microsoft.com/office/officeart/2018/5/layout/CenteredIconLabelDescriptionList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C72A5D-B273-48C2-A48F-1758226C03C5}">
      <dsp:nvSpPr>
        <dsp:cNvPr id="0" name=""/>
        <dsp:cNvSpPr/>
      </dsp:nvSpPr>
      <dsp:spPr>
        <a:xfrm>
          <a:off x="2312" y="319102"/>
          <a:ext cx="8125687" cy="868137"/>
        </a:xfrm>
        <a:prstGeom prst="rect">
          <a:avLst/>
        </a:prstGeom>
        <a:solidFill>
          <a:srgbClr val="034EA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2100" b="1" i="0" kern="1200" dirty="0">
              <a:solidFill>
                <a:srgbClr val="FFC000"/>
              </a:solidFill>
              <a:latin typeface="EC Square Sans Pro" panose="020B0506040000020004" pitchFamily="34" charset="0"/>
            </a:rPr>
            <a:t>Komisijas paziņojums par Eiropas aprūpes stratēģiju</a:t>
          </a:r>
          <a:endParaRPr lang="en-US" sz="2100" b="1" i="0" kern="1200" dirty="0">
            <a:solidFill>
              <a:srgbClr val="FFC000"/>
            </a:solidFill>
            <a:latin typeface="EC Square Sans Pro" panose="020B0506040000020004" pitchFamily="34" charset="0"/>
          </a:endParaRPr>
        </a:p>
      </dsp:txBody>
      <dsp:txXfrm>
        <a:off x="2312" y="319102"/>
        <a:ext cx="8125687" cy="868137"/>
      </dsp:txXfrm>
    </dsp:sp>
    <dsp:sp modelId="{347ACAD4-68C2-43DB-ABAE-DDEF1A648B65}">
      <dsp:nvSpPr>
        <dsp:cNvPr id="0" name=""/>
        <dsp:cNvSpPr/>
      </dsp:nvSpPr>
      <dsp:spPr>
        <a:xfrm>
          <a:off x="501054" y="2022306"/>
          <a:ext cx="3393281" cy="2035968"/>
        </a:xfrm>
        <a:prstGeom prst="rect">
          <a:avLst/>
        </a:prstGeom>
        <a:solidFill>
          <a:srgbClr val="034EA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2100" b="1" i="0" kern="1200" dirty="0">
              <a:solidFill>
                <a:srgbClr val="FFC000"/>
              </a:solidFill>
              <a:latin typeface="EC Square Sans Pro" panose="020B0506040000020004" pitchFamily="34" charset="0"/>
            </a:rPr>
            <a:t>Priekšlikums Padomes ieteikumam par agrīno pirmsskolas izglītību un aprūpi: Barselonas mērķrādītāji 2030. gadam</a:t>
          </a:r>
          <a:endParaRPr lang="en-US" sz="2100" b="1" i="0" kern="1200" dirty="0">
            <a:solidFill>
              <a:srgbClr val="FFC000"/>
            </a:solidFill>
            <a:latin typeface="EC Square Sans Pro" panose="020B0506040000020004" pitchFamily="34" charset="0"/>
          </a:endParaRPr>
        </a:p>
      </dsp:txBody>
      <dsp:txXfrm>
        <a:off x="501054" y="2022306"/>
        <a:ext cx="3393281" cy="2035968"/>
      </dsp:txXfrm>
    </dsp:sp>
    <dsp:sp modelId="{A5D52E3D-889D-4C6D-BA3D-09414DB7EF13}">
      <dsp:nvSpPr>
        <dsp:cNvPr id="0" name=""/>
        <dsp:cNvSpPr/>
      </dsp:nvSpPr>
      <dsp:spPr>
        <a:xfrm>
          <a:off x="4233664" y="2022306"/>
          <a:ext cx="3393281" cy="2035968"/>
        </a:xfrm>
        <a:prstGeom prst="rect">
          <a:avLst/>
        </a:prstGeom>
        <a:solidFill>
          <a:srgbClr val="034EA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2100" b="1" i="0" kern="1200" dirty="0">
              <a:solidFill>
                <a:srgbClr val="FFC000"/>
              </a:solidFill>
              <a:latin typeface="EC Square Sans Pro" panose="020B0506040000020004" pitchFamily="34" charset="0"/>
            </a:rPr>
            <a:t>Priekšlikums Padomes ieteikumam par piekļuvi cenas ziņā pieejamai un kvalitatīvai ilgtermiņa aprūpei</a:t>
          </a:r>
          <a:endParaRPr lang="en-US" sz="2100" b="1" i="0" kern="1200" dirty="0">
            <a:solidFill>
              <a:srgbClr val="FFC000"/>
            </a:solidFill>
            <a:latin typeface="EC Square Sans Pro" panose="020B0506040000020004" pitchFamily="34" charset="0"/>
          </a:endParaRPr>
        </a:p>
      </dsp:txBody>
      <dsp:txXfrm>
        <a:off x="4233664" y="2022306"/>
        <a:ext cx="3393281" cy="203596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3E48FE-FB4E-48BA-9389-969B29DAAC58}">
      <dsp:nvSpPr>
        <dsp:cNvPr id="0" name=""/>
        <dsp:cNvSpPr/>
      </dsp:nvSpPr>
      <dsp:spPr>
        <a:xfrm>
          <a:off x="356951" y="1199533"/>
          <a:ext cx="1250268" cy="125026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7E68C5-4010-4A2C-95B0-1C274B9F3E28}">
      <dsp:nvSpPr>
        <dsp:cNvPr id="0" name=""/>
        <dsp:cNvSpPr/>
      </dsp:nvSpPr>
      <dsp:spPr>
        <a:xfrm>
          <a:off x="240844" y="2516601"/>
          <a:ext cx="1661265" cy="2808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lv-LV" sz="2000" b="1" kern="1200" dirty="0">
              <a:solidFill>
                <a:srgbClr val="034EA2"/>
              </a:solidFill>
              <a:latin typeface="+mj-lt"/>
            </a:rPr>
            <a:t>Cena</a:t>
          </a:r>
          <a:endParaRPr lang="en-US" sz="2000" b="1" kern="1200" dirty="0">
            <a:solidFill>
              <a:srgbClr val="034EA2"/>
            </a:solidFill>
            <a:latin typeface="+mj-lt"/>
          </a:endParaRPr>
        </a:p>
      </dsp:txBody>
      <dsp:txXfrm>
        <a:off x="240844" y="2516601"/>
        <a:ext cx="1661265" cy="280859"/>
      </dsp:txXfrm>
    </dsp:sp>
    <dsp:sp modelId="{AD417885-9802-4217-A9F1-596FAEE98A6F}">
      <dsp:nvSpPr>
        <dsp:cNvPr id="0" name=""/>
        <dsp:cNvSpPr/>
      </dsp:nvSpPr>
      <dsp:spPr>
        <a:xfrm>
          <a:off x="60707" y="2451092"/>
          <a:ext cx="2014593" cy="7589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10B19D-8564-49EA-92AE-BA3BBD4F4BE9}">
      <dsp:nvSpPr>
        <dsp:cNvPr id="0" name=""/>
        <dsp:cNvSpPr/>
      </dsp:nvSpPr>
      <dsp:spPr>
        <a:xfrm>
          <a:off x="2472283" y="1156881"/>
          <a:ext cx="1250268" cy="125026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410929-1745-4E9B-A8B9-6CA7DB3E95C0}">
      <dsp:nvSpPr>
        <dsp:cNvPr id="0" name=""/>
        <dsp:cNvSpPr/>
      </dsp:nvSpPr>
      <dsp:spPr>
        <a:xfrm>
          <a:off x="2141761" y="2519721"/>
          <a:ext cx="2014593" cy="2959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IE" sz="2000" b="1" kern="1200" dirty="0">
              <a:solidFill>
                <a:srgbClr val="034EA2"/>
              </a:solidFill>
              <a:latin typeface="Arial"/>
              <a:ea typeface="+mn-ea"/>
              <a:cs typeface="+mn-cs"/>
            </a:rPr>
            <a:t>Pieejamība</a:t>
          </a:r>
          <a:endParaRPr lang="en-US" sz="2000" b="1" kern="1200" dirty="0">
            <a:solidFill>
              <a:srgbClr val="034EA2"/>
            </a:solidFill>
            <a:latin typeface="Arial"/>
            <a:ea typeface="+mn-ea"/>
            <a:cs typeface="+mn-cs"/>
          </a:endParaRPr>
        </a:p>
      </dsp:txBody>
      <dsp:txXfrm>
        <a:off x="2141761" y="2519721"/>
        <a:ext cx="2014593" cy="295990"/>
      </dsp:txXfrm>
    </dsp:sp>
    <dsp:sp modelId="{A3E01FBE-6336-49D7-ACF4-0C09D8B01134}">
      <dsp:nvSpPr>
        <dsp:cNvPr id="0" name=""/>
        <dsp:cNvSpPr/>
      </dsp:nvSpPr>
      <dsp:spPr>
        <a:xfrm>
          <a:off x="2057672" y="2424550"/>
          <a:ext cx="2014593" cy="7589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9A7157-206A-4560-9527-95C052835645}">
      <dsp:nvSpPr>
        <dsp:cNvPr id="0" name=""/>
        <dsp:cNvSpPr/>
      </dsp:nvSpPr>
      <dsp:spPr>
        <a:xfrm>
          <a:off x="4884366" y="1229027"/>
          <a:ext cx="1250268" cy="125026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51C652-AA06-42EF-A519-1742C3F7CDFA}">
      <dsp:nvSpPr>
        <dsp:cNvPr id="0" name=""/>
        <dsp:cNvSpPr/>
      </dsp:nvSpPr>
      <dsp:spPr>
        <a:xfrm>
          <a:off x="4546420" y="2507097"/>
          <a:ext cx="2014593" cy="2959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IE" sz="2000" b="1" kern="1200" dirty="0">
              <a:solidFill>
                <a:srgbClr val="034EA2"/>
              </a:solidFill>
              <a:latin typeface="Arial"/>
              <a:ea typeface="+mn-ea"/>
              <a:cs typeface="+mn-cs"/>
            </a:rPr>
            <a:t>Kvalitāte</a:t>
          </a:r>
          <a:endParaRPr lang="en-US" sz="2000" b="1" kern="1200" dirty="0">
            <a:solidFill>
              <a:srgbClr val="034EA2"/>
            </a:solidFill>
            <a:latin typeface="Arial"/>
            <a:ea typeface="+mn-ea"/>
            <a:cs typeface="+mn-cs"/>
          </a:endParaRPr>
        </a:p>
      </dsp:txBody>
      <dsp:txXfrm>
        <a:off x="4546420" y="2507097"/>
        <a:ext cx="2014593" cy="295990"/>
      </dsp:txXfrm>
    </dsp:sp>
    <dsp:sp modelId="{E01F0A89-90CF-4E21-9698-FE17F0733366}">
      <dsp:nvSpPr>
        <dsp:cNvPr id="0" name=""/>
        <dsp:cNvSpPr/>
      </dsp:nvSpPr>
      <dsp:spPr>
        <a:xfrm>
          <a:off x="4424819" y="2424550"/>
          <a:ext cx="2014593" cy="7589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1D6D8B-83B0-41CD-9520-54F02FF259A2}">
      <dsp:nvSpPr>
        <dsp:cNvPr id="0" name=""/>
        <dsp:cNvSpPr/>
      </dsp:nvSpPr>
      <dsp:spPr>
        <a:xfrm>
          <a:off x="7067043" y="1229020"/>
          <a:ext cx="1250268" cy="1250268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B2AA6E-C22E-48A3-A2EF-C14FB5C6DA26}">
      <dsp:nvSpPr>
        <dsp:cNvPr id="0" name=""/>
        <dsp:cNvSpPr/>
      </dsp:nvSpPr>
      <dsp:spPr>
        <a:xfrm>
          <a:off x="6663375" y="2519721"/>
          <a:ext cx="2014593" cy="2959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IE" sz="2000" b="1" kern="1200" dirty="0">
              <a:solidFill>
                <a:srgbClr val="034EA2"/>
              </a:solidFill>
              <a:latin typeface="Arial"/>
              <a:ea typeface="+mn-ea"/>
              <a:cs typeface="+mn-cs"/>
            </a:rPr>
            <a:t>Aprūpētāji </a:t>
          </a:r>
          <a:endParaRPr lang="en-US" sz="2000" b="1" kern="1200" dirty="0">
            <a:solidFill>
              <a:srgbClr val="034EA2"/>
            </a:solidFill>
            <a:latin typeface="Arial"/>
            <a:ea typeface="+mn-ea"/>
            <a:cs typeface="+mn-cs"/>
          </a:endParaRPr>
        </a:p>
      </dsp:txBody>
      <dsp:txXfrm>
        <a:off x="6663375" y="2519721"/>
        <a:ext cx="2014593" cy="295990"/>
      </dsp:txXfrm>
    </dsp:sp>
    <dsp:sp modelId="{7F72A008-04A8-451A-B9F6-9A44E42B0BE0}">
      <dsp:nvSpPr>
        <dsp:cNvPr id="0" name=""/>
        <dsp:cNvSpPr/>
      </dsp:nvSpPr>
      <dsp:spPr>
        <a:xfrm>
          <a:off x="6811286" y="2403655"/>
          <a:ext cx="2014593" cy="7589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5/layout/CenteredIconLabelDescriptionList">
  <dgm:title val="Centered 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86" name="Google Shape;1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lang="en-GB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646877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lang="en-GB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106292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0">
              <a:buFont typeface="Arial" panose="020B0604020202020204" pitchFamily="34" charset="0"/>
              <a:buNone/>
            </a:pP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lang="en-GB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854721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 lang="en-GB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525778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0">
              <a:buFont typeface="Arial" panose="020B0604020202020204" pitchFamily="34" charset="0"/>
              <a:buNone/>
            </a:pP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lang="en-GB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470283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 lang="en-GB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161697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</a:t>
            </a:fld>
            <a:endParaRPr lang="en-GB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875209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</a:t>
            </a:fld>
            <a:endParaRPr lang="en-GB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053082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lang="en-IE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</a:t>
            </a:fld>
            <a:endParaRPr lang="en-GB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707119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</a:t>
            </a:fld>
            <a:endParaRPr lang="en-GB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553676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13</a:t>
            </a:fld>
            <a:endParaRPr lang="en-GB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53994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14</a:t>
            </a:fld>
            <a:endParaRPr lang="en-GB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438073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0">
              <a:buFontTx/>
              <a:buNone/>
            </a:pP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16</a:t>
            </a:fld>
            <a:endParaRPr lang="en-GB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9775702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17</a:t>
            </a:fld>
            <a:endParaRPr lang="en-GB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355995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9" name="Google Shape;439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lnSpc>
                <a:spcPct val="107000"/>
              </a:lnSpc>
              <a:buFont typeface="+mj-lt"/>
              <a:buNone/>
            </a:pPr>
            <a:endParaRPr lang="en-IE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40" name="Google Shape;440;p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18</a:t>
            </a:fld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22"/>
          <p:cNvSpPr txBox="1">
            <a:spLocks noGrp="1"/>
          </p:cNvSpPr>
          <p:nvPr>
            <p:ph type="sldNum" idx="12"/>
          </p:nvPr>
        </p:nvSpPr>
        <p:spPr>
          <a:xfrm>
            <a:off x="697524" y="613128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dirty="0"/>
          </a:p>
        </p:txBody>
      </p:sp>
      <p:sp>
        <p:nvSpPr>
          <p:cNvPr id="16" name="Google Shape;16;p22"/>
          <p:cNvSpPr/>
          <p:nvPr/>
        </p:nvSpPr>
        <p:spPr>
          <a:xfrm>
            <a:off x="0" y="1078173"/>
            <a:ext cx="12192000" cy="5779827"/>
          </a:xfrm>
          <a:prstGeom prst="rect">
            <a:avLst/>
          </a:prstGeom>
          <a:solidFill>
            <a:srgbClr val="0356B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18;p22"/>
          <p:cNvSpPr txBox="1">
            <a:spLocks noGrp="1"/>
          </p:cNvSpPr>
          <p:nvPr>
            <p:ph type="ctrTitle"/>
          </p:nvPr>
        </p:nvSpPr>
        <p:spPr>
          <a:xfrm>
            <a:off x="1071350" y="1992572"/>
            <a:ext cx="10065224" cy="2149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6000" b="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9" name="Google Shape;19;p22"/>
          <p:cNvSpPr txBox="1">
            <a:spLocks noGrp="1"/>
          </p:cNvSpPr>
          <p:nvPr>
            <p:ph type="subTitle" idx="1"/>
          </p:nvPr>
        </p:nvSpPr>
        <p:spPr>
          <a:xfrm>
            <a:off x="1071351" y="4418049"/>
            <a:ext cx="10065224" cy="897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 i="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0" name="Google Shape;20;p22"/>
          <p:cNvSpPr txBox="1">
            <a:spLocks noGrp="1"/>
          </p:cNvSpPr>
          <p:nvPr>
            <p:ph type="body" idx="2"/>
          </p:nvPr>
        </p:nvSpPr>
        <p:spPr>
          <a:xfrm>
            <a:off x="6096000" y="5557903"/>
            <a:ext cx="5040313" cy="528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Arial"/>
              <a:buNone/>
              <a:defRPr sz="2200" i="1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Google Shape;21;p22"/>
          <p:cNvSpPr/>
          <p:nvPr/>
        </p:nvSpPr>
        <p:spPr>
          <a:xfrm>
            <a:off x="5741158" y="6619164"/>
            <a:ext cx="707409" cy="240594"/>
          </a:xfrm>
          <a:prstGeom prst="rect">
            <a:avLst/>
          </a:prstGeom>
          <a:solidFill>
            <a:srgbClr val="00449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2" name="Google Shape;22;p22"/>
          <p:cNvCxnSpPr/>
          <p:nvPr/>
        </p:nvCxnSpPr>
        <p:spPr>
          <a:xfrm>
            <a:off x="846746" y="1978925"/>
            <a:ext cx="0" cy="4879075"/>
          </a:xfrm>
          <a:prstGeom prst="straightConnector1">
            <a:avLst/>
          </a:prstGeom>
          <a:noFill/>
          <a:ln w="28575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" name="Google Shape;17;p22" descr="European Commission">
            <a:extLst>
              <a:ext uri="{FF2B5EF4-FFF2-40B4-BE49-F238E27FC236}">
                <a16:creationId xmlns:a16="http://schemas.microsoft.com/office/drawing/2014/main" id="{B45F4576-0280-9ABD-3693-C3C51E11FA18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5388933" y="258042"/>
            <a:ext cx="1659793" cy="11524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3"/>
          <p:cNvSpPr txBox="1">
            <a:spLocks noGrp="1"/>
          </p:cNvSpPr>
          <p:nvPr>
            <p:ph type="sldNum" idx="12"/>
          </p:nvPr>
        </p:nvSpPr>
        <p:spPr>
          <a:xfrm>
            <a:off x="697524" y="613128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dirty="0"/>
          </a:p>
        </p:txBody>
      </p:sp>
      <p:sp>
        <p:nvSpPr>
          <p:cNvPr id="25" name="Google Shape;25;p23"/>
          <p:cNvSpPr txBox="1">
            <a:spLocks noGrp="1"/>
          </p:cNvSpPr>
          <p:nvPr>
            <p:ph type="title"/>
          </p:nvPr>
        </p:nvSpPr>
        <p:spPr>
          <a:xfrm>
            <a:off x="970722" y="482860"/>
            <a:ext cx="10515600" cy="782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6" name="Google Shape;26;p23"/>
          <p:cNvSpPr txBox="1">
            <a:spLocks noGrp="1"/>
          </p:cNvSpPr>
          <p:nvPr>
            <p:ph type="body" idx="1"/>
          </p:nvPr>
        </p:nvSpPr>
        <p:spPr>
          <a:xfrm>
            <a:off x="838199" y="1825625"/>
            <a:ext cx="10905699" cy="3881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  <a:defRPr/>
            </a:lvl1pPr>
            <a:lvl2pPr marL="914400" lvl="1" indent="-3556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302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600"/>
              <a:buChar char="•"/>
              <a:defRPr/>
            </a:lvl4pPr>
            <a:lvl5pPr marL="2286000" lvl="4" indent="-3302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6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7" name="Google Shape;27;p23"/>
          <p:cNvCxnSpPr/>
          <p:nvPr/>
        </p:nvCxnSpPr>
        <p:spPr>
          <a:xfrm flipH="1">
            <a:off x="838199" y="0"/>
            <a:ext cx="1" cy="1276357"/>
          </a:xfrm>
          <a:prstGeom prst="straightConnector1">
            <a:avLst/>
          </a:prstGeom>
          <a:noFill/>
          <a:ln w="28575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st slide (option 1)">
  <p:cSld name="Last slide (option 1)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7"/>
          <p:cNvSpPr/>
          <p:nvPr/>
        </p:nvSpPr>
        <p:spPr>
          <a:xfrm>
            <a:off x="0" y="1"/>
            <a:ext cx="12192000" cy="342899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37"/>
          <p:cNvSpPr txBox="1">
            <a:spLocks noGrp="1"/>
          </p:cNvSpPr>
          <p:nvPr>
            <p:ph type="sldNum" idx="12"/>
          </p:nvPr>
        </p:nvSpPr>
        <p:spPr>
          <a:xfrm>
            <a:off x="715108" y="613128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dirty="0"/>
          </a:p>
        </p:txBody>
      </p:sp>
      <p:sp>
        <p:nvSpPr>
          <p:cNvPr id="143" name="Google Shape;143;p37"/>
          <p:cNvSpPr txBox="1">
            <a:spLocks noGrp="1"/>
          </p:cNvSpPr>
          <p:nvPr>
            <p:ph type="ctrTitle"/>
          </p:nvPr>
        </p:nvSpPr>
        <p:spPr>
          <a:xfrm>
            <a:off x="1077013" y="1122363"/>
            <a:ext cx="10156297" cy="12403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Arial"/>
              <a:buNone/>
              <a:defRPr sz="60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4" name="Google Shape;144;p37"/>
          <p:cNvSpPr txBox="1">
            <a:spLocks noGrp="1"/>
          </p:cNvSpPr>
          <p:nvPr>
            <p:ph type="body" idx="1"/>
          </p:nvPr>
        </p:nvSpPr>
        <p:spPr>
          <a:xfrm>
            <a:off x="838976" y="4175997"/>
            <a:ext cx="10888663" cy="16201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400">
                <a:solidFill>
                  <a:srgbClr val="767676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45" name="Google Shape;145;p37"/>
          <p:cNvCxnSpPr/>
          <p:nvPr/>
        </p:nvCxnSpPr>
        <p:spPr>
          <a:xfrm>
            <a:off x="838200" y="0"/>
            <a:ext cx="0" cy="2362711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38"/>
          <p:cNvSpPr txBox="1">
            <a:spLocks noGrp="1"/>
          </p:cNvSpPr>
          <p:nvPr>
            <p:ph type="sldNum" idx="12"/>
          </p:nvPr>
        </p:nvSpPr>
        <p:spPr>
          <a:xfrm>
            <a:off x="697524" y="613128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dirty="0"/>
          </a:p>
        </p:txBody>
      </p:sp>
      <p:pic>
        <p:nvPicPr>
          <p:cNvPr id="148" name="Google Shape;148;p3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850288"/>
            <a:ext cx="12192000" cy="5018345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38"/>
          <p:cNvSpPr/>
          <p:nvPr/>
        </p:nvSpPr>
        <p:spPr>
          <a:xfrm>
            <a:off x="0" y="1078174"/>
            <a:ext cx="12192000" cy="2890800"/>
          </a:xfrm>
          <a:prstGeom prst="rect">
            <a:avLst/>
          </a:prstGeom>
          <a:solidFill>
            <a:srgbClr val="0356B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0" name="Google Shape;150;p38" descr="European Commission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88933" y="258042"/>
            <a:ext cx="1659793" cy="1152460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38"/>
          <p:cNvSpPr txBox="1">
            <a:spLocks noGrp="1"/>
          </p:cNvSpPr>
          <p:nvPr>
            <p:ph type="ctrTitle"/>
          </p:nvPr>
        </p:nvSpPr>
        <p:spPr>
          <a:xfrm>
            <a:off x="1071350" y="1992572"/>
            <a:ext cx="10065224" cy="872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6000" b="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52" name="Google Shape;152;p38"/>
          <p:cNvSpPr txBox="1">
            <a:spLocks noGrp="1"/>
          </p:cNvSpPr>
          <p:nvPr>
            <p:ph type="subTitle" idx="1"/>
          </p:nvPr>
        </p:nvSpPr>
        <p:spPr>
          <a:xfrm>
            <a:off x="1071351" y="3067468"/>
            <a:ext cx="10065224" cy="897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 i="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3" name="Google Shape;153;p38"/>
          <p:cNvSpPr txBox="1">
            <a:spLocks noGrp="1"/>
          </p:cNvSpPr>
          <p:nvPr>
            <p:ph type="body" idx="2"/>
          </p:nvPr>
        </p:nvSpPr>
        <p:spPr>
          <a:xfrm>
            <a:off x="6096000" y="5783535"/>
            <a:ext cx="5040313" cy="528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Arial"/>
              <a:buNone/>
              <a:defRPr sz="2200" i="1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4" name="Google Shape;154;p38"/>
          <p:cNvSpPr/>
          <p:nvPr/>
        </p:nvSpPr>
        <p:spPr>
          <a:xfrm>
            <a:off x="5741158" y="6619164"/>
            <a:ext cx="707409" cy="240594"/>
          </a:xfrm>
          <a:prstGeom prst="rect">
            <a:avLst/>
          </a:prstGeom>
          <a:solidFill>
            <a:srgbClr val="00449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55" name="Google Shape;155;p38"/>
          <p:cNvCxnSpPr/>
          <p:nvPr/>
        </p:nvCxnSpPr>
        <p:spPr>
          <a:xfrm>
            <a:off x="838200" y="1978925"/>
            <a:ext cx="0" cy="4879075"/>
          </a:xfrm>
          <a:prstGeom prst="straightConnector1">
            <a:avLst/>
          </a:prstGeom>
          <a:noFill/>
          <a:ln w="28575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39"/>
          <p:cNvSpPr txBox="1">
            <a:spLocks noGrp="1"/>
          </p:cNvSpPr>
          <p:nvPr>
            <p:ph type="sldNum" idx="12"/>
          </p:nvPr>
        </p:nvSpPr>
        <p:spPr>
          <a:xfrm>
            <a:off x="838200" y="613128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dirty="0"/>
          </a:p>
        </p:txBody>
      </p:sp>
      <p:pic>
        <p:nvPicPr>
          <p:cNvPr id="158" name="Google Shape;158;p39"/>
          <p:cNvPicPr preferRelativeResize="0"/>
          <p:nvPr/>
        </p:nvPicPr>
        <p:blipFill rotWithShape="1">
          <a:blip r:embed="rId2">
            <a:alphaModFix/>
          </a:blip>
          <a:srcRect t="4555"/>
          <a:stretch/>
        </p:blipFill>
        <p:spPr>
          <a:xfrm>
            <a:off x="0" y="1078173"/>
            <a:ext cx="12192000" cy="5783240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39"/>
          <p:cNvSpPr/>
          <p:nvPr/>
        </p:nvSpPr>
        <p:spPr>
          <a:xfrm>
            <a:off x="5289" y="1078173"/>
            <a:ext cx="12197346" cy="5783239"/>
          </a:xfrm>
          <a:prstGeom prst="rect">
            <a:avLst/>
          </a:prstGeom>
          <a:solidFill>
            <a:srgbClr val="024EA2">
              <a:alpha val="6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0" name="Google Shape;160;p39" descr="European Commission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88933" y="258042"/>
            <a:ext cx="1659793" cy="1152460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39"/>
          <p:cNvSpPr txBox="1">
            <a:spLocks noGrp="1"/>
          </p:cNvSpPr>
          <p:nvPr>
            <p:ph type="ctrTitle"/>
          </p:nvPr>
        </p:nvSpPr>
        <p:spPr>
          <a:xfrm>
            <a:off x="1071350" y="1992572"/>
            <a:ext cx="10065224" cy="2149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6000" b="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62" name="Google Shape;162;p39"/>
          <p:cNvSpPr txBox="1">
            <a:spLocks noGrp="1"/>
          </p:cNvSpPr>
          <p:nvPr>
            <p:ph type="subTitle" idx="1"/>
          </p:nvPr>
        </p:nvSpPr>
        <p:spPr>
          <a:xfrm>
            <a:off x="1071351" y="4418049"/>
            <a:ext cx="10065224" cy="897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 i="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63" name="Google Shape;163;p39"/>
          <p:cNvSpPr txBox="1">
            <a:spLocks noGrp="1"/>
          </p:cNvSpPr>
          <p:nvPr>
            <p:ph type="body" idx="2"/>
          </p:nvPr>
        </p:nvSpPr>
        <p:spPr>
          <a:xfrm>
            <a:off x="6096000" y="5557903"/>
            <a:ext cx="5040313" cy="528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Arial"/>
              <a:buNone/>
              <a:defRPr sz="2200" i="1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4" name="Google Shape;164;p39"/>
          <p:cNvSpPr/>
          <p:nvPr/>
        </p:nvSpPr>
        <p:spPr>
          <a:xfrm>
            <a:off x="5741158" y="6619164"/>
            <a:ext cx="707409" cy="240594"/>
          </a:xfrm>
          <a:prstGeom prst="rect">
            <a:avLst/>
          </a:prstGeom>
          <a:solidFill>
            <a:srgbClr val="00449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65" name="Google Shape;165;p39"/>
          <p:cNvCxnSpPr/>
          <p:nvPr/>
        </p:nvCxnSpPr>
        <p:spPr>
          <a:xfrm>
            <a:off x="838200" y="1978925"/>
            <a:ext cx="0" cy="4879075"/>
          </a:xfrm>
          <a:prstGeom prst="straightConnector1">
            <a:avLst/>
          </a:prstGeom>
          <a:noFill/>
          <a:ln w="28575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st slide (option 2)">
  <p:cSld name="Last slide (option 2)"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40"/>
          <p:cNvSpPr/>
          <p:nvPr/>
        </p:nvSpPr>
        <p:spPr>
          <a:xfrm>
            <a:off x="0" y="1"/>
            <a:ext cx="12192000" cy="3428999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40"/>
          <p:cNvSpPr txBox="1">
            <a:spLocks noGrp="1"/>
          </p:cNvSpPr>
          <p:nvPr>
            <p:ph type="sldNum" idx="12"/>
          </p:nvPr>
        </p:nvSpPr>
        <p:spPr>
          <a:xfrm>
            <a:off x="697524" y="613128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dirty="0"/>
          </a:p>
        </p:txBody>
      </p:sp>
      <p:sp>
        <p:nvSpPr>
          <p:cNvPr id="169" name="Google Shape;169;p40"/>
          <p:cNvSpPr txBox="1">
            <a:spLocks noGrp="1"/>
          </p:cNvSpPr>
          <p:nvPr>
            <p:ph type="ctrTitle"/>
          </p:nvPr>
        </p:nvSpPr>
        <p:spPr>
          <a:xfrm>
            <a:off x="1077013" y="1122363"/>
            <a:ext cx="10156297" cy="12403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0"/>
              <a:buFont typeface="Arial"/>
              <a:buNone/>
              <a:defRPr sz="6000">
                <a:solidFill>
                  <a:schemeClr val="accent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70" name="Google Shape;170;p40"/>
          <p:cNvSpPr txBox="1">
            <a:spLocks noGrp="1"/>
          </p:cNvSpPr>
          <p:nvPr>
            <p:ph type="body" idx="1"/>
          </p:nvPr>
        </p:nvSpPr>
        <p:spPr>
          <a:xfrm>
            <a:off x="838976" y="4175997"/>
            <a:ext cx="10888663" cy="16201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400">
                <a:solidFill>
                  <a:srgbClr val="767676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1" name="Google Shape;171;p40"/>
          <p:cNvCxnSpPr/>
          <p:nvPr/>
        </p:nvCxnSpPr>
        <p:spPr>
          <a:xfrm>
            <a:off x="838200" y="0"/>
            <a:ext cx="0" cy="2362711"/>
          </a:xfrm>
          <a:prstGeom prst="straightConnector1">
            <a:avLst/>
          </a:prstGeom>
          <a:noFill/>
          <a:ln w="28575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and Object">
  <p:cSld name="Content and Object"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41"/>
          <p:cNvSpPr txBox="1">
            <a:spLocks noGrp="1"/>
          </p:cNvSpPr>
          <p:nvPr>
            <p:ph type="sldNum" idx="12"/>
          </p:nvPr>
        </p:nvSpPr>
        <p:spPr>
          <a:xfrm>
            <a:off x="697524" y="613128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dirty="0"/>
          </a:p>
        </p:txBody>
      </p:sp>
      <p:sp>
        <p:nvSpPr>
          <p:cNvPr id="174" name="Google Shape;174;p41"/>
          <p:cNvSpPr txBox="1">
            <a:spLocks noGrp="1"/>
          </p:cNvSpPr>
          <p:nvPr>
            <p:ph type="title"/>
          </p:nvPr>
        </p:nvSpPr>
        <p:spPr>
          <a:xfrm>
            <a:off x="970722" y="482860"/>
            <a:ext cx="10515600" cy="782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75" name="Google Shape;175;p41"/>
          <p:cNvSpPr txBox="1">
            <a:spLocks noGrp="1"/>
          </p:cNvSpPr>
          <p:nvPr>
            <p:ph type="body" idx="1"/>
          </p:nvPr>
        </p:nvSpPr>
        <p:spPr>
          <a:xfrm>
            <a:off x="838198" y="1825625"/>
            <a:ext cx="5328000" cy="3906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  <a:defRPr/>
            </a:lvl1pPr>
            <a:lvl2pPr marL="914400" lvl="1" indent="-3556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302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600"/>
              <a:buChar char="•"/>
              <a:defRPr/>
            </a:lvl4pPr>
            <a:lvl5pPr marL="2286000" lvl="4" indent="-3302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6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6" name="Google Shape;176;p41"/>
          <p:cNvSpPr txBox="1">
            <a:spLocks noGrp="1"/>
          </p:cNvSpPr>
          <p:nvPr>
            <p:ph type="body" idx="2"/>
          </p:nvPr>
        </p:nvSpPr>
        <p:spPr>
          <a:xfrm>
            <a:off x="6402250" y="1825625"/>
            <a:ext cx="5328000" cy="3906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marL="914400" lvl="1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7" name="Google Shape;177;p41"/>
          <p:cNvCxnSpPr/>
          <p:nvPr/>
        </p:nvCxnSpPr>
        <p:spPr>
          <a:xfrm flipH="1">
            <a:off x="838199" y="0"/>
            <a:ext cx="1" cy="1276357"/>
          </a:xfrm>
          <a:prstGeom prst="straightConnector1">
            <a:avLst/>
          </a:prstGeom>
          <a:noFill/>
          <a:ln w="28575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42"/>
          <p:cNvSpPr txBox="1">
            <a:spLocks noGrp="1"/>
          </p:cNvSpPr>
          <p:nvPr>
            <p:ph type="sldNum" idx="12"/>
          </p:nvPr>
        </p:nvSpPr>
        <p:spPr>
          <a:xfrm>
            <a:off x="697524" y="613128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dirty="0"/>
          </a:p>
        </p:txBody>
      </p:sp>
      <p:sp>
        <p:nvSpPr>
          <p:cNvPr id="180" name="Google Shape;180;p42"/>
          <p:cNvSpPr txBox="1">
            <a:spLocks noGrp="1"/>
          </p:cNvSpPr>
          <p:nvPr>
            <p:ph type="title"/>
          </p:nvPr>
        </p:nvSpPr>
        <p:spPr>
          <a:xfrm>
            <a:off x="970722" y="482860"/>
            <a:ext cx="10515600" cy="782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cxnSp>
        <p:nvCxnSpPr>
          <p:cNvPr id="181" name="Google Shape;181;p42"/>
          <p:cNvCxnSpPr/>
          <p:nvPr/>
        </p:nvCxnSpPr>
        <p:spPr>
          <a:xfrm flipH="1">
            <a:off x="838199" y="0"/>
            <a:ext cx="1" cy="1276357"/>
          </a:xfrm>
          <a:prstGeom prst="straightConnector1">
            <a:avLst/>
          </a:prstGeom>
          <a:noFill/>
          <a:ln w="28575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3"/>
          <p:cNvSpPr txBox="1">
            <a:spLocks noGrp="1"/>
          </p:cNvSpPr>
          <p:nvPr>
            <p:ph type="sldNum" idx="12"/>
          </p:nvPr>
        </p:nvSpPr>
        <p:spPr>
          <a:xfrm>
            <a:off x="697524" y="613128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2" name="Rectangle 1"/>
          <p:cNvSpPr/>
          <p:nvPr userDrawn="1"/>
        </p:nvSpPr>
        <p:spPr>
          <a:xfrm>
            <a:off x="0" y="0"/>
            <a:ext cx="12192000" cy="10781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 dirty="0"/>
          </a:p>
        </p:txBody>
      </p:sp>
      <p:sp>
        <p:nvSpPr>
          <p:cNvPr id="5" name="Rectangle 4"/>
          <p:cNvSpPr/>
          <p:nvPr userDrawn="1"/>
        </p:nvSpPr>
        <p:spPr>
          <a:xfrm>
            <a:off x="0" y="1078173"/>
            <a:ext cx="12192000" cy="5779827"/>
          </a:xfrm>
          <a:prstGeom prst="rect">
            <a:avLst/>
          </a:prstGeom>
          <a:solidFill>
            <a:srgbClr val="0356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 dirty="0">
              <a:solidFill>
                <a:schemeClr val="accent4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933" y="258042"/>
            <a:ext cx="1659793" cy="115246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071350" y="1992572"/>
            <a:ext cx="10065224" cy="2149523"/>
          </a:xfrm>
        </p:spPr>
        <p:txBody>
          <a:bodyPr wrap="none" anchor="t">
            <a:noAutofit/>
          </a:bodyPr>
          <a:lstStyle>
            <a:lvl1pPr algn="l">
              <a:defRPr sz="60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838200" y="1978925"/>
            <a:ext cx="0" cy="4879075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 userDrawn="1"/>
        </p:nvSpPr>
        <p:spPr>
          <a:xfrm>
            <a:off x="5741158" y="6619164"/>
            <a:ext cx="707409" cy="240594"/>
          </a:xfrm>
          <a:prstGeom prst="rect">
            <a:avLst/>
          </a:prstGeom>
          <a:solidFill>
            <a:srgbClr val="0044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1071351" y="4418049"/>
            <a:ext cx="10065224" cy="897754"/>
          </a:xfrm>
        </p:spPr>
        <p:txBody>
          <a:bodyPr>
            <a:noAutofit/>
          </a:bodyPr>
          <a:lstStyle>
            <a:lvl1pPr marL="0" indent="0" algn="l">
              <a:buNone/>
              <a:defRPr sz="2800" i="0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3"/>
          </p:nvPr>
        </p:nvSpPr>
        <p:spPr>
          <a:xfrm>
            <a:off x="6096000" y="5557903"/>
            <a:ext cx="5040313" cy="528998"/>
          </a:xfrm>
        </p:spPr>
        <p:txBody>
          <a:bodyPr>
            <a:noAutofit/>
          </a:bodyPr>
          <a:lstStyle>
            <a:lvl1pPr marL="0" indent="0" algn="r">
              <a:buFontTx/>
              <a:buNone/>
              <a:defRPr sz="22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597293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850288"/>
            <a:ext cx="12192000" cy="5018345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2" name="Rectangle 1"/>
          <p:cNvSpPr/>
          <p:nvPr userDrawn="1"/>
        </p:nvSpPr>
        <p:spPr>
          <a:xfrm>
            <a:off x="0" y="0"/>
            <a:ext cx="12192000" cy="10781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 dirty="0"/>
          </a:p>
        </p:txBody>
      </p:sp>
      <p:sp>
        <p:nvSpPr>
          <p:cNvPr id="5" name="Rectangle 4"/>
          <p:cNvSpPr/>
          <p:nvPr userDrawn="1"/>
        </p:nvSpPr>
        <p:spPr>
          <a:xfrm>
            <a:off x="0" y="1078174"/>
            <a:ext cx="12192000" cy="2890800"/>
          </a:xfrm>
          <a:prstGeom prst="rect">
            <a:avLst/>
          </a:prstGeom>
          <a:solidFill>
            <a:srgbClr val="0356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 dirty="0">
              <a:solidFill>
                <a:schemeClr val="accent4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933" y="258042"/>
            <a:ext cx="1659793" cy="115246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071350" y="1992572"/>
            <a:ext cx="10065224" cy="872647"/>
          </a:xfrm>
        </p:spPr>
        <p:txBody>
          <a:bodyPr anchor="t">
            <a:normAutofit/>
          </a:bodyPr>
          <a:lstStyle>
            <a:lvl1pPr algn="l">
              <a:defRPr sz="60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838200" y="1978925"/>
            <a:ext cx="0" cy="4879075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 userDrawn="1"/>
        </p:nvSpPr>
        <p:spPr>
          <a:xfrm>
            <a:off x="5741158" y="6619164"/>
            <a:ext cx="707409" cy="240594"/>
          </a:xfrm>
          <a:prstGeom prst="rect">
            <a:avLst/>
          </a:prstGeom>
          <a:solidFill>
            <a:srgbClr val="0044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1071351" y="3067468"/>
            <a:ext cx="10065224" cy="897754"/>
          </a:xfrm>
        </p:spPr>
        <p:txBody>
          <a:bodyPr>
            <a:noAutofit/>
          </a:bodyPr>
          <a:lstStyle>
            <a:lvl1pPr marL="0" indent="0" algn="l">
              <a:buNone/>
              <a:defRPr sz="2800" i="0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3"/>
          </p:nvPr>
        </p:nvSpPr>
        <p:spPr>
          <a:xfrm>
            <a:off x="6096000" y="5783535"/>
            <a:ext cx="5040313" cy="528998"/>
          </a:xfrm>
        </p:spPr>
        <p:txBody>
          <a:bodyPr anchor="b" anchorCtr="0">
            <a:noAutofit/>
          </a:bodyPr>
          <a:lstStyle>
            <a:lvl1pPr marL="0" indent="0" algn="r">
              <a:buFontTx/>
              <a:buNone/>
              <a:defRPr sz="22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171881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02219"/>
            <a:ext cx="12192000" cy="6059194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>
          <a:xfrm>
            <a:off x="5289" y="1078173"/>
            <a:ext cx="12197346" cy="5783239"/>
          </a:xfrm>
          <a:prstGeom prst="rect">
            <a:avLst/>
          </a:prstGeom>
          <a:solidFill>
            <a:srgbClr val="024EA2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 dirty="0">
              <a:solidFill>
                <a:schemeClr val="accent4"/>
              </a:solidFill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0" y="0"/>
            <a:ext cx="12192000" cy="10781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 dirty="0"/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071350" y="1992572"/>
            <a:ext cx="10065224" cy="2149523"/>
          </a:xfrm>
        </p:spPr>
        <p:txBody>
          <a:bodyPr wrap="none" anchor="t">
            <a:noAutofit/>
          </a:bodyPr>
          <a:lstStyle>
            <a:lvl1pPr algn="l">
              <a:defRPr sz="60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838200" y="1978925"/>
            <a:ext cx="0" cy="4879075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 userDrawn="1"/>
        </p:nvSpPr>
        <p:spPr>
          <a:xfrm>
            <a:off x="5741158" y="6619164"/>
            <a:ext cx="707409" cy="240594"/>
          </a:xfrm>
          <a:prstGeom prst="rect">
            <a:avLst/>
          </a:prstGeom>
          <a:solidFill>
            <a:srgbClr val="0044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1071351" y="4418049"/>
            <a:ext cx="10065224" cy="897754"/>
          </a:xfrm>
        </p:spPr>
        <p:txBody>
          <a:bodyPr wrap="none">
            <a:noAutofit/>
          </a:bodyPr>
          <a:lstStyle>
            <a:lvl1pPr marL="0" indent="0" algn="l">
              <a:buNone/>
              <a:defRPr sz="2800" i="0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933" y="258042"/>
            <a:ext cx="1659793" cy="1152460"/>
          </a:xfrm>
          <a:prstGeom prst="rect">
            <a:avLst/>
          </a:prstGeom>
        </p:spPr>
      </p:pic>
      <p:sp>
        <p:nvSpPr>
          <p:cNvPr id="16" name="Text Placeholder 18"/>
          <p:cNvSpPr>
            <a:spLocks noGrp="1"/>
          </p:cNvSpPr>
          <p:nvPr>
            <p:ph type="body" sz="quarter" idx="13"/>
          </p:nvPr>
        </p:nvSpPr>
        <p:spPr>
          <a:xfrm>
            <a:off x="6096000" y="5557903"/>
            <a:ext cx="5040313" cy="528998"/>
          </a:xfrm>
        </p:spPr>
        <p:txBody>
          <a:bodyPr wrap="none">
            <a:noAutofit/>
          </a:bodyPr>
          <a:lstStyle>
            <a:lvl1pPr marL="0" indent="0" algn="r">
              <a:buFontTx/>
              <a:buNone/>
              <a:defRPr sz="22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500619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356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0189" y="1122363"/>
            <a:ext cx="10676038" cy="2387600"/>
          </a:xfrm>
        </p:spPr>
        <p:txBody>
          <a:bodyPr anchor="b">
            <a:noAutofit/>
          </a:bodyPr>
          <a:lstStyle>
            <a:lvl1pPr algn="l">
              <a:defRPr sz="6000">
                <a:solidFill>
                  <a:schemeClr val="accent5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70189" y="3602038"/>
            <a:ext cx="10676038" cy="1655762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838200" y="0"/>
            <a:ext cx="0" cy="3295934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27715" y="6045257"/>
            <a:ext cx="1718512" cy="451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1834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33852" y="6045865"/>
            <a:ext cx="1716200" cy="450546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1077013" y="1122363"/>
            <a:ext cx="10156297" cy="2387600"/>
          </a:xfrm>
        </p:spPr>
        <p:txBody>
          <a:bodyPr anchor="b">
            <a:noAutofit/>
          </a:bodyPr>
          <a:lstStyle>
            <a:lvl1pPr algn="l">
              <a:defRPr sz="6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838200" y="0"/>
            <a:ext cx="0" cy="3295934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1070189" y="3602038"/>
            <a:ext cx="10156297" cy="1655762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625632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 (option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"/>
            <a:ext cx="12192000" cy="342899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1077013" y="1122363"/>
            <a:ext cx="10156297" cy="1240348"/>
          </a:xfrm>
        </p:spPr>
        <p:txBody>
          <a:bodyPr anchor="b">
            <a:noAutofit/>
          </a:bodyPr>
          <a:lstStyle>
            <a:lvl1pPr algn="l">
              <a:defRPr sz="6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838200" y="0"/>
            <a:ext cx="0" cy="2362711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838200" y="4160826"/>
            <a:ext cx="10889439" cy="1620145"/>
          </a:xfrm>
        </p:spPr>
        <p:txBody>
          <a:bodyPr>
            <a:noAutofit/>
          </a:bodyPr>
          <a:lstStyle>
            <a:lvl1pPr marL="0" indent="0" algn="l"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139418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 (option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"/>
            <a:ext cx="12192000" cy="34289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1077013" y="1122363"/>
            <a:ext cx="10156297" cy="1240348"/>
          </a:xfrm>
        </p:spPr>
        <p:txBody>
          <a:bodyPr anchor="b">
            <a:noAutofit/>
          </a:bodyPr>
          <a:lstStyle>
            <a:lvl1pPr algn="l">
              <a:defRPr sz="6000">
                <a:solidFill>
                  <a:schemeClr val="accent5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838200" y="0"/>
            <a:ext cx="0" cy="2362711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838200" y="4160826"/>
            <a:ext cx="10889439" cy="1620145"/>
          </a:xfrm>
        </p:spPr>
        <p:txBody>
          <a:bodyPr>
            <a:noAutofit/>
          </a:bodyPr>
          <a:lstStyle>
            <a:lvl1pPr marL="0" indent="0" algn="l"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232025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5"/>
            <a:ext cx="10905699" cy="3881904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defRPr/>
            </a:lvl1pPr>
            <a:lvl2pPr>
              <a:lnSpc>
                <a:spcPct val="100000"/>
              </a:lnSpc>
              <a:spcAft>
                <a:spcPts val="1800"/>
              </a:spcAft>
              <a:defRPr/>
            </a:lvl2pPr>
            <a:lvl3pPr>
              <a:lnSpc>
                <a:spcPct val="100000"/>
              </a:lnSpc>
              <a:spcAft>
                <a:spcPts val="1800"/>
              </a:spcAft>
              <a:defRPr/>
            </a:lvl3pPr>
            <a:lvl4pPr>
              <a:lnSpc>
                <a:spcPct val="100000"/>
              </a:lnSpc>
              <a:spcAft>
                <a:spcPts val="1800"/>
              </a:spcAft>
              <a:defRPr/>
            </a:lvl4pPr>
            <a:lvl5pPr>
              <a:lnSpc>
                <a:spcPct val="100000"/>
              </a:lnSpc>
              <a:spcAft>
                <a:spcPts val="18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‹#›</a:t>
            </a:fld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>
          <a:xfrm flipH="1">
            <a:off x="838199" y="0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970722" y="482860"/>
            <a:ext cx="105156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20527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198" y="1825625"/>
            <a:ext cx="5328000" cy="3906435"/>
          </a:xfrm>
        </p:spPr>
        <p:txBody>
          <a:bodyPr>
            <a:noAutofit/>
          </a:bodyPr>
          <a:lstStyle>
            <a:lvl1pPr>
              <a:spcAft>
                <a:spcPts val="1800"/>
              </a:spcAft>
              <a:defRPr/>
            </a:lvl1pPr>
            <a:lvl2pPr>
              <a:spcAft>
                <a:spcPts val="1800"/>
              </a:spcAft>
              <a:defRPr/>
            </a:lvl2pPr>
            <a:lvl3pPr>
              <a:spcAft>
                <a:spcPts val="1800"/>
              </a:spcAft>
              <a:defRPr/>
            </a:lvl3pPr>
            <a:lvl4pPr>
              <a:spcAft>
                <a:spcPts val="1800"/>
              </a:spcAft>
              <a:defRPr/>
            </a:lvl4pPr>
            <a:lvl5pPr>
              <a:spcAft>
                <a:spcPts val="18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2250" y="1825625"/>
            <a:ext cx="5328000" cy="3906435"/>
          </a:xfrm>
          <a:noFill/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‹#›</a:t>
            </a:fld>
            <a:endParaRPr lang="en-GB" dirty="0"/>
          </a:p>
        </p:txBody>
      </p:sp>
      <p:cxnSp>
        <p:nvCxnSpPr>
          <p:cNvPr id="9" name="Straight Connector 8"/>
          <p:cNvCxnSpPr/>
          <p:nvPr userDrawn="1"/>
        </p:nvCxnSpPr>
        <p:spPr>
          <a:xfrm flipH="1">
            <a:off x="838199" y="0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970722" y="482860"/>
            <a:ext cx="105156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62607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198" y="1825625"/>
            <a:ext cx="5328000" cy="3906435"/>
          </a:xfrm>
        </p:spPr>
        <p:txBody>
          <a:bodyPr>
            <a:noAutofit/>
          </a:bodyPr>
          <a:lstStyle>
            <a:lvl3pPr>
              <a:spcBef>
                <a:spcPts val="0"/>
              </a:spcBef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2250" y="1825625"/>
            <a:ext cx="5328000" cy="3906435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79FD-C571-418B-AB0F-5EE936C85276}" type="slidenum">
              <a:rPr lang="en-GB" smtClean="0"/>
              <a:t>‹#›</a:t>
            </a:fld>
            <a:endParaRPr lang="en-GB" dirty="0"/>
          </a:p>
        </p:txBody>
      </p:sp>
      <p:cxnSp>
        <p:nvCxnSpPr>
          <p:cNvPr id="10" name="Straight Connector 9"/>
          <p:cNvCxnSpPr/>
          <p:nvPr userDrawn="1"/>
        </p:nvCxnSpPr>
        <p:spPr>
          <a:xfrm flipH="1">
            <a:off x="838199" y="0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970722" y="482860"/>
            <a:ext cx="105156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325648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198" y="1825626"/>
            <a:ext cx="3358489" cy="376313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604979" y="1825625"/>
            <a:ext cx="3358489" cy="376313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8371761" y="1825625"/>
            <a:ext cx="3358489" cy="376313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cxnSp>
        <p:nvCxnSpPr>
          <p:cNvPr id="12" name="Straight Connector 11"/>
          <p:cNvCxnSpPr/>
          <p:nvPr userDrawn="1"/>
        </p:nvCxnSpPr>
        <p:spPr>
          <a:xfrm flipH="1">
            <a:off x="838199" y="0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970722" y="482860"/>
            <a:ext cx="105156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6019337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wrap="square" anchor="b">
            <a:noAutofit/>
          </a:bodyPr>
          <a:lstStyle>
            <a:lvl1pPr marL="0" indent="0">
              <a:buNone/>
              <a:defRPr sz="28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097331"/>
          </a:xfr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noFill/>
        </p:spPr>
        <p:txBody>
          <a:bodyPr wrap="square" anchor="b">
            <a:noAutofit/>
          </a:bodyPr>
          <a:lstStyle>
            <a:lvl1pPr marL="0" indent="0">
              <a:buNone/>
              <a:defRPr sz="28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097331"/>
          </a:xfr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‹#›</a:t>
            </a:fld>
            <a:endParaRPr lang="en-GB" dirty="0"/>
          </a:p>
        </p:txBody>
      </p:sp>
      <p:cxnSp>
        <p:nvCxnSpPr>
          <p:cNvPr id="12" name="Straight Connector 11"/>
          <p:cNvCxnSpPr/>
          <p:nvPr userDrawn="1"/>
        </p:nvCxnSpPr>
        <p:spPr>
          <a:xfrm flipH="1">
            <a:off x="838199" y="0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970722" y="482860"/>
            <a:ext cx="105156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8453886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79FD-C571-418B-AB0F-5EE936C85276}" type="slidenum">
              <a:rPr lang="en-GB" smtClean="0"/>
              <a:t>‹#›</a:t>
            </a:fld>
            <a:endParaRPr lang="en-GB" dirty="0"/>
          </a:p>
        </p:txBody>
      </p:sp>
      <p:cxnSp>
        <p:nvCxnSpPr>
          <p:cNvPr id="8" name="Straight Connector 7"/>
          <p:cNvCxnSpPr/>
          <p:nvPr userDrawn="1"/>
        </p:nvCxnSpPr>
        <p:spPr>
          <a:xfrm flipH="1">
            <a:off x="838199" y="0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970722" y="482860"/>
            <a:ext cx="105156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6039535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-59635" y="-59635"/>
            <a:ext cx="6155635" cy="6983896"/>
          </a:xfrm>
          <a:solidFill>
            <a:schemeClr val="bg2"/>
          </a:solidFill>
          <a:ln w="28575">
            <a:solidFill>
              <a:schemeClr val="accent5"/>
            </a:solidFill>
          </a:ln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3214048" y="1992573"/>
            <a:ext cx="8550322" cy="36166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9447" y="743802"/>
            <a:ext cx="544923" cy="54492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38331" y="1992572"/>
            <a:ext cx="8226040" cy="3616657"/>
          </a:xfrm>
          <a:solidFill>
            <a:schemeClr val="bg1"/>
          </a:solidFill>
        </p:spPr>
        <p:txBody>
          <a:bodyPr lIns="360000" tIns="360000" rIns="360000" bIns="360000" anchor="ctr" anchorCtr="0">
            <a:noAutofit/>
          </a:bodyPr>
          <a:lstStyle>
            <a:lvl1pPr marL="0" indent="0">
              <a:buFontTx/>
              <a:buNone/>
              <a:defRPr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756986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Content (half pa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17056" y="1825625"/>
            <a:ext cx="4926841" cy="3769957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79FD-C571-418B-AB0F-5EE936C85276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6817056" y="482860"/>
            <a:ext cx="4669266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-46383" y="-46383"/>
            <a:ext cx="6142383" cy="6964017"/>
          </a:xfrm>
          <a:solidFill>
            <a:schemeClr val="bg2"/>
          </a:solidFill>
          <a:ln w="28575">
            <a:solidFill>
              <a:schemeClr val="accent5"/>
            </a:solidFill>
          </a:ln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309062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79FD-C571-418B-AB0F-5EE936C85276}" type="slidenum">
              <a:rPr lang="en-GB" smtClean="0"/>
              <a:t>‹#›</a:t>
            </a:fld>
            <a:endParaRPr lang="en-GB" dirty="0"/>
          </a:p>
        </p:txBody>
      </p:sp>
      <p:cxnSp>
        <p:nvCxnSpPr>
          <p:cNvPr id="8" name="Straight Connector 7"/>
          <p:cNvCxnSpPr/>
          <p:nvPr userDrawn="1"/>
        </p:nvCxnSpPr>
        <p:spPr>
          <a:xfrm flipH="1">
            <a:off x="838199" y="0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970722" y="482860"/>
            <a:ext cx="105156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970722" y="2284667"/>
            <a:ext cx="3141663" cy="2090737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7901451" y="2284668"/>
            <a:ext cx="3141663" cy="2090737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4436086" y="2284667"/>
            <a:ext cx="3141663" cy="2090737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6"/>
          </p:nvPr>
        </p:nvSpPr>
        <p:spPr>
          <a:xfrm>
            <a:off x="1206774" y="4038684"/>
            <a:ext cx="2669558" cy="1524235"/>
          </a:xfrm>
          <a:solidFill>
            <a:schemeClr val="bg1"/>
          </a:solidFill>
        </p:spPr>
        <p:txBody>
          <a:bodyPr tIns="90000"/>
          <a:lstStyle>
            <a:lvl1pPr marL="0" indent="0" algn="ctr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12"/>
          <p:cNvSpPr>
            <a:spLocks noGrp="1"/>
          </p:cNvSpPr>
          <p:nvPr>
            <p:ph type="body" sz="quarter" idx="17"/>
          </p:nvPr>
        </p:nvSpPr>
        <p:spPr>
          <a:xfrm>
            <a:off x="4672139" y="4041944"/>
            <a:ext cx="2669558" cy="1524235"/>
          </a:xfrm>
          <a:solidFill>
            <a:schemeClr val="bg1"/>
          </a:solidFill>
        </p:spPr>
        <p:txBody>
          <a:bodyPr tIns="90000"/>
          <a:lstStyle>
            <a:lvl1pPr marL="0" indent="0" algn="ctr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12"/>
          <p:cNvSpPr>
            <a:spLocks noGrp="1"/>
          </p:cNvSpPr>
          <p:nvPr>
            <p:ph type="body" sz="quarter" idx="18"/>
          </p:nvPr>
        </p:nvSpPr>
        <p:spPr>
          <a:xfrm>
            <a:off x="8137503" y="4037437"/>
            <a:ext cx="2669558" cy="1524235"/>
          </a:xfrm>
          <a:solidFill>
            <a:schemeClr val="bg1"/>
          </a:solidFill>
        </p:spPr>
        <p:txBody>
          <a:bodyPr tIns="90000"/>
          <a:lstStyle>
            <a:lvl1pPr marL="0" indent="0" algn="ctr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3245192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79FD-C571-418B-AB0F-5EE936C85276}" type="slidenum">
              <a:rPr lang="en-GB" smtClean="0"/>
              <a:t>‹#›</a:t>
            </a:fld>
            <a:endParaRPr lang="en-GB" dirty="0"/>
          </a:p>
        </p:txBody>
      </p:sp>
      <p:cxnSp>
        <p:nvCxnSpPr>
          <p:cNvPr id="8" name="Straight Connector 7"/>
          <p:cNvCxnSpPr/>
          <p:nvPr userDrawn="1"/>
        </p:nvCxnSpPr>
        <p:spPr>
          <a:xfrm flipH="1">
            <a:off x="838199" y="0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970722" y="482860"/>
            <a:ext cx="105156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3713869" y="2159957"/>
            <a:ext cx="2461591" cy="1638158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713868" y="3968881"/>
            <a:ext cx="2461591" cy="1638158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6324547" y="2159956"/>
            <a:ext cx="2461593" cy="1638159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6"/>
          </p:nvPr>
        </p:nvSpPr>
        <p:spPr>
          <a:xfrm>
            <a:off x="8935227" y="3968880"/>
            <a:ext cx="2520000" cy="1638158"/>
          </a:xfrm>
          <a:noFill/>
        </p:spPr>
        <p:txBody>
          <a:bodyPr tIns="90000"/>
          <a:lstStyle>
            <a:lvl1pPr marL="0" indent="0" algn="l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12"/>
          <p:cNvSpPr>
            <a:spLocks noGrp="1"/>
          </p:cNvSpPr>
          <p:nvPr>
            <p:ph type="body" sz="quarter" idx="18"/>
          </p:nvPr>
        </p:nvSpPr>
        <p:spPr>
          <a:xfrm>
            <a:off x="1033617" y="2159957"/>
            <a:ext cx="2520000" cy="1638159"/>
          </a:xfrm>
          <a:noFill/>
        </p:spPr>
        <p:txBody>
          <a:bodyPr tIns="90000"/>
          <a:lstStyle>
            <a:lvl1pPr marL="0" indent="0" algn="r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6324549" y="3968880"/>
            <a:ext cx="2461591" cy="1638158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17" name="Text Placeholder 12"/>
          <p:cNvSpPr>
            <a:spLocks noGrp="1"/>
          </p:cNvSpPr>
          <p:nvPr>
            <p:ph type="body" sz="quarter" idx="20"/>
          </p:nvPr>
        </p:nvSpPr>
        <p:spPr>
          <a:xfrm>
            <a:off x="1033617" y="3968881"/>
            <a:ext cx="2520000" cy="1638158"/>
          </a:xfrm>
          <a:noFill/>
        </p:spPr>
        <p:txBody>
          <a:bodyPr tIns="90000"/>
          <a:lstStyle>
            <a:lvl1pPr marL="0" indent="0" algn="r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2"/>
          <p:cNvSpPr>
            <a:spLocks noGrp="1"/>
          </p:cNvSpPr>
          <p:nvPr>
            <p:ph type="body" sz="quarter" idx="21"/>
          </p:nvPr>
        </p:nvSpPr>
        <p:spPr>
          <a:xfrm>
            <a:off x="8966322" y="2159956"/>
            <a:ext cx="2520000" cy="1638159"/>
          </a:xfrm>
          <a:noFill/>
        </p:spPr>
        <p:txBody>
          <a:bodyPr tIns="90000"/>
          <a:lstStyle>
            <a:lvl1pPr marL="0" indent="0" algn="l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9453395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3429000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646643"/>
            <a:ext cx="10515600" cy="782357"/>
          </a:xfrm>
          <a:solidFill>
            <a:schemeClr val="bg1"/>
          </a:solidFill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6C79FD-C571-418B-AB0F-5EE936C85276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38200" y="3630613"/>
            <a:ext cx="10515600" cy="20351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581322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79FD-C571-418B-AB0F-5EE936C8527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74313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2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25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19.xml"/><Relationship Id="rId19" Type="http://schemas.openxmlformats.org/officeDocument/2006/relationships/slideLayout" Target="../slideLayouts/slideLayout28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1"/>
          <p:cNvSpPr txBox="1">
            <a:spLocks noGrp="1"/>
          </p:cNvSpPr>
          <p:nvPr>
            <p:ph type="sldNum" idx="12"/>
          </p:nvPr>
        </p:nvSpPr>
        <p:spPr>
          <a:xfrm>
            <a:off x="697524" y="613128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76767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76767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76767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76767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76767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767676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767676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767676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76767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dirty="0"/>
          </a:p>
        </p:txBody>
      </p:sp>
      <p:sp>
        <p:nvSpPr>
          <p:cNvPr id="11" name="Google Shape;11;p21"/>
          <p:cNvSpPr txBox="1">
            <a:spLocks noGrp="1"/>
          </p:cNvSpPr>
          <p:nvPr>
            <p:ph type="title"/>
          </p:nvPr>
        </p:nvSpPr>
        <p:spPr>
          <a:xfrm>
            <a:off x="838200" y="482860"/>
            <a:ext cx="10515600" cy="782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" name="Google Shape;12;p2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3881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13" name="Google Shape;13;p21" descr="European Commission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0033852" y="6045988"/>
            <a:ext cx="1715733" cy="450423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482860"/>
            <a:ext cx="105156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38819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200" y="613128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33852" y="6045988"/>
            <a:ext cx="1715733" cy="450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096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0" r:id="rId13"/>
    <p:sldLayoutId id="2147483711" r:id="rId14"/>
    <p:sldLayoutId id="2147483712" r:id="rId15"/>
    <p:sldLayoutId id="2147483713" r:id="rId16"/>
    <p:sldLayoutId id="2147483714" r:id="rId17"/>
    <p:sldLayoutId id="2147483715" r:id="rId18"/>
    <p:sldLayoutId id="2147483716" r:id="rId1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800"/>
        </a:spcAft>
        <a:buClr>
          <a:schemeClr val="tx2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800"/>
        </a:spcAft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800"/>
        </a:spcAft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800"/>
        </a:spcAft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800"/>
        </a:spcAft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image" Target="../media/image22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32.png"/><Relationship Id="rId4" Type="http://schemas.openxmlformats.org/officeDocument/2006/relationships/image" Target="../media/image31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5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ec.europa.eu/social/main.jsp?langId=en&amp;catId=89&amp;furtherNews=yes&amp;newsId=10382#navItem-relatedDocuments" TargetMode="External"/><Relationship Id="rId7" Type="http://schemas.openxmlformats.org/officeDocument/2006/relationships/hyperlink" Target="mailto:Roberts.lacis@ec.europa.eu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c.europa.eu/social/main.jsp?catId=629&amp;langId=en&amp;callId=570&amp;furtherCalls=yes" TargetMode="External"/><Relationship Id="rId5" Type="http://schemas.openxmlformats.org/officeDocument/2006/relationships/hyperlink" Target="https://op.europa.eu/en/publication-detail/-/publication/484b0ceb-cd83-11eb-ac72-01aa75ed71a1/language-en/format-PDF/source-214587794" TargetMode="External"/><Relationship Id="rId4" Type="http://schemas.openxmlformats.org/officeDocument/2006/relationships/hyperlink" Target="https://eur-lex.europa.eu/legal-content/EN/TXT/?uri=CELEX%3A32022H1215%2801%29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creativecommons.org/licenses/by/4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7;p22" descr="European Commission">
            <a:extLst>
              <a:ext uri="{FF2B5EF4-FFF2-40B4-BE49-F238E27FC236}">
                <a16:creationId xmlns:a16="http://schemas.microsoft.com/office/drawing/2014/main" id="{F331827D-67AB-BC45-5244-975836C82EE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88933" y="258042"/>
            <a:ext cx="1659793" cy="1152460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1"/>
          <p:cNvSpPr txBox="1">
            <a:spLocks noGrp="1"/>
          </p:cNvSpPr>
          <p:nvPr>
            <p:ph type="ctrTitle"/>
          </p:nvPr>
        </p:nvSpPr>
        <p:spPr>
          <a:xfrm>
            <a:off x="1071350" y="1992572"/>
            <a:ext cx="9615700" cy="2149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</a:pPr>
            <a:r>
              <a:rPr lang="lv-LV" sz="4800" dirty="0"/>
              <a:t>Eiropas aprūpes stratēģija: pieredze un perspektīva Eiropas ilgtermiņa aprūpes politikā</a:t>
            </a:r>
            <a:endParaRPr sz="4800" dirty="0"/>
          </a:p>
        </p:txBody>
      </p:sp>
      <p:sp>
        <p:nvSpPr>
          <p:cNvPr id="189" name="Google Shape;189;p1"/>
          <p:cNvSpPr txBox="1">
            <a:spLocks noGrp="1"/>
          </p:cNvSpPr>
          <p:nvPr>
            <p:ph type="subTitle" idx="1"/>
          </p:nvPr>
        </p:nvSpPr>
        <p:spPr>
          <a:xfrm>
            <a:off x="1071350" y="4804175"/>
            <a:ext cx="10565127" cy="897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/>
            <a:r>
              <a:rPr lang="lv-LV" sz="2000" dirty="0"/>
              <a:t>Roberts Oskars Lācis,</a:t>
            </a:r>
          </a:p>
          <a:p>
            <a:pPr marL="0" indent="0"/>
            <a:r>
              <a:rPr lang="lv-LV" sz="1800" dirty="0"/>
              <a:t>politikas eksperts nodarbinātības, sociālo lietu un iekļautības jautājumos</a:t>
            </a:r>
            <a:endParaRPr sz="1800" dirty="0"/>
          </a:p>
        </p:txBody>
      </p:sp>
      <p:sp>
        <p:nvSpPr>
          <p:cNvPr id="190" name="Google Shape;190;p1"/>
          <p:cNvSpPr txBox="1">
            <a:spLocks noGrp="1"/>
          </p:cNvSpPr>
          <p:nvPr>
            <p:ph type="body" idx="2"/>
          </p:nvPr>
        </p:nvSpPr>
        <p:spPr>
          <a:xfrm>
            <a:off x="5058697" y="5621919"/>
            <a:ext cx="6200445" cy="528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Arial"/>
              <a:buNone/>
            </a:pPr>
            <a:r>
              <a:rPr lang="lv-LV" dirty="0"/>
              <a:t>2024. gada septembris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E0C5ED0-B14F-CB40-279C-5319BCD015E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2</a:t>
            </a:fld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3496B8B-DF7C-6702-2686-0AE442587E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Eiropas sociālo tiesību pīlārs</a:t>
            </a:r>
            <a:endParaRPr lang="en-IE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4E9A6B-5943-4729-8115-4EF6938820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86002" y="2073685"/>
            <a:ext cx="3426190" cy="3887017"/>
          </a:xfrm>
        </p:spPr>
        <p:txBody>
          <a:bodyPr/>
          <a:lstStyle/>
          <a:p>
            <a:pPr marL="590550" indent="-514350">
              <a:buFont typeface="+mj-lt"/>
              <a:buAutoNum type="romanUcPeriod"/>
            </a:pPr>
            <a:r>
              <a:rPr lang="lv-LV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Vienādas iespējas un darba tirgus pieejamība</a:t>
            </a:r>
          </a:p>
          <a:p>
            <a:pPr marL="590550" indent="-514350">
              <a:buFont typeface="+mj-lt"/>
              <a:buAutoNum type="romanUcPeriod"/>
            </a:pPr>
            <a:endParaRPr lang="lv-LV" b="0" i="0" dirty="0"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590550" indent="-514350">
              <a:buFont typeface="+mj-lt"/>
              <a:buAutoNum type="romanUcPeriod"/>
            </a:pPr>
            <a:r>
              <a:rPr lang="lv-LV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Taisnīgi darba apstākļi</a:t>
            </a:r>
          </a:p>
          <a:p>
            <a:pPr marL="590550" indent="-514350">
              <a:buFont typeface="+mj-lt"/>
              <a:buAutoNum type="romanUcPeriod"/>
            </a:pPr>
            <a:endParaRPr lang="lv-LV" b="1" i="0" dirty="0"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590550" indent="-514350">
              <a:buFont typeface="+mj-lt"/>
              <a:buAutoNum type="romanUcPeriod"/>
            </a:pPr>
            <a:r>
              <a:rPr lang="lv-LV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Sociālā aizsardzība un iekļaušana</a:t>
            </a:r>
          </a:p>
          <a:p>
            <a:endParaRPr lang="lv-LV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endParaRPr lang="en-IE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A9E78529-8DA4-ADBB-5D46-F0052417FD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15421" y="1537976"/>
            <a:ext cx="5764518" cy="4958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79158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0535791-1D83-0AE0-3E6C-E8BB0BBF50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019" y="5035138"/>
            <a:ext cx="2377646" cy="1822862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2B5F0F1-E9C4-A044-A2AB-097CDF35F7C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3</a:t>
            </a:fld>
            <a:endParaRPr lang="en-GB" dirty="0"/>
          </a:p>
        </p:txBody>
      </p:sp>
      <p:pic>
        <p:nvPicPr>
          <p:cNvPr id="7" name="Picture 6" descr="A person holding a baby&#10;&#10;Description automatically generated">
            <a:extLst>
              <a:ext uri="{FF2B5EF4-FFF2-40B4-BE49-F238E27FC236}">
                <a16:creationId xmlns:a16="http://schemas.microsoft.com/office/drawing/2014/main" id="{CCE97AE0-1865-85A9-3917-E00AD23855D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33" r="1533" b="39170"/>
          <a:stretch/>
        </p:blipFill>
        <p:spPr>
          <a:xfrm>
            <a:off x="8236665" y="1"/>
            <a:ext cx="3955335" cy="4172754"/>
          </a:xfrm>
          <a:prstGeom prst="rect">
            <a:avLst/>
          </a:prstGeom>
        </p:spPr>
      </p:pic>
      <p:sp>
        <p:nvSpPr>
          <p:cNvPr id="19" name="Title 2">
            <a:extLst>
              <a:ext uri="{FF2B5EF4-FFF2-40B4-BE49-F238E27FC236}">
                <a16:creationId xmlns:a16="http://schemas.microsoft.com/office/drawing/2014/main" id="{33244762-591F-FFB9-0360-8077A6F865FF}"/>
              </a:ext>
            </a:extLst>
          </p:cNvPr>
          <p:cNvSpPr txBox="1">
            <a:spLocks/>
          </p:cNvSpPr>
          <p:nvPr/>
        </p:nvSpPr>
        <p:spPr>
          <a:xfrm>
            <a:off x="970722" y="482860"/>
            <a:ext cx="10515600" cy="782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lv-LV" dirty="0"/>
              <a:t>Kvalitatīva ilgtermiņa aprūpe</a:t>
            </a:r>
            <a:endParaRPr lang="en-IE" dirty="0"/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B8BC7C87-C37B-FAEE-D16A-403AA27583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80505" y="1795648"/>
            <a:ext cx="5481593" cy="1806597"/>
          </a:xfrm>
        </p:spPr>
        <p:txBody>
          <a:bodyPr/>
          <a:lstStyle/>
          <a:p>
            <a:pPr marL="76200" indent="0">
              <a:buNone/>
            </a:pPr>
            <a:r>
              <a:rPr lang="lv-LV" b="1" dirty="0">
                <a:solidFill>
                  <a:schemeClr val="tx1"/>
                </a:solidFill>
              </a:rPr>
              <a:t>Galvenie izaicinājumi:</a:t>
            </a:r>
            <a:endParaRPr lang="lv-LV" sz="500" b="1" dirty="0">
              <a:solidFill>
                <a:srgbClr val="034EA2"/>
              </a:solidFill>
            </a:endParaRPr>
          </a:p>
          <a:p>
            <a:r>
              <a:rPr lang="lv-LV" dirty="0"/>
              <a:t>Novecojoša sabiedrība</a:t>
            </a:r>
          </a:p>
          <a:p>
            <a:r>
              <a:rPr lang="lv-LV" dirty="0"/>
              <a:t>Darbaspēka trūkums</a:t>
            </a:r>
          </a:p>
          <a:p>
            <a:r>
              <a:rPr lang="lv-LV" dirty="0"/>
              <a:t>Ierobežots finansējums</a:t>
            </a:r>
            <a:endParaRPr lang="en-IE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B3262D6-C1C5-E24B-24CE-55706075EBA4}"/>
              </a:ext>
            </a:extLst>
          </p:cNvPr>
          <p:cNvSpPr txBox="1"/>
          <p:nvPr/>
        </p:nvSpPr>
        <p:spPr>
          <a:xfrm>
            <a:off x="4085484" y="3864978"/>
            <a:ext cx="47532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b="1" dirty="0">
                <a:solidFill>
                  <a:schemeClr val="tx1"/>
                </a:solidFill>
              </a:rPr>
              <a:t>Personas, kurām nepieciešama ilgtermiņa aprūpe ES:</a:t>
            </a:r>
            <a:endParaRPr lang="en-IE" b="1" dirty="0">
              <a:solidFill>
                <a:schemeClr val="tx1"/>
              </a:solidFill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7E6E8B8F-5846-95DE-A576-CE0E4A724A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85484" y="4213071"/>
            <a:ext cx="4753223" cy="1918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9441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664D420F-8D4C-BBF2-1473-888177D8945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46" b="7897"/>
          <a:stretch/>
        </p:blipFill>
        <p:spPr>
          <a:xfrm>
            <a:off x="1765300" y="1392625"/>
            <a:ext cx="8648700" cy="4589075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DFF9E7E-8AB7-691A-5EAD-41E0F004308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4</a:t>
            </a:fld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995B623-D4DC-B425-D7D2-C77E767E7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Eiropas sociālā tiesību pīlāra iedzīvināšana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2517358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62CB62C-0358-81BE-BE06-2C968CCA576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5</a:t>
            </a:fld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A9E8B67-7419-6BC4-FDB3-4E3F2B5E4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>
                <a:latin typeface="+mj-lt"/>
              </a:rPr>
              <a:t>Eiropas aprūpes stratēģija (2022. gads)</a:t>
            </a:r>
            <a:endParaRPr lang="en-IE" dirty="0">
              <a:latin typeface="+mj-lt"/>
            </a:endParaRP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8F5C59FA-2625-6132-2E54-259ED85490F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33933466"/>
              </p:ext>
            </p:extLst>
          </p:nvPr>
        </p:nvGraphicFramePr>
        <p:xfrm>
          <a:off x="2032000" y="1265217"/>
          <a:ext cx="8128000" cy="48731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Oval 5">
            <a:extLst>
              <a:ext uri="{FF2B5EF4-FFF2-40B4-BE49-F238E27FC236}">
                <a16:creationId xmlns:a16="http://schemas.microsoft.com/office/drawing/2014/main" id="{BFF67A96-6B83-3B98-BE9F-2C8AC3F70ED4}"/>
              </a:ext>
            </a:extLst>
          </p:cNvPr>
          <p:cNvSpPr/>
          <p:nvPr/>
        </p:nvSpPr>
        <p:spPr>
          <a:xfrm>
            <a:off x="369368" y="1843989"/>
            <a:ext cx="2568142" cy="1585011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1600" b="1" dirty="0">
                <a:solidFill>
                  <a:schemeClr val="tx2"/>
                </a:solidFill>
                <a:latin typeface="EC Square Sans Pro" panose="020B0506040000020004" pitchFamily="34" charset="0"/>
              </a:rPr>
              <a:t>Dienestu darba dokuments par apspriešanās pasākumiem</a:t>
            </a:r>
            <a:endParaRPr lang="en-GB" sz="1600" b="1" dirty="0">
              <a:solidFill>
                <a:schemeClr val="tx2"/>
              </a:solidFill>
              <a:latin typeface="EC Square Sans Pro" panose="020B05060400000200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6C34276-B89E-48A6-4A10-10AA0F98A28C}"/>
              </a:ext>
            </a:extLst>
          </p:cNvPr>
          <p:cNvSpPr/>
          <p:nvPr/>
        </p:nvSpPr>
        <p:spPr>
          <a:xfrm>
            <a:off x="9277551" y="4469332"/>
            <a:ext cx="2381049" cy="1486121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600" b="1" dirty="0">
                <a:solidFill>
                  <a:schemeClr val="tx2"/>
                </a:solidFill>
                <a:latin typeface="EC Square Sans Pro" panose="020B0506040000020004" pitchFamily="34" charset="0"/>
              </a:rPr>
              <a:t>Analītisks dienestu darba dokuments par ilgtermiņa aprūpi</a:t>
            </a:r>
            <a:endParaRPr lang="en-GB" sz="1600" b="1" dirty="0">
              <a:solidFill>
                <a:schemeClr val="tx2"/>
              </a:solidFill>
              <a:latin typeface="EC Square Sans Pro" panose="020B050604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7942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CEEB8F6-D41D-916F-0E8A-F6E8224EA15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6</a:t>
            </a:fld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43DA487-45D7-E56F-A94E-1050C1AAC1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3598" y="649670"/>
            <a:ext cx="10515600" cy="1126091"/>
          </a:xfrm>
        </p:spPr>
        <p:txBody>
          <a:bodyPr/>
          <a:lstStyle/>
          <a:p>
            <a:r>
              <a:rPr kumimoji="0" lang="lv-LV" sz="4000" i="0" u="none" strike="noStrike" kern="1200" cap="none" spc="0" normalizeH="0" baseline="0" noProof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Padomes ieteikums par piekļuvi cenas ziņā pieejamai un kvalitatīvai ilgtermiņa aprūpei</a:t>
            </a:r>
            <a:endParaRPr lang="en-IE" dirty="0">
              <a:latin typeface="+mj-lt"/>
            </a:endParaRPr>
          </a:p>
        </p:txBody>
      </p:sp>
      <p:graphicFrame>
        <p:nvGraphicFramePr>
          <p:cNvPr id="6" name="Content Placeholder 3">
            <a:extLst>
              <a:ext uri="{FF2B5EF4-FFF2-40B4-BE49-F238E27FC236}">
                <a16:creationId xmlns:a16="http://schemas.microsoft.com/office/drawing/2014/main" id="{219B146B-1087-AE56-4104-D97F9D4E266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51300194"/>
              </p:ext>
            </p:extLst>
          </p:nvPr>
        </p:nvGraphicFramePr>
        <p:xfrm>
          <a:off x="1533523" y="1212715"/>
          <a:ext cx="9124954" cy="41742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itle 2">
            <a:extLst>
              <a:ext uri="{FF2B5EF4-FFF2-40B4-BE49-F238E27FC236}">
                <a16:creationId xmlns:a16="http://schemas.microsoft.com/office/drawing/2014/main" id="{EDA2BB95-5482-AC0F-E3F8-F54909F65298}"/>
              </a:ext>
            </a:extLst>
          </p:cNvPr>
          <p:cNvSpPr txBox="1">
            <a:spLocks/>
          </p:cNvSpPr>
          <p:nvPr/>
        </p:nvSpPr>
        <p:spPr>
          <a:xfrm>
            <a:off x="2408878" y="5555473"/>
            <a:ext cx="2063690" cy="575813"/>
          </a:xfrm>
          <a:prstGeom prst="rect">
            <a:avLst/>
          </a:prstGeom>
        </p:spPr>
        <p:txBody>
          <a:bodyPr vert="horz" lIns="68580" tIns="34290" rIns="6858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chemeClr val="tx2"/>
                </a:solidFill>
                <a:latin typeface="EC Square Sans Pro" panose="020B0506040000020004" pitchFamily="34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EC Square Sans Pro" panose="020B0506040000020004" pitchFamily="34" charset="0"/>
                <a:ea typeface="+mj-ea"/>
                <a:cs typeface="+mj-cs"/>
              </a:rPr>
              <a:t>Uzraudzība un pārvaldība</a:t>
            </a:r>
          </a:p>
        </p:txBody>
      </p:sp>
      <p:pic>
        <p:nvPicPr>
          <p:cNvPr id="9" name="Graphic 8" descr="Clipboard with solid fill">
            <a:extLst>
              <a:ext uri="{FF2B5EF4-FFF2-40B4-BE49-F238E27FC236}">
                <a16:creationId xmlns:a16="http://schemas.microsoft.com/office/drawing/2014/main" id="{7C3339FE-1B4E-B6F9-C0C2-0B0FD14BDE0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877677" y="4345142"/>
            <a:ext cx="1126091" cy="1126091"/>
          </a:xfrm>
          <a:prstGeom prst="rect">
            <a:avLst/>
          </a:prstGeom>
        </p:spPr>
      </p:pic>
      <p:sp>
        <p:nvSpPr>
          <p:cNvPr id="12" name="Rounded Rectangle 15">
            <a:extLst>
              <a:ext uri="{FF2B5EF4-FFF2-40B4-BE49-F238E27FC236}">
                <a16:creationId xmlns:a16="http://schemas.microsoft.com/office/drawing/2014/main" id="{6D757085-AB26-CFF2-B928-3C65A6177DA1}"/>
              </a:ext>
            </a:extLst>
          </p:cNvPr>
          <p:cNvSpPr/>
          <p:nvPr/>
        </p:nvSpPr>
        <p:spPr>
          <a:xfrm>
            <a:off x="4513693" y="4499508"/>
            <a:ext cx="4988932" cy="1343871"/>
          </a:xfrm>
          <a:prstGeom prst="roundRect">
            <a:avLst/>
          </a:prstGeom>
          <a:solidFill>
            <a:srgbClr val="BBDBF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342900" marR="0" lvl="0" indent="-34290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lv-LV" sz="1800" kern="1200" dirty="0">
                <a:solidFill>
                  <a:srgbClr val="034EA2"/>
                </a:solidFill>
                <a:ea typeface="+mn-ea"/>
                <a:cs typeface="+mn-cs"/>
              </a:rPr>
              <a:t>Ilgtermiņa aprūpes koordinatori</a:t>
            </a:r>
          </a:p>
          <a:p>
            <a:pPr marL="342900" marR="0" lvl="0" indent="-34290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lv-LV" sz="1800" kern="1200" dirty="0">
                <a:solidFill>
                  <a:srgbClr val="034EA2"/>
                </a:solidFill>
                <a:ea typeface="+mn-ea"/>
                <a:cs typeface="+mn-cs"/>
              </a:rPr>
              <a:t>Pasākumu apkopojumi ilgtermiņa aprūpē</a:t>
            </a:r>
          </a:p>
          <a:p>
            <a:pPr marL="342900" marR="0" lvl="0" indent="-34290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lv-LV" sz="1800" i="0" u="none" strike="noStrike" kern="1200" cap="none" spc="0" normalizeH="0" baseline="0" noProof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Komisijas ziņojums par </a:t>
            </a:r>
            <a:r>
              <a:rPr lang="lv-LV" sz="1800" kern="1200" dirty="0">
                <a:solidFill>
                  <a:srgbClr val="034EA2"/>
                </a:solidFill>
                <a:ea typeface="+mn-ea"/>
                <a:cs typeface="+mn-cs"/>
              </a:rPr>
              <a:t>ieteikuma izpildi</a:t>
            </a:r>
            <a:endParaRPr kumimoji="0" lang="en-US" sz="1800" i="0" u="none" strike="noStrike" kern="1200" cap="none" spc="0" normalizeH="0" baseline="0" noProof="0" dirty="0">
              <a:ln>
                <a:noFill/>
              </a:ln>
              <a:solidFill>
                <a:srgbClr val="034EA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22811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21271B2-9F69-F717-2B65-B6274831AEE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7</a:t>
            </a:fld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FA6B95B-8F66-49F4-993D-3F2C046F71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ES atbalsts ilgtermiņa aprūpes jomā</a:t>
            </a:r>
            <a:endParaRPr lang="en-IE" dirty="0"/>
          </a:p>
        </p:txBody>
      </p:sp>
      <p:pic>
        <p:nvPicPr>
          <p:cNvPr id="5" name="Picture 2" descr="Commissioner Schmit meeting in Brussels national long-term care coordinators on 19 June 2023">
            <a:extLst>
              <a:ext uri="{FF2B5EF4-FFF2-40B4-BE49-F238E27FC236}">
                <a16:creationId xmlns:a16="http://schemas.microsoft.com/office/drawing/2014/main" id="{93E15816-70B2-FAE8-7F7D-4CDBA0BA20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643" y="1754215"/>
            <a:ext cx="3898698" cy="2040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1CF22BD-ED3A-26B6-8B54-4620160036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9537" y="4787390"/>
            <a:ext cx="3221171" cy="1826656"/>
          </a:xfrm>
          <a:prstGeom prst="rect">
            <a:avLst/>
          </a:prstGeom>
        </p:spPr>
      </p:pic>
      <p:sp>
        <p:nvSpPr>
          <p:cNvPr id="8" name="Rounded Rectangle 15">
            <a:extLst>
              <a:ext uri="{FF2B5EF4-FFF2-40B4-BE49-F238E27FC236}">
                <a16:creationId xmlns:a16="http://schemas.microsoft.com/office/drawing/2014/main" id="{01010227-5782-9488-DC86-AB53B2BB636C}"/>
              </a:ext>
            </a:extLst>
          </p:cNvPr>
          <p:cNvSpPr/>
          <p:nvPr/>
        </p:nvSpPr>
        <p:spPr>
          <a:xfrm>
            <a:off x="3574326" y="3233403"/>
            <a:ext cx="2654196" cy="1348336"/>
          </a:xfrm>
          <a:prstGeom prst="roundRect">
            <a:avLst/>
          </a:prstGeom>
          <a:solidFill>
            <a:srgbClr val="BBDBF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lv-LV" sz="2400" b="1" kern="1200" dirty="0">
                <a:solidFill>
                  <a:srgbClr val="034EA2"/>
                </a:solidFill>
                <a:ea typeface="+mn-ea"/>
                <a:cs typeface="+mn-cs"/>
              </a:rPr>
              <a:t>P</a:t>
            </a:r>
            <a:r>
              <a:rPr kumimoji="0" lang="lv-LV" sz="2400" b="1" i="0" u="none" strike="noStrike" kern="1200" cap="none" spc="0" normalizeH="0" baseline="0" noProof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akalpojumu</a:t>
            </a: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2400" b="1" i="0" u="none" strike="noStrike" kern="1200" cap="none" spc="0" normalizeH="0" baseline="0" noProof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pilnveidošanai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34EA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ounded Rectangle 15">
            <a:extLst>
              <a:ext uri="{FF2B5EF4-FFF2-40B4-BE49-F238E27FC236}">
                <a16:creationId xmlns:a16="http://schemas.microsoft.com/office/drawing/2014/main" id="{15B3EB87-41ED-BA50-1C13-D1982CE33689}"/>
              </a:ext>
            </a:extLst>
          </p:cNvPr>
          <p:cNvSpPr/>
          <p:nvPr/>
        </p:nvSpPr>
        <p:spPr>
          <a:xfrm>
            <a:off x="7227205" y="1935337"/>
            <a:ext cx="4365444" cy="3944468"/>
          </a:xfrm>
          <a:prstGeom prst="roundRect">
            <a:avLst/>
          </a:prstGeom>
          <a:solidFill>
            <a:srgbClr val="BBDBF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285750" marR="0" lvl="0" indent="-28575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lv-LV" sz="2000" i="0" u="none" strike="noStrike" kern="1200" cap="none" spc="0" normalizeH="0" baseline="0" noProof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Tīklošanās</a:t>
            </a:r>
          </a:p>
          <a:p>
            <a:pPr marL="285750" marR="0" lvl="0" indent="-28575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lv-LV" sz="2000" i="0" u="none" strike="noStrike" kern="1200" cap="none" spc="0" normalizeH="0" baseline="0" noProof="0" dirty="0">
              <a:ln>
                <a:noFill/>
              </a:ln>
              <a:solidFill>
                <a:srgbClr val="034EA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50" marR="0" lvl="0" indent="-28575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lv-LV" sz="2000" kern="1200" dirty="0">
                <a:solidFill>
                  <a:srgbClr val="034EA2"/>
                </a:solidFill>
                <a:ea typeface="+mn-ea"/>
                <a:cs typeface="+mn-cs"/>
              </a:rPr>
              <a:t>S</a:t>
            </a:r>
            <a:r>
              <a:rPr kumimoji="0" lang="lv-LV" sz="2000" i="0" u="none" strike="noStrike" kern="1200" cap="none" spc="0" normalizeH="0" baseline="0" noProof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avstarpēja mācīšanās</a:t>
            </a:r>
          </a:p>
          <a:p>
            <a:pPr marL="285750" marR="0" lvl="0" indent="-28575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lv-LV" sz="2000" kern="1200" dirty="0">
              <a:solidFill>
                <a:srgbClr val="034EA2"/>
              </a:solidFill>
              <a:ea typeface="+mn-ea"/>
              <a:cs typeface="+mn-cs"/>
            </a:endParaRPr>
          </a:p>
          <a:p>
            <a:pPr marL="285750" marR="0" lvl="0" indent="-28575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lv-LV" sz="2000" kern="1200" dirty="0">
                <a:solidFill>
                  <a:srgbClr val="034EA2"/>
                </a:solidFill>
                <a:ea typeface="+mn-ea"/>
                <a:cs typeface="+mn-cs"/>
              </a:rPr>
              <a:t>P</a:t>
            </a:r>
            <a:r>
              <a:rPr kumimoji="0" lang="lv-LV" sz="2000" i="0" u="none" strike="noStrike" kern="1200" cap="none" spc="0" normalizeH="0" baseline="0" noProof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rofesionāl</a:t>
            </a:r>
            <a:r>
              <a:rPr lang="lv-LV" sz="2000" kern="1200" dirty="0">
                <a:solidFill>
                  <a:srgbClr val="034EA2"/>
                </a:solidFill>
                <a:ea typeface="+mn-ea"/>
                <a:cs typeface="+mn-cs"/>
              </a:rPr>
              <a:t>izvērtēšanas</a:t>
            </a:r>
          </a:p>
          <a:p>
            <a:pPr marL="285750" marR="0" lvl="0" indent="-28575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lv-LV" i="0" u="none" strike="noStrike" kern="1200" cap="none" spc="0" normalizeH="0" baseline="0" noProof="0" dirty="0">
              <a:ln>
                <a:noFill/>
              </a:ln>
              <a:solidFill>
                <a:srgbClr val="034EA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50" marR="0" lvl="0" indent="-28575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lv-LV" sz="2000" i="0" u="none" strike="noStrike" kern="1200" cap="none" spc="0" normalizeH="0" baseline="0" noProof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Stratēģiskā partnerība ar PVO</a:t>
            </a:r>
          </a:p>
          <a:p>
            <a:pPr marL="285750" marR="0" lvl="0" indent="-28575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lv-LV" sz="2000" i="0" u="none" strike="noStrike" kern="1200" cap="none" spc="0" normalizeH="0" baseline="0" noProof="0" dirty="0">
              <a:ln>
                <a:noFill/>
              </a:ln>
              <a:solidFill>
                <a:srgbClr val="034EA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50" marR="0" lvl="0" indent="-28575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lv-LV" sz="2000" i="0" u="none" strike="noStrike" kern="1200" cap="none" spc="0" normalizeH="0" baseline="0" noProof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Sadarbošanās ar ESAO</a:t>
            </a:r>
            <a:endParaRPr kumimoji="0" lang="en-US" sz="2000" i="0" u="none" strike="noStrike" kern="1200" cap="none" spc="0" normalizeH="0" baseline="0" noProof="0" dirty="0">
              <a:ln>
                <a:noFill/>
              </a:ln>
              <a:solidFill>
                <a:srgbClr val="034EA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614447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9A6FA355-F91A-D7F4-E861-EE53EBAC10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617294">
            <a:off x="4082726" y="1918800"/>
            <a:ext cx="1594687" cy="1575638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16AF099-DFCE-F479-5E6A-FC50512714B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8</a:t>
            </a:fld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71B84EB-DA6F-0D61-5D08-92B9319388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ES atbalsts ilgtermiņa aprūpes jomā</a:t>
            </a:r>
            <a:endParaRPr lang="en-IE" dirty="0"/>
          </a:p>
        </p:txBody>
      </p:sp>
      <p:sp>
        <p:nvSpPr>
          <p:cNvPr id="10" name="Rounded Rectangle 15">
            <a:extLst>
              <a:ext uri="{FF2B5EF4-FFF2-40B4-BE49-F238E27FC236}">
                <a16:creationId xmlns:a16="http://schemas.microsoft.com/office/drawing/2014/main" id="{38940FE9-93D2-4F58-8812-3882888E7557}"/>
              </a:ext>
            </a:extLst>
          </p:cNvPr>
          <p:cNvSpPr/>
          <p:nvPr/>
        </p:nvSpPr>
        <p:spPr>
          <a:xfrm>
            <a:off x="3222846" y="3471522"/>
            <a:ext cx="2456211" cy="1158037"/>
          </a:xfrm>
          <a:prstGeom prst="roundRect">
            <a:avLst/>
          </a:prstGeom>
          <a:solidFill>
            <a:srgbClr val="034EA2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2400" b="1" i="0" u="none" strike="noStrike" kern="1200" cap="none" spc="0" normalizeH="0" baseline="0" noProof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Nozarē strādājošiem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34EA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Rounded Rectangle 15">
            <a:extLst>
              <a:ext uri="{FF2B5EF4-FFF2-40B4-BE49-F238E27FC236}">
                <a16:creationId xmlns:a16="http://schemas.microsoft.com/office/drawing/2014/main" id="{B9CDE8FE-5390-7A25-27CA-563E0FFD4BCC}"/>
              </a:ext>
            </a:extLst>
          </p:cNvPr>
          <p:cNvSpPr/>
          <p:nvPr/>
        </p:nvSpPr>
        <p:spPr>
          <a:xfrm>
            <a:off x="6386703" y="2293533"/>
            <a:ext cx="5407911" cy="3514017"/>
          </a:xfrm>
          <a:prstGeom prst="roundRect">
            <a:avLst/>
          </a:prstGeom>
          <a:solidFill>
            <a:srgbClr val="BBDBF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285750" marR="0" lvl="0" indent="-28575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lv-LV" sz="600" b="1" i="0" u="none" strike="noStrike" kern="1200" cap="none" spc="0" normalizeH="0" baseline="0" noProof="0" dirty="0">
              <a:ln>
                <a:noFill/>
              </a:ln>
              <a:solidFill>
                <a:srgbClr val="034EA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50" marR="0" lvl="0" indent="-28575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lv-LV" sz="2000" i="0" u="none" strike="noStrike" kern="1200" cap="none" spc="0" normalizeH="0" baseline="0" noProof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Vērienīga partnerība prasmju uzlabošanai ilgtermiņa aprūpes jomā</a:t>
            </a:r>
          </a:p>
          <a:p>
            <a:pPr marL="285750" marR="0" lvl="0" indent="-28575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lv-LV" sz="2000" i="0" u="none" strike="noStrike" kern="1200" cap="none" spc="0" normalizeH="0" baseline="0" noProof="0" dirty="0">
              <a:ln>
                <a:noFill/>
              </a:ln>
              <a:solidFill>
                <a:srgbClr val="034EA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50" marR="0" lvl="0" indent="-28575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lv-LV" sz="2000" i="0" u="none" strike="noStrike" kern="1200" cap="none" spc="0" normalizeH="0" baseline="0" noProof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Eiropas </a:t>
            </a:r>
            <a:r>
              <a:rPr lang="lv-LV" sz="2000" kern="1200" dirty="0">
                <a:solidFill>
                  <a:srgbClr val="034EA2"/>
                </a:solidFill>
                <a:ea typeface="+mn-ea"/>
                <a:cs typeface="+mn-cs"/>
              </a:rPr>
              <a:t>s</a:t>
            </a:r>
            <a:r>
              <a:rPr kumimoji="0" lang="lv-LV" sz="2000" i="0" u="none" strike="noStrike" kern="1200" cap="none" spc="0" normalizeH="0" baseline="0" noProof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ociālā dialoga komiteja sociālo pakalpojumu jautājumos</a:t>
            </a: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lv-LV" sz="2000" i="0" u="none" strike="noStrike" kern="1200" cap="none" spc="0" normalizeH="0" baseline="0" noProof="0" dirty="0">
              <a:ln>
                <a:noFill/>
              </a:ln>
              <a:solidFill>
                <a:srgbClr val="034EA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50" marR="0" lvl="0" indent="-28575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lv-LV" sz="2000" i="0" u="none" strike="noStrike" kern="1200" cap="none" spc="0" normalizeH="0" baseline="0" noProof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Pētījumi un analīze</a:t>
            </a:r>
          </a:p>
          <a:p>
            <a:pPr marL="285750" marR="0" lvl="0" indent="-28575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lv-LV" sz="2000" i="0" u="none" strike="noStrike" kern="1200" cap="none" spc="0" normalizeH="0" baseline="0" noProof="0" dirty="0">
              <a:ln>
                <a:noFill/>
              </a:ln>
              <a:solidFill>
                <a:srgbClr val="034EA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50" marR="0" lvl="0" indent="-28575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lv-LV" sz="2000" i="0" u="none" strike="noStrike" kern="1200" cap="none" spc="0" normalizeH="0" baseline="0" noProof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Savstarpēja mācīšanās</a:t>
            </a:r>
            <a:endParaRPr kumimoji="0" lang="en-US" sz="2000" i="0" u="none" strike="noStrike" kern="1200" cap="none" spc="0" normalizeH="0" baseline="0" noProof="0" dirty="0">
              <a:ln>
                <a:noFill/>
              </a:ln>
              <a:solidFill>
                <a:srgbClr val="034EA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19BA3CA-43D6-8E7A-E553-4DED41B2BF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7935559">
            <a:off x="2050370" y="4269781"/>
            <a:ext cx="1626918" cy="228624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D4C57FC-DDAD-4B9D-4C24-6B4CE44F8E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61523" y="2029125"/>
            <a:ext cx="1761323" cy="195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05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27E1122-C4B1-6B4F-A9B0-81D57AA306E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9</a:t>
            </a:fld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3BCA9DD-90CD-854B-8F72-A6E482177B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ES atbalsts ilgtermiņa aprūpes jomā</a:t>
            </a:r>
            <a:endParaRPr lang="en-IE" dirty="0"/>
          </a:p>
        </p:txBody>
      </p:sp>
      <p:pic>
        <p:nvPicPr>
          <p:cNvPr id="17" name="Grafik 5">
            <a:extLst>
              <a:ext uri="{FF2B5EF4-FFF2-40B4-BE49-F238E27FC236}">
                <a16:creationId xmlns:a16="http://schemas.microsoft.com/office/drawing/2014/main" id="{521307EE-C555-2980-DA1E-183F311B7A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14616">
            <a:off x="1317832" y="2126735"/>
            <a:ext cx="4074293" cy="1318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Rounded Rectangle 15">
            <a:extLst>
              <a:ext uri="{FF2B5EF4-FFF2-40B4-BE49-F238E27FC236}">
                <a16:creationId xmlns:a16="http://schemas.microsoft.com/office/drawing/2014/main" id="{3F9D9036-D529-49F6-0B9F-78632E476993}"/>
              </a:ext>
            </a:extLst>
          </p:cNvPr>
          <p:cNvSpPr/>
          <p:nvPr/>
        </p:nvSpPr>
        <p:spPr>
          <a:xfrm>
            <a:off x="3412640" y="3352913"/>
            <a:ext cx="2576036" cy="953958"/>
          </a:xfrm>
          <a:prstGeom prst="roundRect">
            <a:avLst/>
          </a:prstGeom>
          <a:solidFill>
            <a:srgbClr val="034EA2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2400" b="1" i="0" u="none" strike="noStrike" kern="1200" cap="none" spc="0" normalizeH="0" baseline="0" noProof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Finansējumam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034EA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9" name="Picture 18" descr="A group of people sitting in chairs">
            <a:extLst>
              <a:ext uri="{FF2B5EF4-FFF2-40B4-BE49-F238E27FC236}">
                <a16:creationId xmlns:a16="http://schemas.microsoft.com/office/drawing/2014/main" id="{CAB1E7CD-BF2E-5778-EB5D-DAE0CFDE6A2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73309">
            <a:off x="2211009" y="4583460"/>
            <a:ext cx="3482496" cy="1665541"/>
          </a:xfrm>
          <a:prstGeom prst="rect">
            <a:avLst/>
          </a:prstGeom>
        </p:spPr>
      </p:pic>
      <p:sp>
        <p:nvSpPr>
          <p:cNvPr id="20" name="Rounded Rectangle 15">
            <a:extLst>
              <a:ext uri="{FF2B5EF4-FFF2-40B4-BE49-F238E27FC236}">
                <a16:creationId xmlns:a16="http://schemas.microsoft.com/office/drawing/2014/main" id="{89BEEFE7-0BDF-B692-1E2C-CC82D2486587}"/>
              </a:ext>
            </a:extLst>
          </p:cNvPr>
          <p:cNvSpPr/>
          <p:nvPr/>
        </p:nvSpPr>
        <p:spPr>
          <a:xfrm>
            <a:off x="6867752" y="1662122"/>
            <a:ext cx="4841471" cy="4469163"/>
          </a:xfrm>
          <a:prstGeom prst="roundRect">
            <a:avLst/>
          </a:prstGeom>
          <a:solidFill>
            <a:srgbClr val="034EA2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lv-LV" sz="900" kern="1200" dirty="0">
              <a:solidFill>
                <a:srgbClr val="034EA2"/>
              </a:solidFill>
              <a:ea typeface="+mn-ea"/>
              <a:cs typeface="+mn-cs"/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kumimoji="0" lang="lv-LV" sz="2000" i="0" u="none" strike="noStrike" kern="1200" cap="none" spc="0" normalizeH="0" baseline="0" noProof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Kohēzijas fondi (ERAF, ESF+)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Arial" panose="020B0604020202020204" pitchFamily="34" charset="0"/>
              <a:buChar char="•"/>
              <a:defRPr/>
            </a:pPr>
            <a:endParaRPr lang="lv-LV" sz="2000" kern="1200" dirty="0">
              <a:solidFill>
                <a:srgbClr val="034EA2"/>
              </a:solidFill>
              <a:ea typeface="+mn-ea"/>
              <a:cs typeface="+mn-cs"/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lv-LV" sz="2000" kern="1200" dirty="0">
                <a:solidFill>
                  <a:srgbClr val="034EA2"/>
                </a:solidFill>
                <a:ea typeface="+mn-ea"/>
                <a:cs typeface="+mn-cs"/>
              </a:rPr>
              <a:t>A</a:t>
            </a:r>
            <a:r>
              <a:rPr kumimoji="0" lang="lv-LV" sz="2000" i="0" u="none" strike="noStrike" kern="1200" cap="none" spc="0" normalizeH="0" baseline="0" noProof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tveseļošanās un noturības mehānisms (ANM)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Arial" panose="020B0604020202020204" pitchFamily="34" charset="0"/>
              <a:buChar char="•"/>
              <a:defRPr/>
            </a:pPr>
            <a:endParaRPr kumimoji="0" lang="lv-LV" sz="2000" i="0" u="none" strike="noStrike" kern="1200" cap="none" spc="0" normalizeH="0" baseline="0" noProof="0" dirty="0">
              <a:ln>
                <a:noFill/>
              </a:ln>
              <a:solidFill>
                <a:srgbClr val="034EA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lv-LV" sz="2000" kern="1200" dirty="0">
                <a:solidFill>
                  <a:srgbClr val="034EA2"/>
                </a:solidFill>
                <a:ea typeface="+mn-ea"/>
                <a:cs typeface="+mn-cs"/>
              </a:rPr>
              <a:t>ESF+ n</a:t>
            </a:r>
            <a:r>
              <a:rPr kumimoji="0" lang="lv-LV" sz="2000" i="0" u="none" strike="noStrike" kern="1200" cap="none" spc="0" normalizeH="0" baseline="0" noProof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odarbinātības un sociālās inovācijas sadaļa (EaSI)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Arial" panose="020B0604020202020204" pitchFamily="34" charset="0"/>
              <a:buChar char="•"/>
              <a:defRPr/>
            </a:pPr>
            <a:endParaRPr lang="lv-LV" sz="2000" kern="1200" dirty="0">
              <a:solidFill>
                <a:srgbClr val="034EA2"/>
              </a:solidFill>
              <a:ea typeface="+mn-ea"/>
              <a:cs typeface="+mn-cs"/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kumimoji="0" lang="lv-LV" sz="2000" i="0" u="none" strike="noStrike" kern="1200" cap="none" spc="0" normalizeH="0" baseline="0" noProof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Tehniskā atbalsta instruments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Arial" panose="020B0604020202020204" pitchFamily="34" charset="0"/>
              <a:buChar char="•"/>
              <a:defRPr/>
            </a:pPr>
            <a:endParaRPr lang="lv-LV" sz="2000" kern="1200" dirty="0">
              <a:solidFill>
                <a:srgbClr val="034EA2"/>
              </a:solidFill>
              <a:ea typeface="+mn-ea"/>
              <a:cs typeface="+mn-cs"/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kumimoji="0" lang="lv-LV" sz="2000" i="0" u="none" strike="noStrike" kern="1200" cap="none" spc="0" normalizeH="0" baseline="0" noProof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Programmas “Apvārsnis” un “Digitālā Eiropa</a:t>
            </a:r>
            <a:r>
              <a:rPr kumimoji="0" lang="en-GB" sz="2000" i="0" u="none" strike="noStrike" kern="1200" cap="none" spc="0" normalizeH="0" baseline="0" noProof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”</a:t>
            </a:r>
            <a:endParaRPr kumimoji="0" lang="en-US" sz="2000" i="0" u="none" strike="noStrike" kern="1200" cap="none" spc="0" normalizeH="0" baseline="0" noProof="0" dirty="0">
              <a:ln>
                <a:noFill/>
              </a:ln>
              <a:solidFill>
                <a:srgbClr val="034EA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21793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11" descr="A person holding his shoulder">
            <a:extLst>
              <a:ext uri="{FF2B5EF4-FFF2-40B4-BE49-F238E27FC236}">
                <a16:creationId xmlns:a16="http://schemas.microsoft.com/office/drawing/2014/main" id="{A94785AD-4D53-72E9-BDEF-A3BD0C002A1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2" r="7872"/>
          <a:stretch/>
        </p:blipFill>
        <p:spPr>
          <a:xfrm>
            <a:off x="4301226" y="2224724"/>
            <a:ext cx="3425338" cy="2090737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8F5D44A-F839-93BD-EE9A-646F97C19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ESF+ </a:t>
            </a:r>
            <a:r>
              <a:rPr lang="lv-LV" dirty="0"/>
              <a:t>projektu piemēri</a:t>
            </a:r>
            <a:endParaRPr lang="en-IE" dirty="0"/>
          </a:p>
        </p:txBody>
      </p:sp>
      <p:pic>
        <p:nvPicPr>
          <p:cNvPr id="16" name="Picture 15" descr="Old women posing together">
            <a:extLst>
              <a:ext uri="{FF2B5EF4-FFF2-40B4-BE49-F238E27FC236}">
                <a16:creationId xmlns:a16="http://schemas.microsoft.com/office/drawing/2014/main" id="{51D14BF9-4863-688B-C289-F6A7849D61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341" y="2209982"/>
            <a:ext cx="3239621" cy="2120222"/>
          </a:xfrm>
          <a:prstGeom prst="rect">
            <a:avLst/>
          </a:prstGeom>
        </p:spPr>
      </p:pic>
      <p:pic>
        <p:nvPicPr>
          <p:cNvPr id="4" name="Picture Placeholder 12">
            <a:extLst>
              <a:ext uri="{FF2B5EF4-FFF2-40B4-BE49-F238E27FC236}">
                <a16:creationId xmlns:a16="http://schemas.microsoft.com/office/drawing/2014/main" id="{554A19F0-57AD-759C-8D5E-4955448B7841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5"/>
          <a:srcRect t="1161" b="1161"/>
          <a:stretch>
            <a:fillRect/>
          </a:stretch>
        </p:blipFill>
        <p:spPr>
          <a:xfrm>
            <a:off x="7894269" y="2209982"/>
            <a:ext cx="3141664" cy="2090737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C9DE6A7-2C0C-215D-7331-060140D20B2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24613" y="4085483"/>
            <a:ext cx="3148163" cy="1524235"/>
          </a:xfrm>
        </p:spPr>
        <p:txBody>
          <a:bodyPr/>
          <a:lstStyle/>
          <a:p>
            <a:r>
              <a:rPr lang="lv-LV" dirty="0"/>
              <a:t>Programmas cilvēkiem ar garīgās veselības problēmām: agrīna diagnostika un mērķtiecīgs atbalsts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C23A67D-F272-ABA2-74BC-05D4A51E721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84216" y="4038060"/>
            <a:ext cx="2961770" cy="1619084"/>
          </a:xfrm>
        </p:spPr>
        <p:txBody>
          <a:bodyPr/>
          <a:lstStyle/>
          <a:p>
            <a:r>
              <a:rPr lang="lv-LV" dirty="0"/>
              <a:t>Neatkarīga dzīve cilvēkiem ar intelektuālās attīstības traucējumiem: visaptveroša aprūpe</a:t>
            </a:r>
            <a:endParaRPr lang="en-IE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4F5962D-C7E5-9C7A-9CC8-2F1A71FF4D7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11005" y="4101681"/>
            <a:ext cx="3002168" cy="1617837"/>
          </a:xfrm>
        </p:spPr>
        <p:txBody>
          <a:bodyPr/>
          <a:lstStyle/>
          <a:p>
            <a:r>
              <a:rPr lang="en-GB" dirty="0"/>
              <a:t>Dienas aprūpes centri</a:t>
            </a:r>
            <a:r>
              <a:rPr lang="lv-LV" dirty="0"/>
              <a:t>, kuri palīdz </a:t>
            </a:r>
            <a:r>
              <a:rPr lang="en-GB" dirty="0"/>
              <a:t>vecāka gadagājuma cilvēkiem apmierināt ikdienas vajadzības</a:t>
            </a:r>
          </a:p>
        </p:txBody>
      </p:sp>
    </p:spTree>
    <p:extLst>
      <p:ext uri="{BB962C8B-B14F-4D97-AF65-F5344CB8AC3E}">
        <p14:creationId xmlns:p14="http://schemas.microsoft.com/office/powerpoint/2010/main" val="32135130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37FFA-6223-7C85-1AE1-575445BB9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z="4000" dirty="0"/>
              <a:t>EaSI – Inovatīvi pakalpojumu </a:t>
            </a:r>
            <a:r>
              <a:rPr lang="en-US" sz="4000" dirty="0"/>
              <a:t>centr</a:t>
            </a:r>
            <a:r>
              <a:rPr lang="lv-LV" sz="4000" dirty="0"/>
              <a:t>i Slovākijā</a:t>
            </a:r>
            <a:endParaRPr lang="en-IE" dirty="0"/>
          </a:p>
        </p:txBody>
      </p:sp>
      <p:pic>
        <p:nvPicPr>
          <p:cNvPr id="9" name="Obrázok 9" descr="Obrázok, na ktorom je logo">
            <a:extLst>
              <a:ext uri="{FF2B5EF4-FFF2-40B4-BE49-F238E27FC236}">
                <a16:creationId xmlns:a16="http://schemas.microsoft.com/office/drawing/2014/main" id="{3BD49150-02E0-0B37-18C3-F1CECEEC011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111" y="1646607"/>
            <a:ext cx="5204889" cy="493459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721FCB0-B228-7407-1A34-8C5AD96B8E71}"/>
              </a:ext>
            </a:extLst>
          </p:cNvPr>
          <p:cNvSpPr txBox="1"/>
          <p:nvPr/>
        </p:nvSpPr>
        <p:spPr>
          <a:xfrm>
            <a:off x="5917796" y="2374700"/>
            <a:ext cx="5568526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lv-LV" sz="1800" b="1" dirty="0">
                <a:solidFill>
                  <a:schemeClr val="tx1"/>
                </a:solidFill>
                <a:latin typeface="+mj-lt"/>
              </a:rPr>
              <a:t>Vērsti uz cilvēku un efektivitāti</a:t>
            </a:r>
            <a:r>
              <a:rPr lang="lv-LV" sz="1800" dirty="0">
                <a:solidFill>
                  <a:schemeClr val="tx1"/>
                </a:solidFill>
                <a:latin typeface="+mj-lt"/>
              </a:rPr>
              <a:t>: centri integrē dažādus atbalsta veidus (profilakse, informatīvie pasākumi, ambulatorā aprūpe)</a:t>
            </a:r>
          </a:p>
          <a:p>
            <a:pPr marL="342900" indent="-342900">
              <a:spcAft>
                <a:spcPts val="0"/>
              </a:spcAft>
              <a:buClr>
                <a:schemeClr val="tx1"/>
              </a:buClr>
              <a:buFont typeface="+mj-lt"/>
              <a:buAutoNum type="arabicPeriod"/>
            </a:pPr>
            <a:endParaRPr lang="lv-LV" sz="1800" dirty="0">
              <a:solidFill>
                <a:schemeClr val="tx1"/>
              </a:solidFill>
              <a:latin typeface="+mj-lt"/>
            </a:endParaRPr>
          </a:p>
          <a:p>
            <a:pPr marL="342900" indent="-342900">
              <a:spcAft>
                <a:spcPts val="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lv-LV" sz="1800" b="1" dirty="0">
                <a:solidFill>
                  <a:schemeClr val="tx1"/>
                </a:solidFill>
                <a:latin typeface="+mj-lt"/>
              </a:rPr>
              <a:t>Novērš reģionālās nepietiekamības</a:t>
            </a:r>
            <a:r>
              <a:rPr lang="lv-LV" sz="1800" dirty="0">
                <a:solidFill>
                  <a:schemeClr val="tx1"/>
                </a:solidFill>
                <a:latin typeface="+mj-lt"/>
              </a:rPr>
              <a:t>: katrs centrs aptver vairāk nekā vienu pašvaldību, tādējādi palīdzot novērst reģionālās atšķirības</a:t>
            </a:r>
          </a:p>
          <a:p>
            <a:pPr marL="342900" indent="-342900">
              <a:spcAft>
                <a:spcPts val="0"/>
              </a:spcAft>
              <a:buClr>
                <a:schemeClr val="tx1"/>
              </a:buClr>
              <a:buFont typeface="+mj-lt"/>
              <a:buAutoNum type="arabicPeriod"/>
            </a:pPr>
            <a:endParaRPr lang="lv-LV" sz="1800" dirty="0">
              <a:solidFill>
                <a:schemeClr val="tx1"/>
              </a:solidFill>
              <a:latin typeface="+mj-lt"/>
            </a:endParaRPr>
          </a:p>
          <a:p>
            <a:pPr marL="342900" indent="-342900">
              <a:spcAft>
                <a:spcPts val="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lv-LV" sz="1800" b="1" dirty="0">
                <a:solidFill>
                  <a:schemeClr val="tx1"/>
                </a:solidFill>
                <a:latin typeface="+mj-lt"/>
              </a:rPr>
              <a:t>Uzlabo piekļuvi aprūpei mājās</a:t>
            </a:r>
            <a:r>
              <a:rPr lang="lv-LV" sz="1800" dirty="0">
                <a:solidFill>
                  <a:schemeClr val="tx1"/>
                </a:solidFill>
                <a:latin typeface="+mj-lt"/>
              </a:rPr>
              <a:t>: centri palīdz cilvēkiem, kuriem nepieciešama aprūpe, palikt mājās, nogādājot pakalpojumus tur</a:t>
            </a:r>
            <a:endParaRPr lang="en-IE" sz="1800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4791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ngled shot of pen on a graph">
            <a:extLst>
              <a:ext uri="{FF2B5EF4-FFF2-40B4-BE49-F238E27FC236}">
                <a16:creationId xmlns:a16="http://schemas.microsoft.com/office/drawing/2014/main" id="{9EA14307-466F-2DBA-40BB-9B9AA15DE4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240149">
            <a:off x="1448136" y="2188404"/>
            <a:ext cx="2447177" cy="1631451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27E1122-C4B1-6B4F-A9B0-81D57AA306E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12</a:t>
            </a:fld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3BCA9DD-90CD-854B-8F72-A6E482177B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ES atbalsts ilgtermiņa aprūpes jomā</a:t>
            </a:r>
            <a:endParaRPr lang="en-IE" dirty="0"/>
          </a:p>
        </p:txBody>
      </p:sp>
      <p:sp>
        <p:nvSpPr>
          <p:cNvPr id="18" name="Rounded Rectangle 15">
            <a:extLst>
              <a:ext uri="{FF2B5EF4-FFF2-40B4-BE49-F238E27FC236}">
                <a16:creationId xmlns:a16="http://schemas.microsoft.com/office/drawing/2014/main" id="{3F9D9036-D529-49F6-0B9F-78632E476993}"/>
              </a:ext>
            </a:extLst>
          </p:cNvPr>
          <p:cNvSpPr/>
          <p:nvPr/>
        </p:nvSpPr>
        <p:spPr>
          <a:xfrm>
            <a:off x="3652486" y="3155034"/>
            <a:ext cx="2576036" cy="953958"/>
          </a:xfrm>
          <a:prstGeom prst="roundRect">
            <a:avLst/>
          </a:prstGeom>
          <a:solidFill>
            <a:srgbClr val="034EA2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2400" b="1" i="0" u="none" strike="noStrike" kern="1200" cap="none" spc="0" normalizeH="0" baseline="0" noProof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Uzraudzībai un pārvaldībai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034EA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ounded Rectangle 15">
            <a:extLst>
              <a:ext uri="{FF2B5EF4-FFF2-40B4-BE49-F238E27FC236}">
                <a16:creationId xmlns:a16="http://schemas.microsoft.com/office/drawing/2014/main" id="{89BEEFE7-0BDF-B692-1E2C-CC82D2486587}"/>
              </a:ext>
            </a:extLst>
          </p:cNvPr>
          <p:cNvSpPr/>
          <p:nvPr/>
        </p:nvSpPr>
        <p:spPr>
          <a:xfrm>
            <a:off x="7332192" y="1607815"/>
            <a:ext cx="4138527" cy="4444154"/>
          </a:xfrm>
          <a:prstGeom prst="roundRect">
            <a:avLst/>
          </a:prstGeom>
          <a:solidFill>
            <a:srgbClr val="034EA2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lv-LV" sz="900" kern="1200" dirty="0">
              <a:solidFill>
                <a:srgbClr val="034EA2"/>
              </a:solidFill>
              <a:ea typeface="+mn-ea"/>
              <a:cs typeface="+mn-cs"/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lv-LV" sz="2000" kern="1200" dirty="0">
                <a:solidFill>
                  <a:srgbClr val="034EA2"/>
                </a:solidFill>
                <a:ea typeface="+mn-ea"/>
                <a:cs typeface="+mn-cs"/>
              </a:rPr>
              <a:t>Datu uzlabošana un salīdzināšana ES līmenī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Arial" panose="020B0604020202020204" pitchFamily="34" charset="0"/>
              <a:buChar char="•"/>
              <a:defRPr/>
            </a:pPr>
            <a:endParaRPr kumimoji="0" lang="lv-LV" sz="2000" i="0" u="none" strike="noStrike" kern="1200" cap="none" spc="0" normalizeH="0" baseline="0" noProof="0" dirty="0">
              <a:ln>
                <a:noFill/>
              </a:ln>
              <a:solidFill>
                <a:srgbClr val="034EA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lv-LV" sz="2000" kern="1200" dirty="0">
                <a:solidFill>
                  <a:srgbClr val="034EA2"/>
                </a:solidFill>
                <a:ea typeface="+mn-ea"/>
                <a:cs typeface="+mn-cs"/>
              </a:rPr>
              <a:t>Ilgtermiņa aprūpes pieprasījuma prognozes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Arial" panose="020B0604020202020204" pitchFamily="34" charset="0"/>
              <a:buChar char="•"/>
              <a:defRPr/>
            </a:pPr>
            <a:endParaRPr lang="lv-LV" sz="2000" kern="1200" dirty="0">
              <a:solidFill>
                <a:srgbClr val="034EA2"/>
              </a:solidFill>
              <a:ea typeface="+mn-ea"/>
              <a:cs typeface="+mn-cs"/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lv-LV" sz="2000" kern="1200" dirty="0">
                <a:solidFill>
                  <a:srgbClr val="034EA2"/>
                </a:solidFill>
                <a:ea typeface="+mn-ea"/>
                <a:cs typeface="+mn-cs"/>
              </a:rPr>
              <a:t>Pētījumi un analīze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Arial" panose="020B0604020202020204" pitchFamily="34" charset="0"/>
              <a:buChar char="•"/>
              <a:defRPr/>
            </a:pPr>
            <a:endParaRPr lang="lv-LV" sz="2000" kern="1200" dirty="0">
              <a:solidFill>
                <a:srgbClr val="034EA2"/>
              </a:solidFill>
              <a:ea typeface="+mn-ea"/>
              <a:cs typeface="+mn-cs"/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lv-LV" sz="2000" kern="1200" dirty="0">
                <a:solidFill>
                  <a:srgbClr val="034EA2"/>
                </a:solidFill>
                <a:ea typeface="+mn-ea"/>
                <a:cs typeface="+mn-cs"/>
              </a:rPr>
              <a:t>Ieteikumi Eiropas pusgada ietvaros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Arial" panose="020B0604020202020204" pitchFamily="34" charset="0"/>
              <a:buChar char="•"/>
              <a:defRPr/>
            </a:pPr>
            <a:endParaRPr lang="lv-LV" sz="2000" kern="1200" dirty="0">
              <a:solidFill>
                <a:srgbClr val="034EA2"/>
              </a:solidFill>
              <a:ea typeface="+mn-ea"/>
              <a:cs typeface="+mn-cs"/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lv-LV" sz="2000" kern="1200" dirty="0">
                <a:solidFill>
                  <a:srgbClr val="034EA2"/>
                </a:solidFill>
                <a:ea typeface="+mn-ea"/>
                <a:cs typeface="+mn-cs"/>
              </a:rPr>
              <a:t>Savstarpēja mācīšanās</a:t>
            </a:r>
          </a:p>
        </p:txBody>
      </p:sp>
      <p:pic>
        <p:nvPicPr>
          <p:cNvPr id="7" name="Picture 6" descr="Blue push pin surrounded by circle of red push pins">
            <a:extLst>
              <a:ext uri="{FF2B5EF4-FFF2-40B4-BE49-F238E27FC236}">
                <a16:creationId xmlns:a16="http://schemas.microsoft.com/office/drawing/2014/main" id="{A31F4012-48D2-5E17-2CB1-7706F8FE53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2729" y="4228349"/>
            <a:ext cx="2886851" cy="1924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0089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F0B1377-A25A-E7CD-4C60-9362F9B3AFB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13</a:t>
            </a:fld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F59B122-2B0C-988D-08CB-610D0F942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Situācija Latvijā</a:t>
            </a: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EEC61333-A713-BC0B-7176-8B7CB80826D0}"/>
              </a:ext>
            </a:extLst>
          </p:cNvPr>
          <p:cNvSpPr txBox="1">
            <a:spLocks/>
          </p:cNvSpPr>
          <p:nvPr/>
        </p:nvSpPr>
        <p:spPr>
          <a:xfrm>
            <a:off x="838200" y="1859915"/>
            <a:ext cx="6477000" cy="40730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rgbClr val="034EA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“</a:t>
            </a:r>
            <a:r>
              <a:rPr kumimoji="0" lang="lv-LV" sz="2400" b="0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Veselības un </a:t>
            </a:r>
            <a:r>
              <a:rPr kumimoji="0" lang="lv-LV" sz="2400" b="1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ilgtermiņa aprūpes nozarēm Latvijā trūkst finansējuma</a:t>
            </a:r>
            <a:r>
              <a:rPr kumimoji="0" lang="lv-LV" sz="2400" b="0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, un </a:t>
            </a:r>
            <a:r>
              <a:rPr lang="lv-LV" dirty="0">
                <a:solidFill>
                  <a:srgbClr val="4D4D4D"/>
                </a:solidFill>
                <a:latin typeface="+mj-lt"/>
              </a:rPr>
              <a:t>šis apstāklis</a:t>
            </a:r>
            <a:r>
              <a:rPr kumimoji="0" lang="lv-LV" sz="2400" b="0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ierobežo piekļuvi kvalitatīvai un savlaicīgai aprūpei.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”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rgbClr val="034EA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“</a:t>
            </a:r>
            <a:r>
              <a:rPr kumimoji="0" lang="lv-LV" sz="2400" b="0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To Latvijas iedzīvotāju īpatsvars, kuru </a:t>
            </a:r>
            <a:r>
              <a:rPr kumimoji="0" lang="lv-LV" sz="2400" b="1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medicīniskās aprūpes vajadzības netiek apmierinātas</a:t>
            </a:r>
            <a:r>
              <a:rPr kumimoji="0" lang="lv-LV" sz="2400" b="0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, ir viens no augstākajiem ES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…”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rgbClr val="034EA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EC Square Sans Pro" panose="020B0506040000020004" pitchFamily="34" charset="0"/>
              <a:ea typeface="+mn-ea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rgbClr val="034EA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IE" sz="1400" b="0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EC Square Sans Pro" panose="020B0506040000020004" pitchFamily="34" charset="0"/>
                <a:ea typeface="+mn-ea"/>
                <a:cs typeface="+mn-cs"/>
              </a:rPr>
              <a:t>Avots: </a:t>
            </a:r>
            <a:r>
              <a:rPr kumimoji="0" lang="lv-LV" sz="1400" b="0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EC Square Sans Pro" panose="020B0506040000020004" pitchFamily="34" charset="0"/>
                <a:ea typeface="+mn-ea"/>
                <a:cs typeface="+mn-cs"/>
              </a:rPr>
              <a:t>2024.g. 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EC Square Sans Pro" panose="020B0506040000020004" pitchFamily="34" charset="0"/>
                <a:ea typeface="+mn-ea"/>
                <a:cs typeface="+mn-cs"/>
              </a:rPr>
              <a:t>Eiropas </a:t>
            </a:r>
            <a:r>
              <a:rPr kumimoji="0" lang="lv-LV" sz="1400" b="0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EC Square Sans Pro" panose="020B0506040000020004" pitchFamily="34" charset="0"/>
                <a:ea typeface="+mn-ea"/>
                <a:cs typeface="+mn-cs"/>
              </a:rPr>
              <a:t>pusgada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EC Square Sans Pro" panose="020B0506040000020004" pitchFamily="34" charset="0"/>
                <a:ea typeface="+mn-ea"/>
                <a:cs typeface="+mn-cs"/>
              </a:rPr>
              <a:t> </a:t>
            </a:r>
            <a:r>
              <a:rPr kumimoji="0" lang="lv-LV" sz="1400" b="0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EC Square Sans Pro" panose="020B0506040000020004" pitchFamily="34" charset="0"/>
                <a:ea typeface="+mn-ea"/>
                <a:cs typeface="+mn-cs"/>
              </a:rPr>
              <a:t>ziņojums par va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EC Square Sans Pro" panose="020B0506040000020004" pitchFamily="34" charset="0"/>
                <a:ea typeface="+mn-ea"/>
                <a:cs typeface="+mn-cs"/>
              </a:rPr>
              <a:t>l</a:t>
            </a:r>
            <a:r>
              <a:rPr kumimoji="0" lang="lv-LV" sz="1400" b="0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EC Square Sans Pro" panose="020B0506040000020004" pitchFamily="34" charset="0"/>
                <a:ea typeface="+mn-ea"/>
                <a:cs typeface="+mn-cs"/>
              </a:rPr>
              <a:t>sti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EC Square Sans Pro" panose="020B0506040000020004" pitchFamily="34" charset="0"/>
                <a:ea typeface="+mn-ea"/>
                <a:cs typeface="+mn-cs"/>
              </a:rPr>
              <a:t> (mašīntulkots)</a:t>
            </a:r>
          </a:p>
        </p:txBody>
      </p:sp>
      <p:pic>
        <p:nvPicPr>
          <p:cNvPr id="8" name="Content Placeholder 19" descr="Daughter bonding with father in wheelchair">
            <a:extLst>
              <a:ext uri="{FF2B5EF4-FFF2-40B4-BE49-F238E27FC236}">
                <a16:creationId xmlns:a16="http://schemas.microsoft.com/office/drawing/2014/main" id="{F6BC0997-2B6E-E437-8331-91CB137C56E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71" r="11953" b="805"/>
          <a:stretch/>
        </p:blipFill>
        <p:spPr>
          <a:xfrm>
            <a:off x="7652848" y="0"/>
            <a:ext cx="4539152" cy="6858000"/>
          </a:xfrm>
          <a:prstGeom prst="rect">
            <a:avLst/>
          </a:prstGeom>
          <a:ln w="38100" cap="sq">
            <a:solidFill>
              <a:srgbClr val="FFC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23282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77008A1-39B4-9FF2-3337-E596B771E75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14</a:t>
            </a:fld>
            <a:endParaRPr lang="en-GB" dirty="0"/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C271C517-3460-4D0E-C8E4-2073AF4596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0722" y="482860"/>
            <a:ext cx="10515600" cy="782357"/>
          </a:xfrm>
        </p:spPr>
        <p:txBody>
          <a:bodyPr/>
          <a:lstStyle/>
          <a:p>
            <a:r>
              <a:rPr lang="en-IE" dirty="0"/>
              <a:t>Situācija Latvijā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2BA6243-B3AB-89B9-8FD3-87383922D10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7" t="723" r="648" b="9119"/>
          <a:stretch/>
        </p:blipFill>
        <p:spPr>
          <a:xfrm>
            <a:off x="6939852" y="1265217"/>
            <a:ext cx="4281426" cy="4701655"/>
          </a:xfrm>
          <a:prstGeom prst="rect">
            <a:avLst/>
          </a:prstGeom>
          <a:ln w="28575">
            <a:solidFill>
              <a:srgbClr val="FFC000"/>
            </a:solidFill>
          </a:ln>
        </p:spPr>
      </p:pic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4CBBD434-1425-7A0F-29E4-A53CB445523A}"/>
              </a:ext>
            </a:extLst>
          </p:cNvPr>
          <p:cNvSpPr txBox="1">
            <a:spLocks/>
          </p:cNvSpPr>
          <p:nvPr/>
        </p:nvSpPr>
        <p:spPr>
          <a:xfrm>
            <a:off x="970722" y="2193776"/>
            <a:ext cx="4489920" cy="3008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 eaLnBrk="1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 eaLnBrk="1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 rtl="0" eaLnBrk="1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 rtl="0" eaLnBrk="1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 eaLnBrk="1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rgbClr val="034EA2"/>
              </a:buClr>
              <a:buSzTx/>
              <a:buFont typeface="Arial"/>
              <a:buNone/>
              <a:tabLst/>
              <a:defRPr/>
            </a:pPr>
            <a:r>
              <a:rPr kumimoji="0" lang="lv-LV" sz="2200" b="1" i="0" u="none" strike="noStrike" kern="1200" cap="none" spc="0" normalizeH="0" baseline="0" noProof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EC Square Sans Pro" panose="020B0506040000020004" pitchFamily="34" charset="0"/>
                <a:ea typeface="+mn-ea"/>
                <a:cs typeface="Arial"/>
                <a:sym typeface="Arial"/>
              </a:rPr>
              <a:t>2024. gadā Latvijai adresētais ieteikums:</a:t>
            </a:r>
            <a:endParaRPr kumimoji="0" lang="en-GB" sz="2200" b="1" i="0" u="none" strike="noStrike" kern="1200" cap="none" spc="0" normalizeH="0" baseline="0" noProof="0" dirty="0">
              <a:ln>
                <a:noFill/>
              </a:ln>
              <a:solidFill>
                <a:srgbClr val="034EA2"/>
              </a:solidFill>
              <a:effectLst/>
              <a:uLnTx/>
              <a:uFillTx/>
              <a:latin typeface="EC Square Sans Pro" panose="020B0506040000020004" pitchFamily="34" charset="0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rgbClr val="034EA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EC Square Sans Pro" panose="020B0506040000020004" pitchFamily="34" charset="0"/>
                <a:ea typeface="+mn-ea"/>
                <a:cs typeface="Arial"/>
                <a:sym typeface="Arial"/>
              </a:rPr>
              <a:t>“</a:t>
            </a:r>
            <a:r>
              <a:rPr kumimoji="0" lang="lv-LV" sz="2400" b="0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EC Square Sans Pro" panose="020B0506040000020004" pitchFamily="34" charset="0"/>
                <a:ea typeface="+mn-ea"/>
                <a:cs typeface="Arial"/>
                <a:sym typeface="Arial"/>
              </a:rPr>
              <a:t>Paplašināt nodokļu uzlikšanu, tostarp īpašumam un kapitālam, un </a:t>
            </a:r>
            <a:r>
              <a:rPr kumimoji="0" lang="lv-LV" sz="2400" b="1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EC Square Sans Pro" panose="020B0506040000020004" pitchFamily="34" charset="0"/>
                <a:ea typeface="+mn-ea"/>
                <a:cs typeface="Arial"/>
                <a:sym typeface="Arial"/>
              </a:rPr>
              <a:t>stiprināt veselības aprūpes un sociālās aizsardzības adekvātumu.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EC Square Sans Pro" panose="020B0506040000020004" pitchFamily="34" charset="0"/>
                <a:ea typeface="+mn-ea"/>
                <a:cs typeface="Arial"/>
                <a:sym typeface="Arial"/>
              </a:rPr>
              <a:t>”</a:t>
            </a:r>
            <a:endParaRPr kumimoji="0" lang="lv-LV" sz="2400" b="1" i="0" u="none" strike="noStrike" kern="120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EC Square Sans Pro" panose="020B0506040000020004" pitchFamily="34" charset="0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624686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3E95B0-A1CE-728E-6A57-5292469D2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b="0" dirty="0">
                <a:latin typeface="+mj-lt"/>
              </a:rPr>
              <a:t>ES atbalst</a:t>
            </a:r>
            <a:r>
              <a:rPr lang="en-GB" b="0" dirty="0">
                <a:latin typeface="+mj-lt"/>
              </a:rPr>
              <a:t>a p</a:t>
            </a:r>
            <a:r>
              <a:rPr lang="lv-LV" b="0" dirty="0">
                <a:latin typeface="+mj-lt"/>
              </a:rPr>
              <a:t>ārskats</a:t>
            </a:r>
            <a:endParaRPr lang="en-IE" dirty="0"/>
          </a:p>
        </p:txBody>
      </p:sp>
      <p:sp>
        <p:nvSpPr>
          <p:cNvPr id="28" name="Rounded Rectangle 13">
            <a:extLst>
              <a:ext uri="{FF2B5EF4-FFF2-40B4-BE49-F238E27FC236}">
                <a16:creationId xmlns:a16="http://schemas.microsoft.com/office/drawing/2014/main" id="{5904C246-CA18-B499-1A12-AF988517C8C5}"/>
              </a:ext>
            </a:extLst>
          </p:cNvPr>
          <p:cNvSpPr/>
          <p:nvPr/>
        </p:nvSpPr>
        <p:spPr>
          <a:xfrm>
            <a:off x="6416967" y="1628282"/>
            <a:ext cx="5214681" cy="2042181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9" name="Title 3">
            <a:extLst>
              <a:ext uri="{FF2B5EF4-FFF2-40B4-BE49-F238E27FC236}">
                <a16:creationId xmlns:a16="http://schemas.microsoft.com/office/drawing/2014/main" id="{727155B3-201A-36F5-FE4A-FC56CF4DF75B}"/>
              </a:ext>
            </a:extLst>
          </p:cNvPr>
          <p:cNvSpPr txBox="1">
            <a:spLocks/>
          </p:cNvSpPr>
          <p:nvPr/>
        </p:nvSpPr>
        <p:spPr>
          <a:xfrm>
            <a:off x="10742869" y="2834012"/>
            <a:ext cx="867603" cy="131260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chemeClr val="tx2"/>
                </a:solidFill>
                <a:latin typeface="EC Square Sans Pro" panose="020B0506040000020004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8800" b="1" i="0" u="none" strike="noStrike" kern="1200" cap="none" spc="0" normalizeH="0" baseline="0" noProof="0" dirty="0">
                <a:ln>
                  <a:noFill/>
                </a:ln>
                <a:solidFill>
                  <a:srgbClr val="D3E8F9"/>
                </a:solidFill>
                <a:effectLst/>
                <a:uLnTx/>
                <a:uFillTx/>
                <a:latin typeface="EC Square Sans Pro" panose="020B0506040000020004" pitchFamily="34" charset="0"/>
                <a:ea typeface="+mj-ea"/>
                <a:cs typeface="+mj-cs"/>
              </a:rPr>
              <a:t>2</a:t>
            </a:r>
            <a:endParaRPr kumimoji="0" lang="en-GB" sz="8800" b="1" i="0" u="none" strike="noStrike" kern="1200" cap="none" spc="0" normalizeH="0" baseline="0" noProof="0" dirty="0">
              <a:ln>
                <a:noFill/>
              </a:ln>
              <a:solidFill>
                <a:srgbClr val="D3E8F9"/>
              </a:solidFill>
              <a:effectLst/>
              <a:uLnTx/>
              <a:uFillTx/>
              <a:latin typeface="EC Square Sans Pro" panose="020B0506040000020004" pitchFamily="34" charset="0"/>
              <a:ea typeface="+mj-ea"/>
              <a:cs typeface="+mj-cs"/>
            </a:endParaRPr>
          </a:p>
        </p:txBody>
      </p:sp>
      <p:sp>
        <p:nvSpPr>
          <p:cNvPr id="30" name="Rounded Rectangle 14">
            <a:extLst>
              <a:ext uri="{FF2B5EF4-FFF2-40B4-BE49-F238E27FC236}">
                <a16:creationId xmlns:a16="http://schemas.microsoft.com/office/drawing/2014/main" id="{E050DCD2-3E7E-4884-D2B8-C05B93EF5E65}"/>
              </a:ext>
            </a:extLst>
          </p:cNvPr>
          <p:cNvSpPr/>
          <p:nvPr/>
        </p:nvSpPr>
        <p:spPr>
          <a:xfrm>
            <a:off x="534383" y="4158679"/>
            <a:ext cx="5214681" cy="2042181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1" name="Rounded Rectangle 15">
            <a:extLst>
              <a:ext uri="{FF2B5EF4-FFF2-40B4-BE49-F238E27FC236}">
                <a16:creationId xmlns:a16="http://schemas.microsoft.com/office/drawing/2014/main" id="{55A88A87-D006-88B3-F658-9D8CC072441D}"/>
              </a:ext>
            </a:extLst>
          </p:cNvPr>
          <p:cNvSpPr/>
          <p:nvPr/>
        </p:nvSpPr>
        <p:spPr>
          <a:xfrm>
            <a:off x="6393689" y="4054971"/>
            <a:ext cx="5214681" cy="2042181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34EA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2" name="Rounded Rectangle 12">
            <a:extLst>
              <a:ext uri="{FF2B5EF4-FFF2-40B4-BE49-F238E27FC236}">
                <a16:creationId xmlns:a16="http://schemas.microsoft.com/office/drawing/2014/main" id="{5A64A180-8731-0706-DF9A-8E4FC971EECF}"/>
              </a:ext>
            </a:extLst>
          </p:cNvPr>
          <p:cNvSpPr/>
          <p:nvPr/>
        </p:nvSpPr>
        <p:spPr>
          <a:xfrm>
            <a:off x="560353" y="1622966"/>
            <a:ext cx="5214681" cy="2308324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8CBC995-B49D-3590-A3D7-CECBA4D96B78}"/>
              </a:ext>
            </a:extLst>
          </p:cNvPr>
          <p:cNvSpPr/>
          <p:nvPr/>
        </p:nvSpPr>
        <p:spPr>
          <a:xfrm>
            <a:off x="697101" y="1851758"/>
            <a:ext cx="460611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1800" b="1" i="0" u="none" strike="noStrike" kern="1200" cap="none" spc="0" normalizeH="0" baseline="0" noProof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Pakalpojumu pilnveidošanai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lv-LV" sz="1800" i="0" u="none" strike="noStrike" kern="1200" cap="none" spc="0" normalizeH="0" baseline="0" noProof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Ilgtermiņa aprūpes ieteikums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lv-LV" sz="1800" i="0" u="none" strike="noStrike" kern="1200" cap="none" spc="0" normalizeH="0" baseline="0" noProof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Tehniskā palīdzība (TAI)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lv-LV" sz="1800" i="0" u="none" strike="noStrike" kern="1200" cap="none" spc="0" normalizeH="0" baseline="0" noProof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Starptautiskā sadarbība (PVO, ESAO)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lv-LV" sz="1800" i="0" u="none" strike="noStrike" kern="1200" cap="none" spc="0" normalizeH="0" baseline="0" noProof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Inovācija (“Apvārsnis Eiropa”)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lv-LV" sz="1800" i="0" u="none" strike="noStrike" kern="1200" cap="none" spc="0" normalizeH="0" baseline="0" noProof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Digitalizācija (Digitālā Eiropa)</a:t>
            </a:r>
            <a:endParaRPr kumimoji="0" lang="en-US" sz="1800" i="0" u="none" strike="noStrike" kern="1200" cap="none" spc="0" normalizeH="0" baseline="0" noProof="0" dirty="0">
              <a:ln>
                <a:noFill/>
              </a:ln>
              <a:solidFill>
                <a:srgbClr val="034EA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A061540-1458-3558-C69A-F9B6A9710F4D}"/>
              </a:ext>
            </a:extLst>
          </p:cNvPr>
          <p:cNvSpPr/>
          <p:nvPr/>
        </p:nvSpPr>
        <p:spPr>
          <a:xfrm>
            <a:off x="6608579" y="1772209"/>
            <a:ext cx="490450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1800" b="1" i="0" u="none" strike="noStrike" kern="1200" cap="none" spc="0" normalizeH="0" baseline="0" noProof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Nozarē strādājošiem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lv-LV" sz="1800" i="0" u="none" strike="noStrike" kern="1200" cap="none" spc="0" normalizeH="0" baseline="0" noProof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Darba apstākļi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lv-LV" sz="1800" i="0" u="none" strike="noStrike" kern="1200" cap="none" spc="0" normalizeH="0" baseline="0" noProof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Piesaistīt vairāk darbaspēka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lv-LV" sz="1800" i="0" u="none" strike="noStrike" kern="1200" cap="none" spc="0" normalizeH="0" baseline="0" noProof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Iemaņas/ prasmes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lv-LV" sz="1800" i="0" u="none" strike="noStrike" kern="1200" cap="none" spc="0" normalizeH="0" baseline="0" noProof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Sociālais dialogs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lv-LV" sz="1800" i="0" u="none" strike="noStrike" kern="1200" cap="none" spc="0" normalizeH="0" baseline="0" noProof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Darba un privātās dzīves līdzsvars</a:t>
            </a:r>
            <a:endParaRPr kumimoji="0" lang="en-US" sz="1800" i="0" u="none" strike="noStrike" kern="1200" cap="none" spc="0" normalizeH="0" baseline="0" noProof="0" dirty="0">
              <a:ln>
                <a:noFill/>
              </a:ln>
              <a:solidFill>
                <a:srgbClr val="034EA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C755CC8-83EC-55BE-95CE-F8162A1ED001}"/>
              </a:ext>
            </a:extLst>
          </p:cNvPr>
          <p:cNvSpPr/>
          <p:nvPr/>
        </p:nvSpPr>
        <p:spPr>
          <a:xfrm>
            <a:off x="652940" y="4294745"/>
            <a:ext cx="521468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Finansējum</a:t>
            </a:r>
            <a:r>
              <a:rPr kumimoji="0" lang="lv-LV" sz="1800" b="1" i="0" u="none" strike="noStrike" kern="1200" cap="none" spc="0" normalizeH="0" baseline="0" noProof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am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34EA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lv-LV" sz="1800" kern="1200" dirty="0">
                <a:solidFill>
                  <a:srgbClr val="034EA2"/>
                </a:solidFill>
                <a:ea typeface="+mn-ea"/>
                <a:cs typeface="+mn-cs"/>
              </a:rPr>
              <a:t>F</a:t>
            </a:r>
            <a:r>
              <a:rPr kumimoji="0" lang="en-GB" sz="1800" i="0" u="none" strike="noStrike" kern="1200" cap="none" spc="0" normalizeH="0" baseline="0" noProof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inansējums ir ieguldījums, nevis izmaksas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lv-LV" sz="1800" kern="1200" dirty="0">
                <a:solidFill>
                  <a:srgbClr val="034EA2"/>
                </a:solidFill>
                <a:ea typeface="+mn-ea"/>
                <a:cs typeface="+mn-cs"/>
              </a:rPr>
              <a:t>P</a:t>
            </a:r>
            <a:r>
              <a:rPr kumimoji="0" lang="en-GB" sz="1800" i="0" u="none" strike="noStrike" kern="1200" cap="none" spc="0" normalizeH="0" baseline="0" noProof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ienācīgu ieguldījumu aprūpē</a:t>
            </a:r>
            <a:r>
              <a:rPr kumimoji="0" lang="lv-LV" sz="1800" i="0" u="none" strike="noStrike" kern="1200" cap="none" spc="0" normalizeH="0" baseline="0" noProof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nodrošināšana</a:t>
            </a:r>
            <a:endParaRPr kumimoji="0" lang="en-GB" sz="1800" i="0" u="none" strike="noStrike" kern="1200" cap="none" spc="0" normalizeH="0" baseline="0" noProof="0" dirty="0">
              <a:ln>
                <a:noFill/>
              </a:ln>
              <a:solidFill>
                <a:srgbClr val="034EA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lv-LV" sz="1800" kern="1200" dirty="0">
                <a:solidFill>
                  <a:srgbClr val="034EA2"/>
                </a:solidFill>
                <a:ea typeface="+mn-ea"/>
                <a:cs typeface="+mn-cs"/>
              </a:rPr>
              <a:t>P</a:t>
            </a:r>
            <a:r>
              <a:rPr kumimoji="0" lang="en-GB" sz="1800" i="0" u="none" strike="noStrike" kern="1200" cap="none" spc="0" normalizeH="0" baseline="0" noProof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ubliskos un privāto ieguldījumu</a:t>
            </a:r>
            <a:r>
              <a:rPr kumimoji="0" lang="lv-LV" sz="1800" i="0" u="none" strike="noStrike" kern="1200" cap="none" spc="0" normalizeH="0" baseline="0" noProof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veicināšana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i="0" u="none" strike="noStrike" kern="1200" cap="none" spc="0" normalizeH="0" baseline="0" noProof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ES finansējums aprūpei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5344A0F-9D63-1DAE-EE00-A5914572E534}"/>
              </a:ext>
            </a:extLst>
          </p:cNvPr>
          <p:cNvSpPr/>
          <p:nvPr/>
        </p:nvSpPr>
        <p:spPr>
          <a:xfrm>
            <a:off x="6512246" y="4207498"/>
            <a:ext cx="509717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1800" b="1" i="0" u="none" strike="noStrike" kern="1200" cap="none" spc="0" normalizeH="0" baseline="0" noProof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Uzraudzībai un pārvaldei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lv-LV" sz="1800" b="0" i="0" u="none" strike="noStrike" kern="1200" cap="none" spc="0" normalizeH="0" baseline="0" noProof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Datu uzlabošana, statistikas darba grupa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lv-LV" sz="1800" b="0" i="0" u="none" strike="noStrike" kern="1200" cap="none" spc="0" normalizeH="0" baseline="0" noProof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Aprūpes pieprasījuma prognozes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lv-LV" sz="1800" b="0" i="0" u="none" strike="noStrike" kern="1200" cap="none" spc="0" normalizeH="0" baseline="0" noProof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Pētniecība (“Apvārsnis Eiropa”)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lv-LV" sz="1800" b="0" i="0" u="none" strike="noStrike" kern="1200" cap="none" spc="0" normalizeH="0" baseline="0" noProof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Politikas uzraudzība (Eiropas </a:t>
            </a:r>
            <a:r>
              <a:rPr lang="lv-LV" sz="1800" kern="1200" dirty="0">
                <a:solidFill>
                  <a:srgbClr val="034EA2"/>
                </a:solidFill>
                <a:ea typeface="+mn-ea"/>
                <a:cs typeface="+mn-cs"/>
              </a:rPr>
              <a:t>pusgads</a:t>
            </a:r>
            <a:r>
              <a:rPr kumimoji="0" lang="lv-LV" sz="1800" b="0" i="0" u="none" strike="noStrike" kern="1200" cap="none" spc="0" normalizeH="0" baseline="0" noProof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)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lv-LV" sz="1800" b="0" i="0" u="none" strike="noStrike" kern="1200" cap="none" spc="0" normalizeH="0" baseline="0" noProof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Savstarpēja apmaiņa un mācīšanās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34EA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7" name="Title 3">
            <a:extLst>
              <a:ext uri="{FF2B5EF4-FFF2-40B4-BE49-F238E27FC236}">
                <a16:creationId xmlns:a16="http://schemas.microsoft.com/office/drawing/2014/main" id="{137E29A9-079F-5606-4682-684D5F0629CA}"/>
              </a:ext>
            </a:extLst>
          </p:cNvPr>
          <p:cNvSpPr txBox="1">
            <a:spLocks/>
          </p:cNvSpPr>
          <p:nvPr/>
        </p:nvSpPr>
        <p:spPr>
          <a:xfrm>
            <a:off x="4763192" y="3041216"/>
            <a:ext cx="867603" cy="131260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chemeClr val="tx2"/>
                </a:solidFill>
                <a:latin typeface="EC Square Sans Pro" panose="020B0506040000020004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8800" b="1" i="0" u="none" strike="noStrike" kern="1200" cap="none" spc="0" normalizeH="0" baseline="0" noProof="0" dirty="0">
                <a:ln>
                  <a:noFill/>
                </a:ln>
                <a:solidFill>
                  <a:srgbClr val="D3E8F9"/>
                </a:solidFill>
                <a:effectLst/>
                <a:uLnTx/>
                <a:uFillTx/>
                <a:latin typeface="EC Square Sans Pro" panose="020B0506040000020004" pitchFamily="34" charset="0"/>
                <a:ea typeface="+mj-ea"/>
                <a:cs typeface="+mj-cs"/>
              </a:rPr>
              <a:t>1</a:t>
            </a:r>
            <a:endParaRPr kumimoji="0" lang="en-GB" sz="8800" b="1" i="0" u="none" strike="noStrike" kern="1200" cap="none" spc="0" normalizeH="0" baseline="0" noProof="0" dirty="0">
              <a:ln>
                <a:noFill/>
              </a:ln>
              <a:solidFill>
                <a:srgbClr val="D3E8F9"/>
              </a:solidFill>
              <a:effectLst/>
              <a:uLnTx/>
              <a:uFillTx/>
              <a:latin typeface="EC Square Sans Pro" panose="020B0506040000020004" pitchFamily="34" charset="0"/>
              <a:ea typeface="+mj-ea"/>
              <a:cs typeface="+mj-cs"/>
            </a:endParaRPr>
          </a:p>
        </p:txBody>
      </p:sp>
      <p:sp>
        <p:nvSpPr>
          <p:cNvPr id="38" name="Title 3">
            <a:extLst>
              <a:ext uri="{FF2B5EF4-FFF2-40B4-BE49-F238E27FC236}">
                <a16:creationId xmlns:a16="http://schemas.microsoft.com/office/drawing/2014/main" id="{19CEFD1A-3194-262F-AA92-256CFE209EF5}"/>
              </a:ext>
            </a:extLst>
          </p:cNvPr>
          <p:cNvSpPr txBox="1">
            <a:spLocks/>
          </p:cNvSpPr>
          <p:nvPr/>
        </p:nvSpPr>
        <p:spPr>
          <a:xfrm>
            <a:off x="10740767" y="5302277"/>
            <a:ext cx="867603" cy="131260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chemeClr val="tx2"/>
                </a:solidFill>
                <a:latin typeface="EC Square Sans Pro" panose="020B0506040000020004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8800" b="1" i="0" u="none" strike="noStrike" kern="1200" cap="none" spc="0" normalizeH="0" baseline="0" noProof="0" dirty="0">
                <a:ln>
                  <a:noFill/>
                </a:ln>
                <a:solidFill>
                  <a:srgbClr val="D3E8F9"/>
                </a:solidFill>
                <a:effectLst/>
                <a:uLnTx/>
                <a:uFillTx/>
                <a:latin typeface="EC Square Sans Pro" panose="020B0506040000020004" pitchFamily="34" charset="0"/>
                <a:ea typeface="+mj-ea"/>
                <a:cs typeface="+mj-cs"/>
              </a:rPr>
              <a:t>4</a:t>
            </a:r>
            <a:endParaRPr kumimoji="0" lang="en-GB" sz="8800" b="1" i="0" u="none" strike="noStrike" kern="1200" cap="none" spc="0" normalizeH="0" baseline="0" noProof="0" dirty="0">
              <a:ln>
                <a:noFill/>
              </a:ln>
              <a:solidFill>
                <a:srgbClr val="D3E8F9"/>
              </a:solidFill>
              <a:effectLst/>
              <a:uLnTx/>
              <a:uFillTx/>
              <a:latin typeface="EC Square Sans Pro" panose="020B0506040000020004" pitchFamily="34" charset="0"/>
              <a:ea typeface="+mj-ea"/>
              <a:cs typeface="+mj-cs"/>
            </a:endParaRPr>
          </a:p>
        </p:txBody>
      </p:sp>
      <p:sp>
        <p:nvSpPr>
          <p:cNvPr id="39" name="Title 3">
            <a:extLst>
              <a:ext uri="{FF2B5EF4-FFF2-40B4-BE49-F238E27FC236}">
                <a16:creationId xmlns:a16="http://schemas.microsoft.com/office/drawing/2014/main" id="{9165344C-9D99-80EE-E9FD-35D91A0EF96C}"/>
              </a:ext>
            </a:extLst>
          </p:cNvPr>
          <p:cNvSpPr txBox="1">
            <a:spLocks/>
          </p:cNvSpPr>
          <p:nvPr/>
        </p:nvSpPr>
        <p:spPr>
          <a:xfrm>
            <a:off x="4763192" y="5440848"/>
            <a:ext cx="867603" cy="131260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chemeClr val="tx2"/>
                </a:solidFill>
                <a:latin typeface="EC Square Sans Pro" panose="020B0506040000020004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8800" b="1" i="0" u="none" strike="noStrike" kern="1200" cap="none" spc="0" normalizeH="0" baseline="0" noProof="0" dirty="0">
                <a:ln>
                  <a:noFill/>
                </a:ln>
                <a:solidFill>
                  <a:srgbClr val="D3E8F9"/>
                </a:solidFill>
                <a:effectLst/>
                <a:uLnTx/>
                <a:uFillTx/>
                <a:latin typeface="EC Square Sans Pro" panose="020B0506040000020004" pitchFamily="34" charset="0"/>
                <a:ea typeface="+mj-ea"/>
                <a:cs typeface="+mj-cs"/>
              </a:rPr>
              <a:t>3</a:t>
            </a:r>
            <a:endParaRPr kumimoji="0" lang="en-GB" sz="8800" b="1" i="0" u="none" strike="noStrike" kern="1200" cap="none" spc="0" normalizeH="0" baseline="0" noProof="0" dirty="0">
              <a:ln>
                <a:noFill/>
              </a:ln>
              <a:solidFill>
                <a:srgbClr val="D3E8F9"/>
              </a:solidFill>
              <a:effectLst/>
              <a:uLnTx/>
              <a:uFillTx/>
              <a:latin typeface="EC Square Sans Pro" panose="020B05060400000200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4494380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Wooden puzzle">
            <a:extLst>
              <a:ext uri="{FF2B5EF4-FFF2-40B4-BE49-F238E27FC236}">
                <a16:creationId xmlns:a16="http://schemas.microsoft.com/office/drawing/2014/main" id="{08621DE9-01B3-4294-A091-263636878F1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870" r="5090" b="1"/>
          <a:stretch/>
        </p:blipFill>
        <p:spPr>
          <a:xfrm>
            <a:off x="838198" y="1825625"/>
            <a:ext cx="4867143" cy="3906435"/>
          </a:xfrm>
          <a:prstGeom prst="rect">
            <a:avLst/>
          </a:prstGeom>
          <a:noFill/>
          <a:ln w="28575">
            <a:solidFill>
              <a:schemeClr val="accent5"/>
            </a:solidFill>
          </a:ln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37A01B-B6ED-E5A0-B131-C23128DB81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50039" y="1825625"/>
            <a:ext cx="5780211" cy="3906435"/>
          </a:xfrm>
        </p:spPr>
        <p:txBody>
          <a:bodyPr>
            <a:normAutofit fontScale="92500" lnSpcReduction="10000"/>
          </a:bodyPr>
          <a:lstStyle/>
          <a:p>
            <a:r>
              <a:rPr lang="lv-LV" b="1" dirty="0"/>
              <a:t>Ilgtermiņa aprūpes konference</a:t>
            </a:r>
            <a:r>
              <a:rPr lang="lv-LV" dirty="0"/>
              <a:t>, šā gada 12. novembrī (ar ziņojumu)</a:t>
            </a:r>
          </a:p>
          <a:p>
            <a:r>
              <a:rPr lang="lv-LV" dirty="0"/>
              <a:t>Nacionālo </a:t>
            </a:r>
            <a:r>
              <a:rPr lang="lv-LV" b="1" dirty="0"/>
              <a:t>ilgtermiņu aprūpes plānu publicēšana</a:t>
            </a:r>
          </a:p>
          <a:p>
            <a:r>
              <a:rPr lang="lv-LV" dirty="0"/>
              <a:t>Komisijas sagatavots </a:t>
            </a:r>
            <a:r>
              <a:rPr lang="lv-LV" b="1" dirty="0"/>
              <a:t>Padomes ieteikuma īstenošanas ziņojums</a:t>
            </a:r>
            <a:r>
              <a:rPr lang="lv-LV" dirty="0"/>
              <a:t>, 2027. gads</a:t>
            </a:r>
          </a:p>
          <a:p>
            <a:r>
              <a:rPr lang="lv-LV" b="1" dirty="0"/>
              <a:t>Nepārtraukts dialogs </a:t>
            </a:r>
            <a:r>
              <a:rPr lang="lv-LV" dirty="0"/>
              <a:t>ar dalībvalstīm</a:t>
            </a:r>
          </a:p>
          <a:p>
            <a:r>
              <a:rPr lang="lv-LV" b="1" dirty="0"/>
              <a:t>Jauns rīcības plāns </a:t>
            </a:r>
            <a:r>
              <a:rPr lang="lv-LV" dirty="0"/>
              <a:t>Eiropas sociālo tiesību pīlārā ieviešanai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34F25D6-A7C9-1AA2-E78C-92D19F741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0722" y="482860"/>
            <a:ext cx="10515600" cy="782357"/>
          </a:xfrm>
        </p:spPr>
        <p:txBody>
          <a:bodyPr anchor="b">
            <a:normAutofit/>
          </a:bodyPr>
          <a:lstStyle/>
          <a:p>
            <a:r>
              <a:rPr lang="lv-LV" dirty="0"/>
              <a:t>Aprūpes politikas perspektīva</a:t>
            </a:r>
            <a:endParaRPr lang="en-IE" dirty="0"/>
          </a:p>
        </p:txBody>
      </p:sp>
      <p:sp>
        <p:nvSpPr>
          <p:cNvPr id="2" name="Slide Number Placeholder 1" hidden="1">
            <a:extLst>
              <a:ext uri="{FF2B5EF4-FFF2-40B4-BE49-F238E27FC236}">
                <a16:creationId xmlns:a16="http://schemas.microsoft.com/office/drawing/2014/main" id="{36F2B37B-8E99-C6D2-BD12-88FEA27D302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600"/>
              </a:spcAft>
              <a:buNone/>
            </a:pPr>
            <a:fld id="{00000000-1234-1234-1234-123412341234}" type="slidenum">
              <a:rPr lang="en-GB" smtClean="0"/>
              <a:pPr marL="0" lvl="0" indent="0" algn="l" rtl="0">
                <a:spcBef>
                  <a:spcPts val="0"/>
                </a:spcBef>
                <a:spcAft>
                  <a:spcPts val="600"/>
                </a:spcAft>
                <a:buNone/>
              </a:pPr>
              <a:t>16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089859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C8F36C3-53E1-247A-E0D6-AB02D5990C2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17</a:t>
            </a:fld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57AFC56-782A-A9CF-E48E-E566C04AD0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Papildus avoti un kontaktinformācija</a:t>
            </a:r>
            <a:endParaRPr lang="en-IE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98F322-82DD-7A10-11F6-B96DFD8C4C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kern="1200" dirty="0">
                <a:solidFill>
                  <a:schemeClr val="bg2">
                    <a:lumMod val="75000"/>
                  </a:schemeClr>
                </a:solidFill>
                <a:ea typeface="+mj-e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</a:t>
            </a:r>
            <a:r>
              <a:rPr lang="lv-LV" kern="1200" dirty="0">
                <a:solidFill>
                  <a:schemeClr val="bg2">
                    <a:lumMod val="75000"/>
                  </a:schemeClr>
                </a:solidFill>
                <a:ea typeface="+mj-e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</a:t>
            </a:r>
            <a:r>
              <a:rPr lang="en-US" kern="1200" dirty="0">
                <a:solidFill>
                  <a:schemeClr val="bg2">
                    <a:lumMod val="75000"/>
                  </a:schemeClr>
                </a:solidFill>
                <a:ea typeface="+mj-e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rop</a:t>
            </a:r>
            <a:r>
              <a:rPr lang="lv-LV" kern="1200" dirty="0">
                <a:solidFill>
                  <a:schemeClr val="bg2">
                    <a:lumMod val="75000"/>
                  </a:schemeClr>
                </a:solidFill>
                <a:ea typeface="+mj-e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as aprūpes stratēģija</a:t>
            </a:r>
            <a:endParaRPr lang="lv-LV" kern="1200" dirty="0">
              <a:solidFill>
                <a:schemeClr val="bg2">
                  <a:lumMod val="75000"/>
                </a:schemeClr>
              </a:solidFill>
              <a:ea typeface="+mj-ea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lv-LV" sz="2400" b="0" i="0" u="sng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Arial"/>
                <a:ea typeface="+mj-ea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Padomes ieteikums cenas ziņā pieejamai un kvalitatīvai ilgtermiņa aprūpe</a:t>
            </a:r>
            <a:r>
              <a:rPr kumimoji="0" lang="lv-LV" sz="2400" b="0" i="0" u="sng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Arial"/>
                <a:ea typeface="+mj-ea"/>
                <a:cs typeface="Arial"/>
                <a:sym typeface="Arial"/>
              </a:rPr>
              <a:t>i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sng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Arial"/>
                <a:ea typeface="+mj-ea"/>
                <a:cs typeface="Arial"/>
                <a:sym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</a:t>
            </a:r>
            <a:r>
              <a:rPr lang="lv-LV" u="sng" kern="1200" dirty="0">
                <a:solidFill>
                  <a:schemeClr val="bg2">
                    <a:lumMod val="75000"/>
                  </a:schemeClr>
                </a:solidFill>
                <a:ea typeface="+mj-ea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</a:t>
            </a:r>
            <a:r>
              <a:rPr kumimoji="0" lang="en-GB" sz="2400" b="0" i="0" u="sng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Arial"/>
                <a:ea typeface="+mj-ea"/>
                <a:cs typeface="Arial"/>
                <a:sym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-S</a:t>
            </a:r>
            <a:r>
              <a:rPr kumimoji="0" lang="lv-LV" sz="2400" b="0" i="0" u="sng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Arial"/>
                <a:ea typeface="+mj-ea"/>
                <a:cs typeface="Arial"/>
                <a:sym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AK</a:t>
            </a:r>
            <a:r>
              <a:rPr kumimoji="0" lang="en-GB" sz="2400" b="0" i="0" u="sng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Arial"/>
                <a:ea typeface="+mj-ea"/>
                <a:cs typeface="Arial"/>
                <a:sym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kumimoji="0" lang="lv-LV" sz="2400" b="0" i="0" u="sng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Arial"/>
                <a:ea typeface="+mj-ea"/>
                <a:cs typeface="Arial"/>
                <a:sym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ziņojums par ilgtermiņa aprūpi</a:t>
            </a:r>
            <a:r>
              <a:rPr kumimoji="0" lang="en-GB" sz="2400" b="0" i="0" u="sng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Arial"/>
                <a:ea typeface="+mj-ea"/>
                <a:cs typeface="Arial"/>
                <a:sym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, 2021</a:t>
            </a:r>
            <a:endParaRPr kumimoji="0" lang="en-GB" sz="2400" b="0" i="0" u="sng" strike="noStrike" kern="1200" cap="none" spc="0" normalizeH="0" baseline="0" noProof="0" dirty="0">
              <a:ln>
                <a:noFill/>
              </a:ln>
              <a:solidFill>
                <a:schemeClr val="bg2">
                  <a:lumMod val="75000"/>
                </a:schemeClr>
              </a:solidFill>
              <a:effectLst/>
              <a:uLnTx/>
              <a:uFillTx/>
              <a:latin typeface="Arial"/>
              <a:ea typeface="+mj-ea"/>
              <a:cs typeface="Arial"/>
              <a:sym typeface="Arial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sng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Arial"/>
                <a:ea typeface="+mj-ea"/>
                <a:cs typeface="Arial"/>
                <a:sym typeface="Arial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Social</a:t>
            </a:r>
            <a:r>
              <a:rPr kumimoji="0" lang="lv-LV" sz="2400" b="0" i="0" u="sng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Arial"/>
                <a:ea typeface="+mj-ea"/>
                <a:cs typeface="Arial"/>
                <a:sym typeface="Arial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ās </a:t>
            </a:r>
            <a:r>
              <a:rPr kumimoji="0" lang="lv-LV" sz="2400" b="0" i="0" u="sng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Arial"/>
                <a:ea typeface="+mj-ea"/>
                <a:cs typeface="Arial"/>
                <a:sym typeface="Arial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inov</a:t>
            </a:r>
            <a:r>
              <a:rPr lang="lv-LV" u="sng" kern="1200" dirty="0">
                <a:solidFill>
                  <a:schemeClr val="bg2">
                    <a:lumMod val="75000"/>
                  </a:schemeClr>
                </a:solidFill>
                <a:ea typeface="+mj-ea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ācijas projekti</a:t>
            </a:r>
            <a:r>
              <a:rPr kumimoji="0" lang="en-GB" sz="2400" b="0" i="0" u="sng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Arial"/>
                <a:ea typeface="+mj-ea"/>
                <a:cs typeface="Arial"/>
                <a:sym typeface="Arial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kumimoji="0" lang="lv-LV" sz="2400" b="0" i="0" u="sng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Arial"/>
                <a:ea typeface="+mj-ea"/>
                <a:cs typeface="Arial"/>
                <a:sym typeface="Arial"/>
              </a:rPr>
              <a:t>ilgtermiņa aprūpē</a:t>
            </a:r>
            <a:endParaRPr kumimoji="0" lang="en-GB" sz="2400" b="0" i="0" u="sng" strike="noStrike" kern="1200" cap="none" spc="0" normalizeH="0" baseline="0" noProof="0" dirty="0">
              <a:ln>
                <a:noFill/>
              </a:ln>
              <a:solidFill>
                <a:schemeClr val="bg2">
                  <a:lumMod val="75000"/>
                </a:schemeClr>
              </a:solidFill>
              <a:effectLst/>
              <a:uLnTx/>
              <a:uFillTx/>
              <a:latin typeface="Arial"/>
              <a:ea typeface="+mj-ea"/>
              <a:cs typeface="Arial"/>
              <a:sym typeface="Arial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lv-LV" u="sng" kern="1200" dirty="0">
                <a:solidFill>
                  <a:schemeClr val="bg2">
                    <a:lumMod val="75000"/>
                  </a:schemeClr>
                </a:solidFill>
                <a:ea typeface="+mj-ea"/>
              </a:rPr>
              <a:t>Tīmekļa vietne EUROPA: valstu ilgtermiņa aprūpes koordinatoru/ kontaktpunktu saraksts, savstarpējas mācīšanās ziņojumi, pētījumi u.c.</a:t>
            </a:r>
            <a:r>
              <a:rPr kumimoji="0" lang="en-GB" sz="2400" b="0" i="0" u="sng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Arial"/>
                <a:ea typeface="+mj-ea"/>
                <a:cs typeface="Arial"/>
                <a:sym typeface="Arial"/>
              </a:rPr>
              <a:t>.</a:t>
            </a:r>
            <a:endParaRPr lang="lv-LV" dirty="0">
              <a:solidFill>
                <a:schemeClr val="bg2">
                  <a:lumMod val="75000"/>
                </a:schemeClr>
              </a:solidFill>
            </a:endParaRPr>
          </a:p>
          <a:p>
            <a:endParaRPr lang="lv-LV" dirty="0"/>
          </a:p>
          <a:p>
            <a:r>
              <a:rPr lang="lv-LV" dirty="0"/>
              <a:t>E-pasts: </a:t>
            </a:r>
            <a:r>
              <a:rPr lang="lv-LV" dirty="0">
                <a:hlinkClick r:id="rId7"/>
              </a:rPr>
              <a:t>roberts.lacis@ec.europa.eu</a:t>
            </a:r>
            <a:endParaRPr lang="lv-LV" dirty="0"/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8147810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20"/>
          <p:cNvSpPr txBox="1">
            <a:spLocks noGrp="1"/>
          </p:cNvSpPr>
          <p:nvPr>
            <p:ph type="sldNum" idx="12"/>
          </p:nvPr>
        </p:nvSpPr>
        <p:spPr>
          <a:xfrm>
            <a:off x="715108" y="613128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18</a:t>
            </a:fld>
            <a:endParaRPr dirty="0"/>
          </a:p>
        </p:txBody>
      </p:sp>
      <p:sp>
        <p:nvSpPr>
          <p:cNvPr id="443" name="Google Shape;443;p20"/>
          <p:cNvSpPr txBox="1">
            <a:spLocks noGrp="1"/>
          </p:cNvSpPr>
          <p:nvPr>
            <p:ph type="ctrTitle"/>
          </p:nvPr>
        </p:nvSpPr>
        <p:spPr>
          <a:xfrm>
            <a:off x="1077013" y="1122363"/>
            <a:ext cx="10156297" cy="12403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Arial"/>
              <a:buNone/>
            </a:pPr>
            <a:r>
              <a:rPr lang="lv-LV" dirty="0"/>
              <a:t>Paldies par uzmanību!</a:t>
            </a:r>
            <a:endParaRPr dirty="0"/>
          </a:p>
        </p:txBody>
      </p:sp>
      <p:pic>
        <p:nvPicPr>
          <p:cNvPr id="444" name="Google Shape;444;p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0524" y="4040561"/>
            <a:ext cx="1023496" cy="358097"/>
          </a:xfrm>
          <a:prstGeom prst="rect">
            <a:avLst/>
          </a:prstGeom>
          <a:noFill/>
          <a:ln>
            <a:noFill/>
          </a:ln>
        </p:spPr>
      </p:pic>
      <p:sp>
        <p:nvSpPr>
          <p:cNvPr id="445" name="Google Shape;445;p20"/>
          <p:cNvSpPr txBox="1"/>
          <p:nvPr/>
        </p:nvSpPr>
        <p:spPr>
          <a:xfrm>
            <a:off x="735992" y="4479624"/>
            <a:ext cx="8941016" cy="8078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50" b="1" dirty="0">
                <a:solidFill>
                  <a:srgbClr val="767676"/>
                </a:solidFill>
                <a:latin typeface="Arial"/>
                <a:ea typeface="Arial"/>
                <a:cs typeface="Arial"/>
                <a:sym typeface="Arial"/>
              </a:rPr>
              <a:t>© European Union 2023</a:t>
            </a:r>
            <a:endParaRPr dirty="0"/>
          </a:p>
          <a:p>
            <a:pPr marL="0" marR="0" lvl="0" indent="0" algn="l" rtl="0">
              <a:spcBef>
                <a:spcPts val="1800"/>
              </a:spcBef>
              <a:spcAft>
                <a:spcPts val="0"/>
              </a:spcAft>
              <a:buNone/>
            </a:pPr>
            <a:r>
              <a:rPr lang="en-GB" sz="1050" dirty="0">
                <a:solidFill>
                  <a:srgbClr val="767676"/>
                </a:solidFill>
                <a:latin typeface="Arial"/>
                <a:ea typeface="Arial"/>
                <a:cs typeface="Arial"/>
                <a:sym typeface="Arial"/>
              </a:rPr>
              <a:t>Unless otherwise noted the reuse of this presentation is authorised under the </a:t>
            </a:r>
            <a:r>
              <a:rPr lang="en-GB" sz="1050" u="sng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 4.0</a:t>
            </a:r>
            <a:r>
              <a:rPr lang="en-GB" sz="1050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1050" dirty="0">
                <a:solidFill>
                  <a:srgbClr val="767676"/>
                </a:solidFill>
                <a:latin typeface="Arial"/>
                <a:ea typeface="Arial"/>
                <a:cs typeface="Arial"/>
                <a:sym typeface="Arial"/>
              </a:rPr>
              <a:t>license. For any use or reproduction of elements that are not owned by the EU, permission may need to be sought directly from the respective right holders.</a:t>
            </a: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EC colour scheme">
      <a:dk1>
        <a:srgbClr val="4D4D4D"/>
      </a:dk1>
      <a:lt1>
        <a:srgbClr val="FFFFFF"/>
      </a:lt1>
      <a:dk2>
        <a:srgbClr val="034EA2"/>
      </a:dk2>
      <a:lt2>
        <a:srgbClr val="D3E8F9"/>
      </a:lt2>
      <a:accent1>
        <a:srgbClr val="1E858B"/>
      </a:accent1>
      <a:accent2>
        <a:srgbClr val="4BC5DE"/>
      </a:accent2>
      <a:accent3>
        <a:srgbClr val="1EC08A"/>
      </a:accent3>
      <a:accent4>
        <a:srgbClr val="ED8D2F"/>
      </a:accent4>
      <a:accent5>
        <a:srgbClr val="FFC000"/>
      </a:accent5>
      <a:accent6>
        <a:srgbClr val="E76C53"/>
      </a:accent6>
      <a:hlink>
        <a:srgbClr val="0563C1"/>
      </a:hlink>
      <a:folHlink>
        <a:srgbClr val="24337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C0E4BC88-24AC-431B-95F9-16EE3DA3EBE9}" vid="{8D80B4F7-3850-4D3F-BDF1-21D392859092}"/>
    </a:ext>
  </a:extLst>
</a:theme>
</file>

<file path=ppt/theme/theme2.xml><?xml version="1.0" encoding="utf-8"?>
<a:theme xmlns:a="http://schemas.openxmlformats.org/drawingml/2006/main" name="2_Office Theme">
  <a:themeElements>
    <a:clrScheme name="EC colour scheme">
      <a:dk1>
        <a:srgbClr val="4D4D4D"/>
      </a:dk1>
      <a:lt1>
        <a:srgbClr val="FFFFFF"/>
      </a:lt1>
      <a:dk2>
        <a:srgbClr val="034EA2"/>
      </a:dk2>
      <a:lt2>
        <a:srgbClr val="D3E8F9"/>
      </a:lt2>
      <a:accent1>
        <a:srgbClr val="1E858B"/>
      </a:accent1>
      <a:accent2>
        <a:srgbClr val="4BC5DE"/>
      </a:accent2>
      <a:accent3>
        <a:srgbClr val="1EC08A"/>
      </a:accent3>
      <a:accent4>
        <a:srgbClr val="ED8D2F"/>
      </a:accent4>
      <a:accent5>
        <a:srgbClr val="FFC000"/>
      </a:accent5>
      <a:accent6>
        <a:srgbClr val="E76C53"/>
      </a:accent6>
      <a:hlink>
        <a:srgbClr val="0563C1"/>
      </a:hlink>
      <a:folHlink>
        <a:srgbClr val="24337E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C_Corporate_PPT_Template.potx" id="{4E874F3A-6BB1-4334-AA3C-CB69D53C2FB0}" vid="{CFDAC62F-BBD6-4674-995E-7A3058955A70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11775</TotalTime>
  <Words>751</Words>
  <Application>Microsoft Office PowerPoint</Application>
  <PresentationFormat>Platekrāna</PresentationFormat>
  <Paragraphs>170</Paragraphs>
  <Slides>18</Slides>
  <Notes>16</Notes>
  <HiddenSlides>0</HiddenSlides>
  <MMClips>0</MMClips>
  <ScaleCrop>false</ScaleCrop>
  <HeadingPairs>
    <vt:vector size="6" baseType="variant">
      <vt:variant>
        <vt:lpstr>Lietotie fonti</vt:lpstr>
      </vt:variant>
      <vt:variant>
        <vt:i4>3</vt:i4>
      </vt:variant>
      <vt:variant>
        <vt:lpstr>Dizains</vt:lpstr>
      </vt:variant>
      <vt:variant>
        <vt:i4>2</vt:i4>
      </vt:variant>
      <vt:variant>
        <vt:lpstr>Slaidu virsraksti</vt:lpstr>
      </vt:variant>
      <vt:variant>
        <vt:i4>18</vt:i4>
      </vt:variant>
    </vt:vector>
  </HeadingPairs>
  <TitlesOfParts>
    <vt:vector size="23" baseType="lpstr">
      <vt:lpstr>EC Square Sans Pro</vt:lpstr>
      <vt:lpstr>Arial</vt:lpstr>
      <vt:lpstr>Calibri</vt:lpstr>
      <vt:lpstr>Office Theme</vt:lpstr>
      <vt:lpstr>2_Office Theme</vt:lpstr>
      <vt:lpstr>Eiropas aprūpes stratēģija: pieredze un perspektīva Eiropas ilgtermiņa aprūpes politikā</vt:lpstr>
      <vt:lpstr>Eiropas sociālo tiesību pīlārs</vt:lpstr>
      <vt:lpstr>PowerPoint prezentācija</vt:lpstr>
      <vt:lpstr>Eiropas sociālā tiesību pīlāra iedzīvināšana</vt:lpstr>
      <vt:lpstr>Eiropas aprūpes stratēģija (2022. gads)</vt:lpstr>
      <vt:lpstr>Padomes ieteikums par piekļuvi cenas ziņā pieejamai un kvalitatīvai ilgtermiņa aprūpei</vt:lpstr>
      <vt:lpstr>ES atbalsts ilgtermiņa aprūpes jomā</vt:lpstr>
      <vt:lpstr>ES atbalsts ilgtermiņa aprūpes jomā</vt:lpstr>
      <vt:lpstr>ES atbalsts ilgtermiņa aprūpes jomā</vt:lpstr>
      <vt:lpstr>ESF+ projektu piemēri</vt:lpstr>
      <vt:lpstr>EaSI – Inovatīvi pakalpojumu centri Slovākijā</vt:lpstr>
      <vt:lpstr>ES atbalsts ilgtermiņa aprūpes jomā</vt:lpstr>
      <vt:lpstr>Situācija Latvijā</vt:lpstr>
      <vt:lpstr>Situācija Latvijā</vt:lpstr>
      <vt:lpstr>ES atbalsta pārskats</vt:lpstr>
      <vt:lpstr>Aprūpes politikas perspektīva</vt:lpstr>
      <vt:lpstr>Papildus avoti un kontaktinformācija</vt:lpstr>
      <vt:lpstr>Paldies par uzmanību!</vt:lpstr>
    </vt:vector>
  </TitlesOfParts>
  <Company>European Commission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Eiropas aprūpes stratēģija un ieteikumi pienācīgai ilgtermiņa aprūpei.</dc:title>
  <dc:creator>LACIS Roberts Oskars (EMPL)</dc:creator>
  <cp:lastModifiedBy>Dagnija Kaklautina</cp:lastModifiedBy>
  <cp:revision>93</cp:revision>
  <dcterms:created xsi:type="dcterms:W3CDTF">2024-08-01T14:06:10Z</dcterms:created>
  <dcterms:modified xsi:type="dcterms:W3CDTF">2024-09-11T19:50:30Z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0x010100AF098AE41A192E4C85C747A9850AEF9A</vt:lpwstr>
  </property>
  <property fmtid="{D5CDD505-2E9C-101B-9397-08002B2CF9AE}" pid="3" name="MSIP_Label_6bd9ddd1-4d20-43f6-abfa-fc3c07406f94_Enabled">
    <vt:lpwstr>true</vt:lpwstr>
  </property>
  <property fmtid="{D5CDD505-2E9C-101B-9397-08002B2CF9AE}" pid="4" name="MSIP_Label_6bd9ddd1-4d20-43f6-abfa-fc3c07406f94_SetDate">
    <vt:lpwstr>2023-09-26T10:27:54Z</vt:lpwstr>
  </property>
  <property fmtid="{D5CDD505-2E9C-101B-9397-08002B2CF9AE}" pid="5" name="MSIP_Label_6bd9ddd1-4d20-43f6-abfa-fc3c07406f94_Method">
    <vt:lpwstr>Standard</vt:lpwstr>
  </property>
  <property fmtid="{D5CDD505-2E9C-101B-9397-08002B2CF9AE}" pid="6" name="MSIP_Label_6bd9ddd1-4d20-43f6-abfa-fc3c07406f94_Name">
    <vt:lpwstr>Commission Use</vt:lpwstr>
  </property>
  <property fmtid="{D5CDD505-2E9C-101B-9397-08002B2CF9AE}" pid="7" name="MSIP_Label_6bd9ddd1-4d20-43f6-abfa-fc3c07406f94_SiteId">
    <vt:lpwstr>b24c8b06-522c-46fe-9080-70926f8dddb1</vt:lpwstr>
  </property>
  <property fmtid="{D5CDD505-2E9C-101B-9397-08002B2CF9AE}" pid="8" name="MSIP_Label_6bd9ddd1-4d20-43f6-abfa-fc3c07406f94_ActionId">
    <vt:lpwstr>5f9041e0-26c3-439f-9557-91c751557f9e</vt:lpwstr>
  </property>
  <property fmtid="{D5CDD505-2E9C-101B-9397-08002B2CF9AE}" pid="9" name="MSIP_Label_6bd9ddd1-4d20-43f6-abfa-fc3c07406f94_ContentBits">
    <vt:lpwstr>0</vt:lpwstr>
  </property>
</Properties>
</file>