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3.xml" ContentType="application/vnd.openxmlformats-officedocument.themeOverride+xml"/>
  <Override PartName="/ppt/notesSlides/notesSlide2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4.xml" ContentType="application/vnd.openxmlformats-officedocument.themeOverr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5.xml" ContentType="application/vnd.openxmlformats-officedocument.themeOverr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theme/themeOverride6.xml" ContentType="application/vnd.openxmlformats-officedocument.themeOverride+xml"/>
  <Override PartName="/ppt/notesSlides/notesSlide3.xml" ContentType="application/vnd.openxmlformats-officedocument.presentationml.notesSlide+xml"/>
  <Override PartName="/ppt/charts/chartEx1.xml" ContentType="application/vnd.ms-office.chartex+xml"/>
  <Override PartName="/ppt/charts/style9.xml" ContentType="application/vnd.ms-office.chartstyle+xml"/>
  <Override PartName="/ppt/charts/colors9.xml" ContentType="application/vnd.ms-office.chartcolorstyle+xml"/>
  <Override PartName="/ppt/theme/themeOverride7.xml" ContentType="application/vnd.openxmlformats-officedocument.themeOverride+xml"/>
  <Override PartName="/ppt/charts/chartEx2.xml" ContentType="application/vnd.ms-office.chartex+xml"/>
  <Override PartName="/ppt/charts/style10.xml" ContentType="application/vnd.ms-office.chartstyle+xml"/>
  <Override PartName="/ppt/charts/colors10.xml" ContentType="application/vnd.ms-office.chartcolorstyle+xml"/>
  <Override PartName="/ppt/theme/themeOverride8.xml" ContentType="application/vnd.openxmlformats-officedocument.themeOverride+xml"/>
  <Override PartName="/ppt/charts/chartEx3.xml" ContentType="application/vnd.ms-office.chartex+xml"/>
  <Override PartName="/ppt/charts/style11.xml" ContentType="application/vnd.ms-office.chartstyle+xml"/>
  <Override PartName="/ppt/charts/colors11.xml" ContentType="application/vnd.ms-office.chartcolorstyle+xml"/>
  <Override PartName="/ppt/theme/themeOverride9.xml" ContentType="application/vnd.openxmlformats-officedocument.themeOverr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0"/>
  </p:notesMasterIdLst>
  <p:sldIdLst>
    <p:sldId id="256" r:id="rId5"/>
    <p:sldId id="261" r:id="rId6"/>
    <p:sldId id="273" r:id="rId7"/>
    <p:sldId id="274" r:id="rId8"/>
    <p:sldId id="266" r:id="rId9"/>
    <p:sldId id="263" r:id="rId10"/>
    <p:sldId id="269" r:id="rId11"/>
    <p:sldId id="262" r:id="rId12"/>
    <p:sldId id="270" r:id="rId13"/>
    <p:sldId id="276" r:id="rId14"/>
    <p:sldId id="264" r:id="rId15"/>
    <p:sldId id="277" r:id="rId16"/>
    <p:sldId id="267" r:id="rId17"/>
    <p:sldId id="268" r:id="rId18"/>
    <p:sldId id="278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C72D5EA-8C4A-4A79-B82E-C042C9192948}" v="223" dt="2024-09-04T11:28:39.237"/>
    <p1510:client id="{66C53D83-728B-443B-963F-E12956E82060}" v="260" dt="2024-09-04T09:58:13.040"/>
    <p1510:client id="{CAF0E500-54AA-E358-7655-40FF8E0B08E8}" v="10" dt="2024-09-04T15:51:55.31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.xml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package" Target="../embeddings/Microsoft_Excel_Worksheet7.xlsx"/></Relationships>
</file>

<file path=ppt/charts/_rels/chartEx1.xml.rels><?xml version="1.0" encoding="UTF-8" standalone="yes"?>
<Relationships xmlns="http://schemas.openxmlformats.org/package/2006/relationships"><Relationship Id="rId3" Type="http://schemas.microsoft.com/office/2011/relationships/chartColorStyle" Target="colors9.xml"/><Relationship Id="rId2" Type="http://schemas.microsoft.com/office/2011/relationships/chartStyle" Target="style9.xml"/><Relationship Id="rId1" Type="http://schemas.openxmlformats.org/officeDocument/2006/relationships/oleObject" Target="https://rsuedulv-my.sharepoint.com/personal/makzol_rsu_lv/Documents/Desktop/Rigas%20dome/SAC_pet_2024/jamovi_data%20file.xlsx" TargetMode="External"/><Relationship Id="rId4" Type="http://schemas.openxmlformats.org/officeDocument/2006/relationships/themeOverride" Target="../theme/themeOverride7.xml"/></Relationships>
</file>

<file path=ppt/charts/_rels/chartEx2.xml.rels><?xml version="1.0" encoding="UTF-8" standalone="yes"?>
<Relationships xmlns="http://schemas.openxmlformats.org/package/2006/relationships"><Relationship Id="rId3" Type="http://schemas.microsoft.com/office/2011/relationships/chartColorStyle" Target="colors10.xml"/><Relationship Id="rId2" Type="http://schemas.microsoft.com/office/2011/relationships/chartStyle" Target="style10.xml"/><Relationship Id="rId1" Type="http://schemas.openxmlformats.org/officeDocument/2006/relationships/oleObject" Target="https://rsuedulv-my.sharepoint.com/personal/makzol_rsu_lv/Documents/Desktop/Rigas%20dome/SAC_pet_2024/jamovi_data%20file.xlsx" TargetMode="External"/><Relationship Id="rId4" Type="http://schemas.openxmlformats.org/officeDocument/2006/relationships/themeOverride" Target="../theme/themeOverride8.xml"/></Relationships>
</file>

<file path=ppt/charts/_rels/chartEx3.xml.rels><?xml version="1.0" encoding="UTF-8" standalone="yes"?>
<Relationships xmlns="http://schemas.openxmlformats.org/package/2006/relationships"><Relationship Id="rId3" Type="http://schemas.microsoft.com/office/2011/relationships/chartColorStyle" Target="colors11.xml"/><Relationship Id="rId2" Type="http://schemas.microsoft.com/office/2011/relationships/chartStyle" Target="style11.xml"/><Relationship Id="rId1" Type="http://schemas.openxmlformats.org/officeDocument/2006/relationships/oleObject" Target="https://rsuedulv-my.sharepoint.com/personal/makzol_rsu_lv/Documents/Desktop/Rigas%20dome/SAC_pet_2024/jamovi_data%20file.xlsx" TargetMode="External"/><Relationship Id="rId4" Type="http://schemas.openxmlformats.org/officeDocument/2006/relationships/themeOverride" Target="../theme/themeOverrid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v-LV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Sheet2!$C$2</c:f>
              <c:strCache>
                <c:ptCount val="1"/>
                <c:pt idx="0">
                  <c:v>Ģimenes tips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lv-LV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multiLvlStrRef>
              <c:f>Sheet2!$A$3:$B$24</c:f>
              <c:multiLvlStrCache>
                <c:ptCount val="22"/>
                <c:lvl>
                  <c:pt idx="0">
                    <c:v>Qtr4</c:v>
                  </c:pt>
                  <c:pt idx="1">
                    <c:v>Qtr1</c:v>
                  </c:pt>
                  <c:pt idx="2">
                    <c:v>Qtr2</c:v>
                  </c:pt>
                  <c:pt idx="3">
                    <c:v>Qtr3</c:v>
                  </c:pt>
                  <c:pt idx="4">
                    <c:v>Qtr4</c:v>
                  </c:pt>
                  <c:pt idx="5">
                    <c:v>Qtr1</c:v>
                  </c:pt>
                  <c:pt idx="6">
                    <c:v>Qtr2</c:v>
                  </c:pt>
                  <c:pt idx="7">
                    <c:v>Qtr3</c:v>
                  </c:pt>
                  <c:pt idx="8">
                    <c:v>Qtr4</c:v>
                  </c:pt>
                  <c:pt idx="9">
                    <c:v>Qtr1</c:v>
                  </c:pt>
                  <c:pt idx="10">
                    <c:v>Qtr2</c:v>
                  </c:pt>
                  <c:pt idx="11">
                    <c:v>Qtr3</c:v>
                  </c:pt>
                  <c:pt idx="12">
                    <c:v>Qtr4</c:v>
                  </c:pt>
                  <c:pt idx="13">
                    <c:v>Qtr1</c:v>
                  </c:pt>
                  <c:pt idx="14">
                    <c:v>Qtr2</c:v>
                  </c:pt>
                  <c:pt idx="15">
                    <c:v>Qtr3</c:v>
                  </c:pt>
                  <c:pt idx="16">
                    <c:v>Qtr4</c:v>
                  </c:pt>
                  <c:pt idx="17">
                    <c:v>Qtr1</c:v>
                  </c:pt>
                  <c:pt idx="18">
                    <c:v>Qtr2</c:v>
                  </c:pt>
                  <c:pt idx="19">
                    <c:v>Qtr3</c:v>
                  </c:pt>
                  <c:pt idx="20">
                    <c:v>Qtr4</c:v>
                  </c:pt>
                  <c:pt idx="21">
                    <c:v>Qtr1</c:v>
                  </c:pt>
                </c:lvl>
                <c:lvl>
                  <c:pt idx="0">
                    <c:v>2018</c:v>
                  </c:pt>
                  <c:pt idx="1">
                    <c:v>2019</c:v>
                  </c:pt>
                  <c:pt idx="5">
                    <c:v>2020</c:v>
                  </c:pt>
                  <c:pt idx="9">
                    <c:v>2021</c:v>
                  </c:pt>
                  <c:pt idx="13">
                    <c:v>2022</c:v>
                  </c:pt>
                  <c:pt idx="17">
                    <c:v>2023</c:v>
                  </c:pt>
                  <c:pt idx="21">
                    <c:v>2024</c:v>
                  </c:pt>
                </c:lvl>
              </c:multiLvlStrCache>
            </c:multiLvlStrRef>
          </c:cat>
          <c:val>
            <c:numRef>
              <c:f>Sheet2!$C$3:$C$24</c:f>
              <c:numCache>
                <c:formatCode>_([$€-2]\ * #,##0_);_([$€-2]\ * \(#,##0\);_([$€-2]\ * "-"??_);_(@_)</c:formatCode>
                <c:ptCount val="22"/>
                <c:pt idx="0">
                  <c:v>1043.4977419354839</c:v>
                </c:pt>
                <c:pt idx="1">
                  <c:v>1044.2956666666666</c:v>
                </c:pt>
                <c:pt idx="2">
                  <c:v>1079.4284848484849</c:v>
                </c:pt>
                <c:pt idx="3">
                  <c:v>1093.1924528301886</c:v>
                </c:pt>
                <c:pt idx="4">
                  <c:v>1102.8792000000001</c:v>
                </c:pt>
                <c:pt idx="5">
                  <c:v>1126.6981034482758</c:v>
                </c:pt>
                <c:pt idx="6">
                  <c:v>1120.5343037974681</c:v>
                </c:pt>
                <c:pt idx="7">
                  <c:v>1134.5002884615383</c:v>
                </c:pt>
                <c:pt idx="8">
                  <c:v>1145.124747474747</c:v>
                </c:pt>
                <c:pt idx="9">
                  <c:v>1169.6277866666667</c:v>
                </c:pt>
                <c:pt idx="10">
                  <c:v>1196.1109887640453</c:v>
                </c:pt>
                <c:pt idx="11">
                  <c:v>1211.3451301115242</c:v>
                </c:pt>
                <c:pt idx="12">
                  <c:v>1232.3538604651169</c:v>
                </c:pt>
                <c:pt idx="13">
                  <c:v>1246.3518384401116</c:v>
                </c:pt>
                <c:pt idx="14">
                  <c:v>1285.9214304461943</c:v>
                </c:pt>
                <c:pt idx="15">
                  <c:v>1311.7225278396438</c:v>
                </c:pt>
                <c:pt idx="16">
                  <c:v>1355.9621802325582</c:v>
                </c:pt>
                <c:pt idx="17">
                  <c:v>1495.2082474226804</c:v>
                </c:pt>
                <c:pt idx="18">
                  <c:v>1509.7192050587173</c:v>
                </c:pt>
                <c:pt idx="19">
                  <c:v>1546.1262050832604</c:v>
                </c:pt>
                <c:pt idx="20">
                  <c:v>1548.9117441860467</c:v>
                </c:pt>
                <c:pt idx="21">
                  <c:v>1669.2617369186046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A86-4058-B32C-3D22C9EB7B52}"/>
            </c:ext>
          </c:extLst>
        </c:ser>
        <c:ser>
          <c:idx val="1"/>
          <c:order val="1"/>
          <c:tx>
            <c:strRef>
              <c:f>Sheet2!$D$2</c:f>
              <c:strCache>
                <c:ptCount val="1"/>
                <c:pt idx="0">
                  <c:v>Visparējais tips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lv-LV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multiLvlStrRef>
              <c:f>Sheet2!$A$3:$B$24</c:f>
              <c:multiLvlStrCache>
                <c:ptCount val="22"/>
                <c:lvl>
                  <c:pt idx="0">
                    <c:v>Qtr4</c:v>
                  </c:pt>
                  <c:pt idx="1">
                    <c:v>Qtr1</c:v>
                  </c:pt>
                  <c:pt idx="2">
                    <c:v>Qtr2</c:v>
                  </c:pt>
                  <c:pt idx="3">
                    <c:v>Qtr3</c:v>
                  </c:pt>
                  <c:pt idx="4">
                    <c:v>Qtr4</c:v>
                  </c:pt>
                  <c:pt idx="5">
                    <c:v>Qtr1</c:v>
                  </c:pt>
                  <c:pt idx="6">
                    <c:v>Qtr2</c:v>
                  </c:pt>
                  <c:pt idx="7">
                    <c:v>Qtr3</c:v>
                  </c:pt>
                  <c:pt idx="8">
                    <c:v>Qtr4</c:v>
                  </c:pt>
                  <c:pt idx="9">
                    <c:v>Qtr1</c:v>
                  </c:pt>
                  <c:pt idx="10">
                    <c:v>Qtr2</c:v>
                  </c:pt>
                  <c:pt idx="11">
                    <c:v>Qtr3</c:v>
                  </c:pt>
                  <c:pt idx="12">
                    <c:v>Qtr4</c:v>
                  </c:pt>
                  <c:pt idx="13">
                    <c:v>Qtr1</c:v>
                  </c:pt>
                  <c:pt idx="14">
                    <c:v>Qtr2</c:v>
                  </c:pt>
                  <c:pt idx="15">
                    <c:v>Qtr3</c:v>
                  </c:pt>
                  <c:pt idx="16">
                    <c:v>Qtr4</c:v>
                  </c:pt>
                  <c:pt idx="17">
                    <c:v>Qtr1</c:v>
                  </c:pt>
                  <c:pt idx="18">
                    <c:v>Qtr2</c:v>
                  </c:pt>
                  <c:pt idx="19">
                    <c:v>Qtr3</c:v>
                  </c:pt>
                  <c:pt idx="20">
                    <c:v>Qtr4</c:v>
                  </c:pt>
                  <c:pt idx="21">
                    <c:v>Qtr1</c:v>
                  </c:pt>
                </c:lvl>
                <c:lvl>
                  <c:pt idx="0">
                    <c:v>2018</c:v>
                  </c:pt>
                  <c:pt idx="1">
                    <c:v>2019</c:v>
                  </c:pt>
                  <c:pt idx="5">
                    <c:v>2020</c:v>
                  </c:pt>
                  <c:pt idx="9">
                    <c:v>2021</c:v>
                  </c:pt>
                  <c:pt idx="13">
                    <c:v>2022</c:v>
                  </c:pt>
                  <c:pt idx="17">
                    <c:v>2023</c:v>
                  </c:pt>
                  <c:pt idx="21">
                    <c:v>2024</c:v>
                  </c:pt>
                </c:lvl>
              </c:multiLvlStrCache>
            </c:multiLvlStrRef>
          </c:cat>
          <c:val>
            <c:numRef>
              <c:f>Sheet2!$D$3:$D$24</c:f>
              <c:numCache>
                <c:formatCode>_([$€-2]\ * #,##0_);_([$€-2]\ * \(#,##0\);_([$€-2]\ * "-"??_);_(@_)</c:formatCode>
                <c:ptCount val="22"/>
                <c:pt idx="0">
                  <c:v>653.6652924693517</c:v>
                </c:pt>
                <c:pt idx="1">
                  <c:v>647.10607912398427</c:v>
                </c:pt>
                <c:pt idx="2">
                  <c:v>669.84670077628823</c:v>
                </c:pt>
                <c:pt idx="3">
                  <c:v>672.04278441011252</c:v>
                </c:pt>
                <c:pt idx="4">
                  <c:v>676.7913793103445</c:v>
                </c:pt>
                <c:pt idx="5">
                  <c:v>717.15624783662145</c:v>
                </c:pt>
                <c:pt idx="6">
                  <c:v>732.94697944297104</c:v>
                </c:pt>
                <c:pt idx="7">
                  <c:v>750.17277182732892</c:v>
                </c:pt>
                <c:pt idx="8">
                  <c:v>742.75367278798001</c:v>
                </c:pt>
                <c:pt idx="9">
                  <c:v>740.2824134078212</c:v>
                </c:pt>
                <c:pt idx="10">
                  <c:v>756.53390574794719</c:v>
                </c:pt>
                <c:pt idx="11">
                  <c:v>764.99723346828614</c:v>
                </c:pt>
                <c:pt idx="12">
                  <c:v>768.37198335644928</c:v>
                </c:pt>
                <c:pt idx="13">
                  <c:v>808.79832255747135</c:v>
                </c:pt>
                <c:pt idx="14">
                  <c:v>834.1619017320611</c:v>
                </c:pt>
                <c:pt idx="15">
                  <c:v>848.99808191126272</c:v>
                </c:pt>
                <c:pt idx="16">
                  <c:v>867.78720727018504</c:v>
                </c:pt>
                <c:pt idx="17">
                  <c:v>937.7919232099614</c:v>
                </c:pt>
                <c:pt idx="18">
                  <c:v>975.90875329815344</c:v>
                </c:pt>
                <c:pt idx="19">
                  <c:v>991.38837114798469</c:v>
                </c:pt>
                <c:pt idx="20">
                  <c:v>992.22579967159277</c:v>
                </c:pt>
                <c:pt idx="21">
                  <c:v>1030.7932239512852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A86-4058-B32C-3D22C9EB7B5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934902431"/>
        <c:axId val="934901471"/>
      </c:barChart>
      <c:catAx>
        <c:axId val="93490243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lt1">
                <a:lumMod val="95000"/>
                <a:alpha val="54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v-LV"/>
          </a:p>
        </c:txPr>
        <c:crossAx val="934901471"/>
        <c:crosses val="autoZero"/>
        <c:auto val="1"/>
        <c:lblAlgn val="ctr"/>
        <c:lblOffset val="100"/>
        <c:noMultiLvlLbl val="0"/>
      </c:catAx>
      <c:valAx>
        <c:axId val="93490147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numFmt formatCode="_([$€-2]\ * #,##0_);_([$€-2]\ * \(#,##0\);_([$€-2]\ 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v-LV"/>
          </a:p>
        </c:txPr>
        <c:crossAx val="93490243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lt1">
                  <a:lumMod val="85000"/>
                </a:schemeClr>
              </a:solidFill>
              <a:latin typeface="+mn-lt"/>
              <a:ea typeface="+mn-ea"/>
              <a:cs typeface="+mn-cs"/>
            </a:defRPr>
          </a:pPr>
          <a:endParaRPr lang="lv-LV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lv-LV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v-LV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Sheet2!$C$165</c:f>
              <c:strCache>
                <c:ptCount val="1"/>
                <c:pt idx="0">
                  <c:v>Vid. 85% no pensijas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lv-LV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Sheet2!$A$166:$B$187</c:f>
              <c:multiLvlStrCache>
                <c:ptCount val="22"/>
                <c:lvl>
                  <c:pt idx="0">
                    <c:v>Qtr4</c:v>
                  </c:pt>
                  <c:pt idx="1">
                    <c:v>Qtr1</c:v>
                  </c:pt>
                  <c:pt idx="2">
                    <c:v>Qtr2</c:v>
                  </c:pt>
                  <c:pt idx="3">
                    <c:v>Qtr3</c:v>
                  </c:pt>
                  <c:pt idx="4">
                    <c:v>Qtr4</c:v>
                  </c:pt>
                  <c:pt idx="5">
                    <c:v>Qtr1</c:v>
                  </c:pt>
                  <c:pt idx="6">
                    <c:v>Qtr2</c:v>
                  </c:pt>
                  <c:pt idx="7">
                    <c:v>Qtr3</c:v>
                  </c:pt>
                  <c:pt idx="8">
                    <c:v>Qtr4</c:v>
                  </c:pt>
                  <c:pt idx="9">
                    <c:v>Qtr1</c:v>
                  </c:pt>
                  <c:pt idx="10">
                    <c:v>Qtr2</c:v>
                  </c:pt>
                  <c:pt idx="11">
                    <c:v>Qtr3</c:v>
                  </c:pt>
                  <c:pt idx="12">
                    <c:v>Qtr4</c:v>
                  </c:pt>
                  <c:pt idx="13">
                    <c:v>Qtr1</c:v>
                  </c:pt>
                  <c:pt idx="14">
                    <c:v>Qtr2</c:v>
                  </c:pt>
                  <c:pt idx="15">
                    <c:v>Qtr3</c:v>
                  </c:pt>
                  <c:pt idx="16">
                    <c:v>Qtr4</c:v>
                  </c:pt>
                  <c:pt idx="17">
                    <c:v>Qtr1</c:v>
                  </c:pt>
                  <c:pt idx="18">
                    <c:v>Qtr2</c:v>
                  </c:pt>
                  <c:pt idx="19">
                    <c:v>Qtr3</c:v>
                  </c:pt>
                  <c:pt idx="20">
                    <c:v>Qtr4</c:v>
                  </c:pt>
                  <c:pt idx="21">
                    <c:v>Qtr1</c:v>
                  </c:pt>
                </c:lvl>
                <c:lvl>
                  <c:pt idx="0">
                    <c:v>2018</c:v>
                  </c:pt>
                  <c:pt idx="1">
                    <c:v>2019</c:v>
                  </c:pt>
                  <c:pt idx="5">
                    <c:v>2020</c:v>
                  </c:pt>
                  <c:pt idx="9">
                    <c:v>2021</c:v>
                  </c:pt>
                  <c:pt idx="13">
                    <c:v>2022</c:v>
                  </c:pt>
                  <c:pt idx="17">
                    <c:v>2023</c:v>
                  </c:pt>
                  <c:pt idx="21">
                    <c:v>2024</c:v>
                  </c:pt>
                </c:lvl>
              </c:multiLvlStrCache>
            </c:multiLvlStrRef>
          </c:cat>
          <c:val>
            <c:numRef>
              <c:f>Sheet2!$C$166:$C$187</c:f>
              <c:numCache>
                <c:formatCode>_([$€-2]\ * #,##0_);_([$€-2]\ * \(#,##0\);_([$€-2]\ * "-"??_);_(@_)</c:formatCode>
                <c:ptCount val="22"/>
                <c:pt idx="0">
                  <c:v>238.7578143607706</c:v>
                </c:pt>
                <c:pt idx="1">
                  <c:v>239.65714941716709</c:v>
                </c:pt>
                <c:pt idx="2">
                  <c:v>241.40781933662669</c:v>
                </c:pt>
                <c:pt idx="3">
                  <c:v>240.65757022471911</c:v>
                </c:pt>
                <c:pt idx="4">
                  <c:v>258.45746671218848</c:v>
                </c:pt>
                <c:pt idx="5">
                  <c:v>246.10470751124956</c:v>
                </c:pt>
                <c:pt idx="6">
                  <c:v>247.49224469496022</c:v>
                </c:pt>
                <c:pt idx="7">
                  <c:v>249.20461538461541</c:v>
                </c:pt>
                <c:pt idx="8">
                  <c:v>255.99268781302169</c:v>
                </c:pt>
                <c:pt idx="9">
                  <c:v>253.0257355679702</c:v>
                </c:pt>
                <c:pt idx="10">
                  <c:v>272.28833630846128</c:v>
                </c:pt>
                <c:pt idx="11">
                  <c:v>271.4577935222672</c:v>
                </c:pt>
                <c:pt idx="12">
                  <c:v>286.24252773925105</c:v>
                </c:pt>
                <c:pt idx="13">
                  <c:v>290.52297054597699</c:v>
                </c:pt>
                <c:pt idx="14">
                  <c:v>289.74271120537293</c:v>
                </c:pt>
                <c:pt idx="15">
                  <c:v>331.29102389078497</c:v>
                </c:pt>
                <c:pt idx="16">
                  <c:v>356.36498077595246</c:v>
                </c:pt>
                <c:pt idx="17">
                  <c:v>345.09319266689727</c:v>
                </c:pt>
                <c:pt idx="18">
                  <c:v>345.97469656992087</c:v>
                </c:pt>
                <c:pt idx="19">
                  <c:v>346.00534371825262</c:v>
                </c:pt>
                <c:pt idx="20">
                  <c:v>369.42568144499177</c:v>
                </c:pt>
                <c:pt idx="21">
                  <c:v>371.31700270635997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679-4A1C-BC52-77B302252890}"/>
            </c:ext>
          </c:extLst>
        </c:ser>
        <c:ser>
          <c:idx val="1"/>
          <c:order val="1"/>
          <c:tx>
            <c:strRef>
              <c:f>Sheet2!$D$165</c:f>
              <c:strCache>
                <c:ptCount val="1"/>
                <c:pt idx="0">
                  <c:v>Vaučeris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lv-LV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Sheet2!$A$166:$B$187</c:f>
              <c:multiLvlStrCache>
                <c:ptCount val="22"/>
                <c:lvl>
                  <c:pt idx="0">
                    <c:v>Qtr4</c:v>
                  </c:pt>
                  <c:pt idx="1">
                    <c:v>Qtr1</c:v>
                  </c:pt>
                  <c:pt idx="2">
                    <c:v>Qtr2</c:v>
                  </c:pt>
                  <c:pt idx="3">
                    <c:v>Qtr3</c:v>
                  </c:pt>
                  <c:pt idx="4">
                    <c:v>Qtr4</c:v>
                  </c:pt>
                  <c:pt idx="5">
                    <c:v>Qtr1</c:v>
                  </c:pt>
                  <c:pt idx="6">
                    <c:v>Qtr2</c:v>
                  </c:pt>
                  <c:pt idx="7">
                    <c:v>Qtr3</c:v>
                  </c:pt>
                  <c:pt idx="8">
                    <c:v>Qtr4</c:v>
                  </c:pt>
                  <c:pt idx="9">
                    <c:v>Qtr1</c:v>
                  </c:pt>
                  <c:pt idx="10">
                    <c:v>Qtr2</c:v>
                  </c:pt>
                  <c:pt idx="11">
                    <c:v>Qtr3</c:v>
                  </c:pt>
                  <c:pt idx="12">
                    <c:v>Qtr4</c:v>
                  </c:pt>
                  <c:pt idx="13">
                    <c:v>Qtr1</c:v>
                  </c:pt>
                  <c:pt idx="14">
                    <c:v>Qtr2</c:v>
                  </c:pt>
                  <c:pt idx="15">
                    <c:v>Qtr3</c:v>
                  </c:pt>
                  <c:pt idx="16">
                    <c:v>Qtr4</c:v>
                  </c:pt>
                  <c:pt idx="17">
                    <c:v>Qtr1</c:v>
                  </c:pt>
                  <c:pt idx="18">
                    <c:v>Qtr2</c:v>
                  </c:pt>
                  <c:pt idx="19">
                    <c:v>Qtr3</c:v>
                  </c:pt>
                  <c:pt idx="20">
                    <c:v>Qtr4</c:v>
                  </c:pt>
                  <c:pt idx="21">
                    <c:v>Qtr1</c:v>
                  </c:pt>
                </c:lvl>
                <c:lvl>
                  <c:pt idx="0">
                    <c:v>2018</c:v>
                  </c:pt>
                  <c:pt idx="1">
                    <c:v>2019</c:v>
                  </c:pt>
                  <c:pt idx="5">
                    <c:v>2020</c:v>
                  </c:pt>
                  <c:pt idx="9">
                    <c:v>2021</c:v>
                  </c:pt>
                  <c:pt idx="13">
                    <c:v>2022</c:v>
                  </c:pt>
                  <c:pt idx="17">
                    <c:v>2023</c:v>
                  </c:pt>
                  <c:pt idx="21">
                    <c:v>2024</c:v>
                  </c:pt>
                </c:lvl>
              </c:multiLvlStrCache>
            </c:multiLvlStrRef>
          </c:cat>
          <c:val>
            <c:numRef>
              <c:f>Sheet2!$D$166:$D$187</c:f>
              <c:numCache>
                <c:formatCode>_([$€-2]\ * #,##0_);_([$€-2]\ * \(#,##0\);_([$€-2]\ * "-"??_);_(@_)</c:formatCode>
                <c:ptCount val="22"/>
                <c:pt idx="0">
                  <c:v>400</c:v>
                </c:pt>
                <c:pt idx="1">
                  <c:v>400</c:v>
                </c:pt>
                <c:pt idx="2">
                  <c:v>400</c:v>
                </c:pt>
                <c:pt idx="3">
                  <c:v>400</c:v>
                </c:pt>
                <c:pt idx="4">
                  <c:v>400</c:v>
                </c:pt>
                <c:pt idx="5">
                  <c:v>400</c:v>
                </c:pt>
                <c:pt idx="6">
                  <c:v>400</c:v>
                </c:pt>
                <c:pt idx="7">
                  <c:v>400</c:v>
                </c:pt>
                <c:pt idx="8">
                  <c:v>400</c:v>
                </c:pt>
                <c:pt idx="9">
                  <c:v>400</c:v>
                </c:pt>
                <c:pt idx="10">
                  <c:v>400</c:v>
                </c:pt>
                <c:pt idx="11">
                  <c:v>400</c:v>
                </c:pt>
                <c:pt idx="12">
                  <c:v>400</c:v>
                </c:pt>
                <c:pt idx="13">
                  <c:v>400</c:v>
                </c:pt>
                <c:pt idx="14">
                  <c:v>400</c:v>
                </c:pt>
                <c:pt idx="15">
                  <c:v>400</c:v>
                </c:pt>
                <c:pt idx="16">
                  <c:v>400</c:v>
                </c:pt>
                <c:pt idx="17">
                  <c:v>400</c:v>
                </c:pt>
                <c:pt idx="18">
                  <c:v>500</c:v>
                </c:pt>
                <c:pt idx="19">
                  <c:v>500</c:v>
                </c:pt>
                <c:pt idx="20">
                  <c:v>500</c:v>
                </c:pt>
                <c:pt idx="21">
                  <c:v>500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679-4A1C-BC52-77B302252890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0"/>
        <c:overlap val="100"/>
        <c:axId val="141941567"/>
        <c:axId val="141942047"/>
      </c:barChart>
      <c:lineChart>
        <c:grouping val="standard"/>
        <c:varyColors val="0"/>
        <c:ser>
          <c:idx val="2"/>
          <c:order val="2"/>
          <c:tx>
            <c:strRef>
              <c:f>Sheet2!$E$165</c:f>
              <c:strCache>
                <c:ptCount val="1"/>
                <c:pt idx="0">
                  <c:v>Vid. SAC cena</c:v>
                </c:pt>
              </c:strCache>
            </c:strRef>
          </c:tx>
          <c:spPr>
            <a:ln w="34925" cap="rnd">
              <a:solidFill>
                <a:schemeClr val="accent5">
                  <a:lumMod val="60000"/>
                  <a:lumOff val="40000"/>
                </a:schemeClr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lv-LV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Sheet2!$A$166:$B$187</c:f>
              <c:multiLvlStrCache>
                <c:ptCount val="22"/>
                <c:lvl>
                  <c:pt idx="0">
                    <c:v>Qtr4</c:v>
                  </c:pt>
                  <c:pt idx="1">
                    <c:v>Qtr1</c:v>
                  </c:pt>
                  <c:pt idx="2">
                    <c:v>Qtr2</c:v>
                  </c:pt>
                  <c:pt idx="3">
                    <c:v>Qtr3</c:v>
                  </c:pt>
                  <c:pt idx="4">
                    <c:v>Qtr4</c:v>
                  </c:pt>
                  <c:pt idx="5">
                    <c:v>Qtr1</c:v>
                  </c:pt>
                  <c:pt idx="6">
                    <c:v>Qtr2</c:v>
                  </c:pt>
                  <c:pt idx="7">
                    <c:v>Qtr3</c:v>
                  </c:pt>
                  <c:pt idx="8">
                    <c:v>Qtr4</c:v>
                  </c:pt>
                  <c:pt idx="9">
                    <c:v>Qtr1</c:v>
                  </c:pt>
                  <c:pt idx="10">
                    <c:v>Qtr2</c:v>
                  </c:pt>
                  <c:pt idx="11">
                    <c:v>Qtr3</c:v>
                  </c:pt>
                  <c:pt idx="12">
                    <c:v>Qtr4</c:v>
                  </c:pt>
                  <c:pt idx="13">
                    <c:v>Qtr1</c:v>
                  </c:pt>
                  <c:pt idx="14">
                    <c:v>Qtr2</c:v>
                  </c:pt>
                  <c:pt idx="15">
                    <c:v>Qtr3</c:v>
                  </c:pt>
                  <c:pt idx="16">
                    <c:v>Qtr4</c:v>
                  </c:pt>
                  <c:pt idx="17">
                    <c:v>Qtr1</c:v>
                  </c:pt>
                  <c:pt idx="18">
                    <c:v>Qtr2</c:v>
                  </c:pt>
                  <c:pt idx="19">
                    <c:v>Qtr3</c:v>
                  </c:pt>
                  <c:pt idx="20">
                    <c:v>Qtr4</c:v>
                  </c:pt>
                  <c:pt idx="21">
                    <c:v>Qtr1</c:v>
                  </c:pt>
                </c:lvl>
                <c:lvl>
                  <c:pt idx="0">
                    <c:v>2018</c:v>
                  </c:pt>
                  <c:pt idx="1">
                    <c:v>2019</c:v>
                  </c:pt>
                  <c:pt idx="5">
                    <c:v>2020</c:v>
                  </c:pt>
                  <c:pt idx="9">
                    <c:v>2021</c:v>
                  </c:pt>
                  <c:pt idx="13">
                    <c:v>2022</c:v>
                  </c:pt>
                  <c:pt idx="17">
                    <c:v>2023</c:v>
                  </c:pt>
                  <c:pt idx="21">
                    <c:v>2024</c:v>
                  </c:pt>
                </c:lvl>
              </c:multiLvlStrCache>
            </c:multiLvlStrRef>
          </c:cat>
          <c:val>
            <c:numRef>
              <c:f>Sheet2!$E$166:$E$187</c:f>
              <c:numCache>
                <c:formatCode>_([$€-2]\ * #,##0_);_([$€-2]\ * \(#,##0\);_([$€-2]\ * "-"??_);_(@_)</c:formatCode>
                <c:ptCount val="22"/>
                <c:pt idx="0">
                  <c:v>653.6652924693517</c:v>
                </c:pt>
                <c:pt idx="1">
                  <c:v>647.10607912398427</c:v>
                </c:pt>
                <c:pt idx="2">
                  <c:v>669.84670077628823</c:v>
                </c:pt>
                <c:pt idx="3">
                  <c:v>672.04278441011252</c:v>
                </c:pt>
                <c:pt idx="4">
                  <c:v>676.7913793103445</c:v>
                </c:pt>
                <c:pt idx="5">
                  <c:v>717.15624783662145</c:v>
                </c:pt>
                <c:pt idx="6">
                  <c:v>732.94697944297104</c:v>
                </c:pt>
                <c:pt idx="7">
                  <c:v>750.17277182732892</c:v>
                </c:pt>
                <c:pt idx="8">
                  <c:v>742.75367278798001</c:v>
                </c:pt>
                <c:pt idx="9">
                  <c:v>740.2824134078212</c:v>
                </c:pt>
                <c:pt idx="10">
                  <c:v>756.53390574794719</c:v>
                </c:pt>
                <c:pt idx="11">
                  <c:v>764.99723346828614</c:v>
                </c:pt>
                <c:pt idx="12">
                  <c:v>768.37198335644928</c:v>
                </c:pt>
                <c:pt idx="13">
                  <c:v>808.79832255747135</c:v>
                </c:pt>
                <c:pt idx="14">
                  <c:v>834.1619017320611</c:v>
                </c:pt>
                <c:pt idx="15">
                  <c:v>848.99808191126272</c:v>
                </c:pt>
                <c:pt idx="16">
                  <c:v>867.78720727018504</c:v>
                </c:pt>
                <c:pt idx="17">
                  <c:v>937.7919232099614</c:v>
                </c:pt>
                <c:pt idx="18">
                  <c:v>975.90875329815344</c:v>
                </c:pt>
                <c:pt idx="19">
                  <c:v>991.38837114798469</c:v>
                </c:pt>
                <c:pt idx="20">
                  <c:v>992.22579967159277</c:v>
                </c:pt>
                <c:pt idx="21">
                  <c:v>1030.7932239512852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679-4A1C-BC52-77B302252890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41941567"/>
        <c:axId val="141942047"/>
      </c:lineChart>
      <c:catAx>
        <c:axId val="14194156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lv-LV"/>
          </a:p>
        </c:txPr>
        <c:crossAx val="141942047"/>
        <c:crosses val="autoZero"/>
        <c:auto val="1"/>
        <c:lblAlgn val="ctr"/>
        <c:lblOffset val="100"/>
        <c:noMultiLvlLbl val="0"/>
      </c:catAx>
      <c:valAx>
        <c:axId val="14194204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[$€-2]\ * #,##0_);_([$€-2]\ * \(#,##0\);_([$€-2]\ 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lv-LV"/>
          </a:p>
        </c:txPr>
        <c:crossAx val="14194156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lv-LV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lv-LV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v-LV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lv-LV">
                <a:solidFill>
                  <a:schemeClr val="tx1"/>
                </a:solidFill>
              </a:rPr>
              <a:t>Pietrūkst līdz pilnai SAC klienta</a:t>
            </a:r>
            <a:r>
              <a:rPr lang="lv-LV" baseline="0">
                <a:solidFill>
                  <a:schemeClr val="tx1"/>
                </a:solidFill>
              </a:rPr>
              <a:t> uztur. maksai</a:t>
            </a:r>
            <a:endParaRPr lang="en-US">
              <a:solidFill>
                <a:schemeClr val="tx1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lv-LV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Sheet2!$C$189</c:f>
              <c:strCache>
                <c:ptCount val="1"/>
                <c:pt idx="0">
                  <c:v>Procents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lv-LV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Sheet2!$A$190:$B$211</c:f>
              <c:multiLvlStrCache>
                <c:ptCount val="22"/>
                <c:lvl>
                  <c:pt idx="0">
                    <c:v>Qtr4</c:v>
                  </c:pt>
                  <c:pt idx="1">
                    <c:v>Qtr1</c:v>
                  </c:pt>
                  <c:pt idx="2">
                    <c:v>Qtr2</c:v>
                  </c:pt>
                  <c:pt idx="3">
                    <c:v>Qtr3</c:v>
                  </c:pt>
                  <c:pt idx="4">
                    <c:v>Qtr4</c:v>
                  </c:pt>
                  <c:pt idx="5">
                    <c:v>Qtr1</c:v>
                  </c:pt>
                  <c:pt idx="6">
                    <c:v>Qtr2</c:v>
                  </c:pt>
                  <c:pt idx="7">
                    <c:v>Qtr3</c:v>
                  </c:pt>
                  <c:pt idx="8">
                    <c:v>Qtr4</c:v>
                  </c:pt>
                  <c:pt idx="9">
                    <c:v>Qtr1</c:v>
                  </c:pt>
                  <c:pt idx="10">
                    <c:v>Qtr2</c:v>
                  </c:pt>
                  <c:pt idx="11">
                    <c:v>Qtr3</c:v>
                  </c:pt>
                  <c:pt idx="12">
                    <c:v>Qtr4</c:v>
                  </c:pt>
                  <c:pt idx="13">
                    <c:v>Qtr1</c:v>
                  </c:pt>
                  <c:pt idx="14">
                    <c:v>Qtr2</c:v>
                  </c:pt>
                  <c:pt idx="15">
                    <c:v>Qtr3</c:v>
                  </c:pt>
                  <c:pt idx="16">
                    <c:v>Qtr4</c:v>
                  </c:pt>
                  <c:pt idx="17">
                    <c:v>Qtr1</c:v>
                  </c:pt>
                  <c:pt idx="18">
                    <c:v>Qtr2</c:v>
                  </c:pt>
                  <c:pt idx="19">
                    <c:v>Qtr3</c:v>
                  </c:pt>
                  <c:pt idx="20">
                    <c:v>Qtr4</c:v>
                  </c:pt>
                  <c:pt idx="21">
                    <c:v>Qtr1</c:v>
                  </c:pt>
                </c:lvl>
                <c:lvl>
                  <c:pt idx="0">
                    <c:v>2018</c:v>
                  </c:pt>
                  <c:pt idx="1">
                    <c:v>2019</c:v>
                  </c:pt>
                  <c:pt idx="5">
                    <c:v>2020</c:v>
                  </c:pt>
                  <c:pt idx="9">
                    <c:v>2021</c:v>
                  </c:pt>
                  <c:pt idx="13">
                    <c:v>2022</c:v>
                  </c:pt>
                  <c:pt idx="17">
                    <c:v>2023</c:v>
                  </c:pt>
                  <c:pt idx="21">
                    <c:v>2024</c:v>
                  </c:pt>
                </c:lvl>
              </c:multiLvlStrCache>
            </c:multiLvlStrRef>
          </c:cat>
          <c:val>
            <c:numRef>
              <c:f>Sheet2!$C$190:$C$211</c:f>
              <c:numCache>
                <c:formatCode>0%</c:formatCode>
                <c:ptCount val="22"/>
                <c:pt idx="0">
                  <c:v>2.2805980798315209E-2</c:v>
                </c:pt>
                <c:pt idx="1">
                  <c:v>1.1511141599691146E-2</c:v>
                </c:pt>
                <c:pt idx="2">
                  <c:v>4.2455805793629411E-2</c:v>
                </c:pt>
                <c:pt idx="3">
                  <c:v>4.6701214436729373E-2</c:v>
                </c:pt>
                <c:pt idx="4">
                  <c:v>2.7089459408951629E-2</c:v>
                </c:pt>
                <c:pt idx="5">
                  <c:v>9.9074003105608377E-2</c:v>
                </c:pt>
                <c:pt idx="6">
                  <c:v>0.11659060906827834</c:v>
                </c:pt>
                <c:pt idx="7">
                  <c:v>0.13459320337202782</c:v>
                </c:pt>
                <c:pt idx="8">
                  <c:v>0.116809903678153</c:v>
                </c:pt>
                <c:pt idx="9">
                  <c:v>0.11786944584860935</c:v>
                </c:pt>
                <c:pt idx="10">
                  <c:v>0.11135729515810197</c:v>
                </c:pt>
                <c:pt idx="11">
                  <c:v>0.12227421989741978</c:v>
                </c:pt>
                <c:pt idx="12">
                  <c:v>0.10688762395843136</c:v>
                </c:pt>
                <c:pt idx="13">
                  <c:v>0.14623590172331255</c:v>
                </c:pt>
                <c:pt idx="14">
                  <c:v>0.17313088769316237</c:v>
                </c:pt>
                <c:pt idx="15">
                  <c:v>0.13864231324939605</c:v>
                </c:pt>
                <c:pt idx="16">
                  <c:v>0.12839809755289613</c:v>
                </c:pt>
                <c:pt idx="17">
                  <c:v>0.205481328825564</c:v>
                </c:pt>
                <c:pt idx="18">
                  <c:v>0.1331416039554017</c:v>
                </c:pt>
                <c:pt idx="19">
                  <c:v>0.14664588738456241</c:v>
                </c:pt>
                <c:pt idx="20">
                  <c:v>0.12376227091378331</c:v>
                </c:pt>
                <c:pt idx="21">
                  <c:v>0.15471213579927645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65B-4E1B-9C9C-ADEF979889B4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430087712"/>
        <c:axId val="430089632"/>
      </c:lineChart>
      <c:catAx>
        <c:axId val="4300877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lv-LV"/>
          </a:p>
        </c:txPr>
        <c:crossAx val="430089632"/>
        <c:crosses val="autoZero"/>
        <c:auto val="1"/>
        <c:lblAlgn val="ctr"/>
        <c:lblOffset val="100"/>
        <c:noMultiLvlLbl val="0"/>
      </c:catAx>
      <c:valAx>
        <c:axId val="430089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lv-LV"/>
          </a:p>
        </c:txPr>
        <c:crossAx val="4300877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lv-LV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v-LV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Sheet2!$C$165</c:f>
              <c:strCache>
                <c:ptCount val="1"/>
                <c:pt idx="0">
                  <c:v>Vid. 85% no pensijas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lv-LV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Sheet2!$A$166:$B$187</c:f>
              <c:multiLvlStrCache>
                <c:ptCount val="22"/>
                <c:lvl>
                  <c:pt idx="0">
                    <c:v>Qtr4</c:v>
                  </c:pt>
                  <c:pt idx="1">
                    <c:v>Qtr1</c:v>
                  </c:pt>
                  <c:pt idx="2">
                    <c:v>Qtr2</c:v>
                  </c:pt>
                  <c:pt idx="3">
                    <c:v>Qtr3</c:v>
                  </c:pt>
                  <c:pt idx="4">
                    <c:v>Qtr4</c:v>
                  </c:pt>
                  <c:pt idx="5">
                    <c:v>Qtr1</c:v>
                  </c:pt>
                  <c:pt idx="6">
                    <c:v>Qtr2</c:v>
                  </c:pt>
                  <c:pt idx="7">
                    <c:v>Qtr3</c:v>
                  </c:pt>
                  <c:pt idx="8">
                    <c:v>Qtr4</c:v>
                  </c:pt>
                  <c:pt idx="9">
                    <c:v>Qtr1</c:v>
                  </c:pt>
                  <c:pt idx="10">
                    <c:v>Qtr2</c:v>
                  </c:pt>
                  <c:pt idx="11">
                    <c:v>Qtr3</c:v>
                  </c:pt>
                  <c:pt idx="12">
                    <c:v>Qtr4</c:v>
                  </c:pt>
                  <c:pt idx="13">
                    <c:v>Qtr1</c:v>
                  </c:pt>
                  <c:pt idx="14">
                    <c:v>Qtr2</c:v>
                  </c:pt>
                  <c:pt idx="15">
                    <c:v>Qtr3</c:v>
                  </c:pt>
                  <c:pt idx="16">
                    <c:v>Qtr4</c:v>
                  </c:pt>
                  <c:pt idx="17">
                    <c:v>Qtr1</c:v>
                  </c:pt>
                  <c:pt idx="18">
                    <c:v>Qtr2</c:v>
                  </c:pt>
                  <c:pt idx="19">
                    <c:v>Qtr3</c:v>
                  </c:pt>
                  <c:pt idx="20">
                    <c:v>Qtr4</c:v>
                  </c:pt>
                  <c:pt idx="21">
                    <c:v>Qtr1</c:v>
                  </c:pt>
                </c:lvl>
                <c:lvl>
                  <c:pt idx="0">
                    <c:v>2018</c:v>
                  </c:pt>
                  <c:pt idx="1">
                    <c:v>2019</c:v>
                  </c:pt>
                  <c:pt idx="5">
                    <c:v>2020</c:v>
                  </c:pt>
                  <c:pt idx="9">
                    <c:v>2021</c:v>
                  </c:pt>
                  <c:pt idx="13">
                    <c:v>2022</c:v>
                  </c:pt>
                  <c:pt idx="17">
                    <c:v>2023</c:v>
                  </c:pt>
                  <c:pt idx="21">
                    <c:v>2024</c:v>
                  </c:pt>
                </c:lvl>
              </c:multiLvlStrCache>
            </c:multiLvlStrRef>
          </c:cat>
          <c:val>
            <c:numRef>
              <c:f>Sheet2!$C$166:$C$187</c:f>
              <c:numCache>
                <c:formatCode>_([$€-2]\ * #,##0_);_([$€-2]\ * \(#,##0\);_([$€-2]\ * "-"??_);_(@_)</c:formatCode>
                <c:ptCount val="22"/>
                <c:pt idx="0">
                  <c:v>380.47161290322583</c:v>
                </c:pt>
                <c:pt idx="1">
                  <c:v>357.07066666666668</c:v>
                </c:pt>
                <c:pt idx="2">
                  <c:v>318.95909090909089</c:v>
                </c:pt>
                <c:pt idx="3">
                  <c:v>306.31962264150945</c:v>
                </c:pt>
                <c:pt idx="4">
                  <c:v>338.76499999999999</c:v>
                </c:pt>
                <c:pt idx="5">
                  <c:v>332.74413793103446</c:v>
                </c:pt>
                <c:pt idx="6">
                  <c:v>327.46848101265823</c:v>
                </c:pt>
                <c:pt idx="7">
                  <c:v>343.78528846153847</c:v>
                </c:pt>
                <c:pt idx="8">
                  <c:v>342.0125757575758</c:v>
                </c:pt>
                <c:pt idx="9">
                  <c:v>327.73975999999999</c:v>
                </c:pt>
                <c:pt idx="10">
                  <c:v>330.81377528089888</c:v>
                </c:pt>
                <c:pt idx="11">
                  <c:v>334.5050743494424</c:v>
                </c:pt>
                <c:pt idx="12">
                  <c:v>339.61296124031003</c:v>
                </c:pt>
                <c:pt idx="13">
                  <c:v>340.88279944289695</c:v>
                </c:pt>
                <c:pt idx="14">
                  <c:v>339.57990813648297</c:v>
                </c:pt>
                <c:pt idx="15">
                  <c:v>395.76465478841868</c:v>
                </c:pt>
                <c:pt idx="16">
                  <c:v>418.08337209302323</c:v>
                </c:pt>
                <c:pt idx="17">
                  <c:v>413.88041237113407</c:v>
                </c:pt>
                <c:pt idx="18">
                  <c:v>416.50938572719059</c:v>
                </c:pt>
                <c:pt idx="19">
                  <c:v>415.38636283961438</c:v>
                </c:pt>
                <c:pt idx="20">
                  <c:v>438.10304651162795</c:v>
                </c:pt>
                <c:pt idx="21">
                  <c:v>440.27705668604648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5F4-4946-85C2-E26822A83BC3}"/>
            </c:ext>
          </c:extLst>
        </c:ser>
        <c:ser>
          <c:idx val="1"/>
          <c:order val="1"/>
          <c:tx>
            <c:strRef>
              <c:f>Sheet2!$D$165</c:f>
              <c:strCache>
                <c:ptCount val="1"/>
                <c:pt idx="0">
                  <c:v>Vaučeris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lv-LV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Sheet2!$A$166:$B$187</c:f>
              <c:multiLvlStrCache>
                <c:ptCount val="22"/>
                <c:lvl>
                  <c:pt idx="0">
                    <c:v>Qtr4</c:v>
                  </c:pt>
                  <c:pt idx="1">
                    <c:v>Qtr1</c:v>
                  </c:pt>
                  <c:pt idx="2">
                    <c:v>Qtr2</c:v>
                  </c:pt>
                  <c:pt idx="3">
                    <c:v>Qtr3</c:v>
                  </c:pt>
                  <c:pt idx="4">
                    <c:v>Qtr4</c:v>
                  </c:pt>
                  <c:pt idx="5">
                    <c:v>Qtr1</c:v>
                  </c:pt>
                  <c:pt idx="6">
                    <c:v>Qtr2</c:v>
                  </c:pt>
                  <c:pt idx="7">
                    <c:v>Qtr3</c:v>
                  </c:pt>
                  <c:pt idx="8">
                    <c:v>Qtr4</c:v>
                  </c:pt>
                  <c:pt idx="9">
                    <c:v>Qtr1</c:v>
                  </c:pt>
                  <c:pt idx="10">
                    <c:v>Qtr2</c:v>
                  </c:pt>
                  <c:pt idx="11">
                    <c:v>Qtr3</c:v>
                  </c:pt>
                  <c:pt idx="12">
                    <c:v>Qtr4</c:v>
                  </c:pt>
                  <c:pt idx="13">
                    <c:v>Qtr1</c:v>
                  </c:pt>
                  <c:pt idx="14">
                    <c:v>Qtr2</c:v>
                  </c:pt>
                  <c:pt idx="15">
                    <c:v>Qtr3</c:v>
                  </c:pt>
                  <c:pt idx="16">
                    <c:v>Qtr4</c:v>
                  </c:pt>
                  <c:pt idx="17">
                    <c:v>Qtr1</c:v>
                  </c:pt>
                  <c:pt idx="18">
                    <c:v>Qtr2</c:v>
                  </c:pt>
                  <c:pt idx="19">
                    <c:v>Qtr3</c:v>
                  </c:pt>
                  <c:pt idx="20">
                    <c:v>Qtr4</c:v>
                  </c:pt>
                  <c:pt idx="21">
                    <c:v>Qtr1</c:v>
                  </c:pt>
                </c:lvl>
                <c:lvl>
                  <c:pt idx="0">
                    <c:v>2018</c:v>
                  </c:pt>
                  <c:pt idx="1">
                    <c:v>2019</c:v>
                  </c:pt>
                  <c:pt idx="5">
                    <c:v>2020</c:v>
                  </c:pt>
                  <c:pt idx="9">
                    <c:v>2021</c:v>
                  </c:pt>
                  <c:pt idx="13">
                    <c:v>2022</c:v>
                  </c:pt>
                  <c:pt idx="17">
                    <c:v>2023</c:v>
                  </c:pt>
                  <c:pt idx="21">
                    <c:v>2024</c:v>
                  </c:pt>
                </c:lvl>
              </c:multiLvlStrCache>
            </c:multiLvlStrRef>
          </c:cat>
          <c:val>
            <c:numRef>
              <c:f>Sheet2!$D$166:$D$187</c:f>
              <c:numCache>
                <c:formatCode>_([$€-2]\ * #,##0_);_([$€-2]\ * \(#,##0\);_([$€-2]\ * "-"??_);_(@_)</c:formatCode>
                <c:ptCount val="22"/>
                <c:pt idx="0">
                  <c:v>640</c:v>
                </c:pt>
                <c:pt idx="1">
                  <c:v>640</c:v>
                </c:pt>
                <c:pt idx="2">
                  <c:v>640</c:v>
                </c:pt>
                <c:pt idx="3">
                  <c:v>640</c:v>
                </c:pt>
                <c:pt idx="4">
                  <c:v>640</c:v>
                </c:pt>
                <c:pt idx="5">
                  <c:v>640</c:v>
                </c:pt>
                <c:pt idx="6">
                  <c:v>640</c:v>
                </c:pt>
                <c:pt idx="7">
                  <c:v>640</c:v>
                </c:pt>
                <c:pt idx="8">
                  <c:v>640</c:v>
                </c:pt>
                <c:pt idx="9">
                  <c:v>640</c:v>
                </c:pt>
                <c:pt idx="10">
                  <c:v>640</c:v>
                </c:pt>
                <c:pt idx="11">
                  <c:v>640</c:v>
                </c:pt>
                <c:pt idx="12">
                  <c:v>640</c:v>
                </c:pt>
                <c:pt idx="13">
                  <c:v>640</c:v>
                </c:pt>
                <c:pt idx="14">
                  <c:v>640</c:v>
                </c:pt>
                <c:pt idx="15">
                  <c:v>640</c:v>
                </c:pt>
                <c:pt idx="16">
                  <c:v>640</c:v>
                </c:pt>
                <c:pt idx="17">
                  <c:v>640</c:v>
                </c:pt>
                <c:pt idx="18">
                  <c:v>800</c:v>
                </c:pt>
                <c:pt idx="19">
                  <c:v>800</c:v>
                </c:pt>
                <c:pt idx="20">
                  <c:v>800</c:v>
                </c:pt>
                <c:pt idx="21">
                  <c:v>800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5F4-4946-85C2-E26822A83BC3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0"/>
        <c:overlap val="100"/>
        <c:axId val="141941567"/>
        <c:axId val="141942047"/>
      </c:barChart>
      <c:lineChart>
        <c:grouping val="standard"/>
        <c:varyColors val="0"/>
        <c:ser>
          <c:idx val="2"/>
          <c:order val="2"/>
          <c:tx>
            <c:strRef>
              <c:f>Sheet2!$E$165</c:f>
              <c:strCache>
                <c:ptCount val="1"/>
                <c:pt idx="0">
                  <c:v>Vid. SAC cena</c:v>
                </c:pt>
              </c:strCache>
            </c:strRef>
          </c:tx>
          <c:spPr>
            <a:ln w="34925" cap="rnd">
              <a:solidFill>
                <a:schemeClr val="accent5">
                  <a:lumMod val="60000"/>
                  <a:lumOff val="40000"/>
                </a:schemeClr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dLbls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5F4-4946-85C2-E26822A83BC3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C5F4-4946-85C2-E26822A83BC3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C5F4-4946-85C2-E26822A83BC3}"/>
                </c:ext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C5F4-4946-85C2-E26822A83BC3}"/>
                </c:ext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C5F4-4946-85C2-E26822A83BC3}"/>
                </c:ext>
              </c:extLst>
            </c:dLbl>
            <c:dLbl>
              <c:idx val="1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C5F4-4946-85C2-E26822A83BC3}"/>
                </c:ext>
              </c:extLst>
            </c:dLbl>
            <c:dLbl>
              <c:idx val="1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C5F4-4946-85C2-E26822A83BC3}"/>
                </c:ext>
              </c:extLst>
            </c:dLbl>
            <c:dLbl>
              <c:idx val="1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C5F4-4946-85C2-E26822A83BC3}"/>
                </c:ext>
              </c:extLst>
            </c:dLbl>
            <c:dLbl>
              <c:idx val="1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C5F4-4946-85C2-E26822A83BC3}"/>
                </c:ext>
              </c:extLst>
            </c:dLbl>
            <c:dLbl>
              <c:idx val="2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C5F4-4946-85C2-E26822A83BC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lv-LV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Sheet2!$A$166:$B$187</c:f>
              <c:multiLvlStrCache>
                <c:ptCount val="22"/>
                <c:lvl>
                  <c:pt idx="0">
                    <c:v>Qtr4</c:v>
                  </c:pt>
                  <c:pt idx="1">
                    <c:v>Qtr1</c:v>
                  </c:pt>
                  <c:pt idx="2">
                    <c:v>Qtr2</c:v>
                  </c:pt>
                  <c:pt idx="3">
                    <c:v>Qtr3</c:v>
                  </c:pt>
                  <c:pt idx="4">
                    <c:v>Qtr4</c:v>
                  </c:pt>
                  <c:pt idx="5">
                    <c:v>Qtr1</c:v>
                  </c:pt>
                  <c:pt idx="6">
                    <c:v>Qtr2</c:v>
                  </c:pt>
                  <c:pt idx="7">
                    <c:v>Qtr3</c:v>
                  </c:pt>
                  <c:pt idx="8">
                    <c:v>Qtr4</c:v>
                  </c:pt>
                  <c:pt idx="9">
                    <c:v>Qtr1</c:v>
                  </c:pt>
                  <c:pt idx="10">
                    <c:v>Qtr2</c:v>
                  </c:pt>
                  <c:pt idx="11">
                    <c:v>Qtr3</c:v>
                  </c:pt>
                  <c:pt idx="12">
                    <c:v>Qtr4</c:v>
                  </c:pt>
                  <c:pt idx="13">
                    <c:v>Qtr1</c:v>
                  </c:pt>
                  <c:pt idx="14">
                    <c:v>Qtr2</c:v>
                  </c:pt>
                  <c:pt idx="15">
                    <c:v>Qtr3</c:v>
                  </c:pt>
                  <c:pt idx="16">
                    <c:v>Qtr4</c:v>
                  </c:pt>
                  <c:pt idx="17">
                    <c:v>Qtr1</c:v>
                  </c:pt>
                  <c:pt idx="18">
                    <c:v>Qtr2</c:v>
                  </c:pt>
                  <c:pt idx="19">
                    <c:v>Qtr3</c:v>
                  </c:pt>
                  <c:pt idx="20">
                    <c:v>Qtr4</c:v>
                  </c:pt>
                  <c:pt idx="21">
                    <c:v>Qtr1</c:v>
                  </c:pt>
                </c:lvl>
                <c:lvl>
                  <c:pt idx="0">
                    <c:v>2018</c:v>
                  </c:pt>
                  <c:pt idx="1">
                    <c:v>2019</c:v>
                  </c:pt>
                  <c:pt idx="5">
                    <c:v>2020</c:v>
                  </c:pt>
                  <c:pt idx="9">
                    <c:v>2021</c:v>
                  </c:pt>
                  <c:pt idx="13">
                    <c:v>2022</c:v>
                  </c:pt>
                  <c:pt idx="17">
                    <c:v>2023</c:v>
                  </c:pt>
                  <c:pt idx="21">
                    <c:v>2024</c:v>
                  </c:pt>
                </c:lvl>
              </c:multiLvlStrCache>
            </c:multiLvlStrRef>
          </c:cat>
          <c:val>
            <c:numRef>
              <c:f>Sheet2!$E$166:$E$187</c:f>
              <c:numCache>
                <c:formatCode>_([$€-2]\ * #,##0_);_([$€-2]\ * \(#,##0\);_([$€-2]\ * "-"??_);_(@_)</c:formatCode>
                <c:ptCount val="22"/>
                <c:pt idx="0">
                  <c:v>1043.4977419354839</c:v>
                </c:pt>
                <c:pt idx="1">
                  <c:v>1044.2956666666666</c:v>
                </c:pt>
                <c:pt idx="2">
                  <c:v>1079.4284848484849</c:v>
                </c:pt>
                <c:pt idx="3">
                  <c:v>1093.1924528301886</c:v>
                </c:pt>
                <c:pt idx="4">
                  <c:v>1102.8792000000001</c:v>
                </c:pt>
                <c:pt idx="5">
                  <c:v>1126.6981034482758</c:v>
                </c:pt>
                <c:pt idx="6">
                  <c:v>1120.5343037974681</c:v>
                </c:pt>
                <c:pt idx="7">
                  <c:v>1134.5002884615383</c:v>
                </c:pt>
                <c:pt idx="8">
                  <c:v>1145.124747474747</c:v>
                </c:pt>
                <c:pt idx="9">
                  <c:v>1169.6277866666667</c:v>
                </c:pt>
                <c:pt idx="10">
                  <c:v>1196.1109887640453</c:v>
                </c:pt>
                <c:pt idx="11">
                  <c:v>1211.3451301115242</c:v>
                </c:pt>
                <c:pt idx="12">
                  <c:v>1232.3538604651169</c:v>
                </c:pt>
                <c:pt idx="13">
                  <c:v>1246.3518384401116</c:v>
                </c:pt>
                <c:pt idx="14">
                  <c:v>1285.9214304461943</c:v>
                </c:pt>
                <c:pt idx="15">
                  <c:v>1311.7225278396438</c:v>
                </c:pt>
                <c:pt idx="16">
                  <c:v>1355.9621802325582</c:v>
                </c:pt>
                <c:pt idx="17">
                  <c:v>1495.2082474226804</c:v>
                </c:pt>
                <c:pt idx="18">
                  <c:v>1509.7192050587173</c:v>
                </c:pt>
                <c:pt idx="19">
                  <c:v>1546.1262050832604</c:v>
                </c:pt>
                <c:pt idx="20">
                  <c:v>1548.9117441860467</c:v>
                </c:pt>
                <c:pt idx="21">
                  <c:v>1669.2617369186046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5F4-4946-85C2-E26822A83BC3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41941567"/>
        <c:axId val="141942047"/>
      </c:lineChart>
      <c:catAx>
        <c:axId val="14194156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lv-LV"/>
          </a:p>
        </c:txPr>
        <c:crossAx val="141942047"/>
        <c:crosses val="autoZero"/>
        <c:auto val="1"/>
        <c:lblAlgn val="ctr"/>
        <c:lblOffset val="100"/>
        <c:noMultiLvlLbl val="0"/>
      </c:catAx>
      <c:valAx>
        <c:axId val="14194204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[$€-2]\ * #,##0_);_([$€-2]\ * \(#,##0\);_([$€-2]\ 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lv-LV"/>
          </a:p>
        </c:txPr>
        <c:crossAx val="14194156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lv-LV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lv-LV"/>
    </a:p>
  </c:txPr>
  <c:externalData r:id="rId4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v-LV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lv-LV">
                <a:solidFill>
                  <a:schemeClr val="tx1"/>
                </a:solidFill>
              </a:rPr>
              <a:t>Pietrūkst</a:t>
            </a:r>
            <a:r>
              <a:rPr lang="lv-LV" baseline="0">
                <a:solidFill>
                  <a:schemeClr val="tx1"/>
                </a:solidFill>
              </a:rPr>
              <a:t> l</a:t>
            </a:r>
            <a:r>
              <a:rPr lang="lv-LV">
                <a:solidFill>
                  <a:schemeClr val="tx1"/>
                </a:solidFill>
              </a:rPr>
              <a:t>īdz pilnai SAC klienta</a:t>
            </a:r>
            <a:r>
              <a:rPr lang="lv-LV" baseline="0">
                <a:solidFill>
                  <a:schemeClr val="tx1"/>
                </a:solidFill>
              </a:rPr>
              <a:t> uztur. maksai</a:t>
            </a:r>
            <a:endParaRPr lang="en-US">
              <a:solidFill>
                <a:schemeClr val="tx1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lv-LV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Sheet2!$C$189</c:f>
              <c:strCache>
                <c:ptCount val="1"/>
                <c:pt idx="0">
                  <c:v>Procents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2CF1-4874-A859-71638B3FEC26}"/>
                </c:ext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2CF1-4874-A859-71638B3FEC26}"/>
                </c:ext>
              </c:extLst>
            </c:dLbl>
            <c:dLbl>
              <c:idx val="1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CF1-4874-A859-71638B3FEC26}"/>
                </c:ext>
              </c:extLst>
            </c:dLbl>
            <c:dLbl>
              <c:idx val="1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CF1-4874-A859-71638B3FEC26}"/>
                </c:ext>
              </c:extLst>
            </c:dLbl>
            <c:dLbl>
              <c:idx val="1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CF1-4874-A859-71638B3FEC2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lv-LV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Sheet2!$A$190:$B$211</c:f>
              <c:multiLvlStrCache>
                <c:ptCount val="22"/>
                <c:lvl>
                  <c:pt idx="0">
                    <c:v>Qtr4</c:v>
                  </c:pt>
                  <c:pt idx="1">
                    <c:v>Qtr1</c:v>
                  </c:pt>
                  <c:pt idx="2">
                    <c:v>Qtr2</c:v>
                  </c:pt>
                  <c:pt idx="3">
                    <c:v>Qtr3</c:v>
                  </c:pt>
                  <c:pt idx="4">
                    <c:v>Qtr4</c:v>
                  </c:pt>
                  <c:pt idx="5">
                    <c:v>Qtr1</c:v>
                  </c:pt>
                  <c:pt idx="6">
                    <c:v>Qtr2</c:v>
                  </c:pt>
                  <c:pt idx="7">
                    <c:v>Qtr3</c:v>
                  </c:pt>
                  <c:pt idx="8">
                    <c:v>Qtr4</c:v>
                  </c:pt>
                  <c:pt idx="9">
                    <c:v>Qtr1</c:v>
                  </c:pt>
                  <c:pt idx="10">
                    <c:v>Qtr2</c:v>
                  </c:pt>
                  <c:pt idx="11">
                    <c:v>Qtr3</c:v>
                  </c:pt>
                  <c:pt idx="12">
                    <c:v>Qtr4</c:v>
                  </c:pt>
                  <c:pt idx="13">
                    <c:v>Qtr1</c:v>
                  </c:pt>
                  <c:pt idx="14">
                    <c:v>Qtr2</c:v>
                  </c:pt>
                  <c:pt idx="15">
                    <c:v>Qtr3</c:v>
                  </c:pt>
                  <c:pt idx="16">
                    <c:v>Qtr4</c:v>
                  </c:pt>
                  <c:pt idx="17">
                    <c:v>Qtr1</c:v>
                  </c:pt>
                  <c:pt idx="18">
                    <c:v>Qtr2</c:v>
                  </c:pt>
                  <c:pt idx="19">
                    <c:v>Qtr3</c:v>
                  </c:pt>
                  <c:pt idx="20">
                    <c:v>Qtr4</c:v>
                  </c:pt>
                  <c:pt idx="21">
                    <c:v>Qtr1</c:v>
                  </c:pt>
                </c:lvl>
                <c:lvl>
                  <c:pt idx="0">
                    <c:v>2018</c:v>
                  </c:pt>
                  <c:pt idx="1">
                    <c:v>2019</c:v>
                  </c:pt>
                  <c:pt idx="5">
                    <c:v>2020</c:v>
                  </c:pt>
                  <c:pt idx="9">
                    <c:v>2021</c:v>
                  </c:pt>
                  <c:pt idx="13">
                    <c:v>2022</c:v>
                  </c:pt>
                  <c:pt idx="17">
                    <c:v>2023</c:v>
                  </c:pt>
                  <c:pt idx="21">
                    <c:v>2024</c:v>
                  </c:pt>
                </c:lvl>
              </c:multiLvlStrCache>
            </c:multiLvlStrRef>
          </c:cat>
          <c:val>
            <c:numRef>
              <c:f>Sheet2!$C$190:$C$211</c:f>
              <c:numCache>
                <c:formatCode>0%</c:formatCode>
                <c:ptCount val="22"/>
                <c:pt idx="0">
                  <c:v>2.2066295025755477E-2</c:v>
                </c:pt>
                <c:pt idx="1">
                  <c:v>4.5221867242578408E-2</c:v>
                </c:pt>
                <c:pt idx="2">
                  <c:v>0.11160479423173994</c:v>
                </c:pt>
                <c:pt idx="3">
                  <c:v>0.13435221749696225</c:v>
                </c:pt>
                <c:pt idx="4">
                  <c:v>0.11253653165278671</c:v>
                </c:pt>
                <c:pt idx="5">
                  <c:v>0.13664171888286938</c:v>
                </c:pt>
                <c:pt idx="6">
                  <c:v>0.13660074686341406</c:v>
                </c:pt>
                <c:pt idx="7">
                  <c:v>0.13284703541537207</c:v>
                </c:pt>
                <c:pt idx="8">
                  <c:v>0.14244052630673601</c:v>
                </c:pt>
                <c:pt idx="9">
                  <c:v>0.17260878115937153</c:v>
                </c:pt>
                <c:pt idx="10">
                  <c:v>0.18835811693022608</c:v>
                </c:pt>
                <c:pt idx="11">
                  <c:v>0.19551823000293636</c:v>
                </c:pt>
                <c:pt idx="12">
                  <c:v>0.20508792752871891</c:v>
                </c:pt>
                <c:pt idx="13">
                  <c:v>0.21299686878904595</c:v>
                </c:pt>
                <c:pt idx="14">
                  <c:v>0.23822724705926679</c:v>
                </c:pt>
                <c:pt idx="15">
                  <c:v>0.21037823716096193</c:v>
                </c:pt>
                <c:pt idx="16">
                  <c:v>0.21968076431781194</c:v>
                </c:pt>
                <c:pt idx="17">
                  <c:v>0.29516145046168102</c:v>
                </c:pt>
                <c:pt idx="18">
                  <c:v>0.19421480388475476</c:v>
                </c:pt>
                <c:pt idx="19">
                  <c:v>0.21391516498217261</c:v>
                </c:pt>
                <c:pt idx="20">
                  <c:v>0.20066262577003616</c:v>
                </c:pt>
                <c:pt idx="21">
                  <c:v>0.25699066284502986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CF1-4874-A859-71638B3FEC26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430087712"/>
        <c:axId val="430089632"/>
      </c:lineChart>
      <c:catAx>
        <c:axId val="4300877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lv-LV"/>
          </a:p>
        </c:txPr>
        <c:crossAx val="430089632"/>
        <c:crosses val="autoZero"/>
        <c:auto val="1"/>
        <c:lblAlgn val="ctr"/>
        <c:lblOffset val="100"/>
        <c:noMultiLvlLbl val="0"/>
      </c:catAx>
      <c:valAx>
        <c:axId val="430089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lv-LV"/>
          </a:p>
        </c:txPr>
        <c:crossAx val="4300877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lv-LV"/>
    </a:p>
  </c:txPr>
  <c:externalData r:id="rId4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v-LV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lv-LV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Sheet2!$C$56</c:f>
              <c:strCache>
                <c:ptCount val="1"/>
                <c:pt idx="0">
                  <c:v> SAC Ēdināšanas maksa dienā 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dLbl>
              <c:idx val="12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11C7-4DDF-B5CD-934DE678A5E1}"/>
                </c:ext>
              </c:extLst>
            </c:dLbl>
            <c:dLbl>
              <c:idx val="21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1C7-4DDF-B5CD-934DE678A5E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accent2"/>
                    </a:solidFill>
                    <a:latin typeface="+mn-lt"/>
                    <a:ea typeface="+mn-ea"/>
                    <a:cs typeface="+mn-cs"/>
                  </a:defRPr>
                </a:pPr>
                <a:endParaRPr lang="lv-LV"/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Sheet2!$A$57:$B$78</c:f>
              <c:multiLvlStrCache>
                <c:ptCount val="22"/>
                <c:lvl>
                  <c:pt idx="0">
                    <c:v>Qtr4</c:v>
                  </c:pt>
                  <c:pt idx="1">
                    <c:v>Qtr1</c:v>
                  </c:pt>
                  <c:pt idx="2">
                    <c:v>Qtr2</c:v>
                  </c:pt>
                  <c:pt idx="3">
                    <c:v>Qtr3</c:v>
                  </c:pt>
                  <c:pt idx="4">
                    <c:v>Qtr4</c:v>
                  </c:pt>
                  <c:pt idx="5">
                    <c:v>Qtr1</c:v>
                  </c:pt>
                  <c:pt idx="6">
                    <c:v>Qtr2</c:v>
                  </c:pt>
                  <c:pt idx="7">
                    <c:v>Qtr3</c:v>
                  </c:pt>
                  <c:pt idx="8">
                    <c:v>Qtr4</c:v>
                  </c:pt>
                  <c:pt idx="9">
                    <c:v>Qtr1</c:v>
                  </c:pt>
                  <c:pt idx="10">
                    <c:v>Qtr2</c:v>
                  </c:pt>
                  <c:pt idx="11">
                    <c:v>Qtr3</c:v>
                  </c:pt>
                  <c:pt idx="12">
                    <c:v>Qtr4</c:v>
                  </c:pt>
                  <c:pt idx="13">
                    <c:v>Qtr1</c:v>
                  </c:pt>
                  <c:pt idx="14">
                    <c:v>Qtr2</c:v>
                  </c:pt>
                  <c:pt idx="15">
                    <c:v>Qtr3</c:v>
                  </c:pt>
                  <c:pt idx="16">
                    <c:v>Qtr4</c:v>
                  </c:pt>
                  <c:pt idx="17">
                    <c:v>Qtr1</c:v>
                  </c:pt>
                  <c:pt idx="18">
                    <c:v>Qtr2</c:v>
                  </c:pt>
                  <c:pt idx="19">
                    <c:v>Qtr3</c:v>
                  </c:pt>
                  <c:pt idx="20">
                    <c:v>Qtr4</c:v>
                  </c:pt>
                  <c:pt idx="21">
                    <c:v>Qtr1</c:v>
                  </c:pt>
                </c:lvl>
                <c:lvl>
                  <c:pt idx="0">
                    <c:v>2018</c:v>
                  </c:pt>
                  <c:pt idx="1">
                    <c:v>2019</c:v>
                  </c:pt>
                  <c:pt idx="5">
                    <c:v>2020</c:v>
                  </c:pt>
                  <c:pt idx="9">
                    <c:v>2021</c:v>
                  </c:pt>
                  <c:pt idx="13">
                    <c:v>2022</c:v>
                  </c:pt>
                  <c:pt idx="17">
                    <c:v>2023</c:v>
                  </c:pt>
                  <c:pt idx="21">
                    <c:v>2024</c:v>
                  </c:pt>
                </c:lvl>
              </c:multiLvlStrCache>
            </c:multiLvlStrRef>
          </c:cat>
          <c:val>
            <c:numRef>
              <c:f>Sheet2!$C$57:$C$78</c:f>
              <c:numCache>
                <c:formatCode>_([$€-2]\ * #,##0.00_);_([$€-2]\ * \(#,##0.00\);_([$€-2]\ * "-"??_);_(@_)</c:formatCode>
                <c:ptCount val="22"/>
                <c:pt idx="0">
                  <c:v>2.3915246015246003</c:v>
                </c:pt>
                <c:pt idx="1">
                  <c:v>2.4498881509961548</c:v>
                </c:pt>
                <c:pt idx="2">
                  <c:v>2.3774747122427629</c:v>
                </c:pt>
                <c:pt idx="3">
                  <c:v>2.2650879007238887</c:v>
                </c:pt>
                <c:pt idx="4">
                  <c:v>2.2937999328633767</c:v>
                </c:pt>
                <c:pt idx="5">
                  <c:v>2.2775398710553096</c:v>
                </c:pt>
                <c:pt idx="6">
                  <c:v>2.3292697899838442</c:v>
                </c:pt>
                <c:pt idx="7">
                  <c:v>2.4128414442700157</c:v>
                </c:pt>
                <c:pt idx="8">
                  <c:v>2.5702160977137485</c:v>
                </c:pt>
                <c:pt idx="9">
                  <c:v>2.76567320261438</c:v>
                </c:pt>
                <c:pt idx="10">
                  <c:v>2.8660412815773264</c:v>
                </c:pt>
                <c:pt idx="11">
                  <c:v>2.8512278697886924</c:v>
                </c:pt>
                <c:pt idx="12">
                  <c:v>2.989903655426466</c:v>
                </c:pt>
                <c:pt idx="13">
                  <c:v>3.0572929754426044</c:v>
                </c:pt>
                <c:pt idx="14">
                  <c:v>3.1086354775828458</c:v>
                </c:pt>
                <c:pt idx="15">
                  <c:v>3.291611807732497</c:v>
                </c:pt>
                <c:pt idx="16">
                  <c:v>3.3120267146159774</c:v>
                </c:pt>
                <c:pt idx="17">
                  <c:v>3.5623597776654874</c:v>
                </c:pt>
                <c:pt idx="18">
                  <c:v>3.5682169606185079</c:v>
                </c:pt>
                <c:pt idx="19">
                  <c:v>3.5764411333659023</c:v>
                </c:pt>
                <c:pt idx="20">
                  <c:v>3.6064936562860446</c:v>
                </c:pt>
                <c:pt idx="21">
                  <c:v>3.9945337026777468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1C7-4DDF-B5CD-934DE678A5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89556608"/>
        <c:axId val="1989556128"/>
      </c:lineChart>
      <c:catAx>
        <c:axId val="1989556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v-LV"/>
          </a:p>
        </c:txPr>
        <c:crossAx val="1989556128"/>
        <c:crosses val="autoZero"/>
        <c:auto val="1"/>
        <c:lblAlgn val="ctr"/>
        <c:lblOffset val="100"/>
        <c:noMultiLvlLbl val="0"/>
      </c:catAx>
      <c:valAx>
        <c:axId val="1989556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[$€-2]\ * #,##0.00_);_([$€-2]\ * \(#,##0.00\);_([$€-2]\ 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v-LV"/>
          </a:p>
        </c:txPr>
        <c:crossAx val="19895566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lv-LV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v-LV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lv-LV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Sheet2!$C$133</c:f>
              <c:strCache>
                <c:ptCount val="1"/>
                <c:pt idx="0">
                  <c:v>Patēriņa cenu indeksi (1990.gads=100)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dLbl>
              <c:idx val="12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8BCC-41B5-A56D-EC08F15EA751}"/>
                </c:ext>
              </c:extLst>
            </c:dLbl>
            <c:dLbl>
              <c:idx val="21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BCC-41B5-A56D-EC08F15EA75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accent2"/>
                    </a:solidFill>
                    <a:latin typeface="+mn-lt"/>
                    <a:ea typeface="+mn-ea"/>
                    <a:cs typeface="+mn-cs"/>
                  </a:defRPr>
                </a:pPr>
                <a:endParaRPr lang="lv-LV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Sheet2!$A$134:$B$155</c:f>
              <c:multiLvlStrCache>
                <c:ptCount val="22"/>
                <c:lvl>
                  <c:pt idx="0">
                    <c:v>Qtr4</c:v>
                  </c:pt>
                  <c:pt idx="1">
                    <c:v>Qtr1</c:v>
                  </c:pt>
                  <c:pt idx="2">
                    <c:v>Qtr2</c:v>
                  </c:pt>
                  <c:pt idx="3">
                    <c:v>Qtr3</c:v>
                  </c:pt>
                  <c:pt idx="4">
                    <c:v>Qtr4</c:v>
                  </c:pt>
                  <c:pt idx="5">
                    <c:v>Qtr1</c:v>
                  </c:pt>
                  <c:pt idx="6">
                    <c:v>Qtr2</c:v>
                  </c:pt>
                  <c:pt idx="7">
                    <c:v>Qtr3</c:v>
                  </c:pt>
                  <c:pt idx="8">
                    <c:v>Qtr4</c:v>
                  </c:pt>
                  <c:pt idx="9">
                    <c:v>Qtr1</c:v>
                  </c:pt>
                  <c:pt idx="10">
                    <c:v>Qtr2</c:v>
                  </c:pt>
                  <c:pt idx="11">
                    <c:v>Qtr3</c:v>
                  </c:pt>
                  <c:pt idx="12">
                    <c:v>Qtr4</c:v>
                  </c:pt>
                  <c:pt idx="13">
                    <c:v>Qtr1</c:v>
                  </c:pt>
                  <c:pt idx="14">
                    <c:v>Qtr2</c:v>
                  </c:pt>
                  <c:pt idx="15">
                    <c:v>Qtr3</c:v>
                  </c:pt>
                  <c:pt idx="16">
                    <c:v>Qtr4</c:v>
                  </c:pt>
                  <c:pt idx="17">
                    <c:v>Qtr1</c:v>
                  </c:pt>
                  <c:pt idx="18">
                    <c:v>Qtr2</c:v>
                  </c:pt>
                  <c:pt idx="19">
                    <c:v>Qtr3</c:v>
                  </c:pt>
                  <c:pt idx="20">
                    <c:v>Qtr4</c:v>
                  </c:pt>
                  <c:pt idx="21">
                    <c:v>Qtr1</c:v>
                  </c:pt>
                </c:lvl>
                <c:lvl>
                  <c:pt idx="0">
                    <c:v>2018</c:v>
                  </c:pt>
                  <c:pt idx="1">
                    <c:v>2019</c:v>
                  </c:pt>
                  <c:pt idx="5">
                    <c:v>2020</c:v>
                  </c:pt>
                  <c:pt idx="9">
                    <c:v>2021</c:v>
                  </c:pt>
                  <c:pt idx="13">
                    <c:v>2022</c:v>
                  </c:pt>
                  <c:pt idx="17">
                    <c:v>2023</c:v>
                  </c:pt>
                  <c:pt idx="21">
                    <c:v>2024</c:v>
                  </c:pt>
                </c:lvl>
              </c:multiLvlStrCache>
            </c:multiLvlStrRef>
          </c:cat>
          <c:val>
            <c:numRef>
              <c:f>Sheet2!$C$134:$C$155</c:f>
              <c:numCache>
                <c:formatCode>General</c:formatCode>
                <c:ptCount val="22"/>
                <c:pt idx="0">
                  <c:v>22041.4</c:v>
                </c:pt>
                <c:pt idx="1">
                  <c:v>22174.2</c:v>
                </c:pt>
                <c:pt idx="2">
                  <c:v>22593.7</c:v>
                </c:pt>
                <c:pt idx="3">
                  <c:v>22476.7</c:v>
                </c:pt>
                <c:pt idx="4">
                  <c:v>22528.799999999999</c:v>
                </c:pt>
                <c:pt idx="5">
                  <c:v>22604.7</c:v>
                </c:pt>
                <c:pt idx="6">
                  <c:v>22498</c:v>
                </c:pt>
                <c:pt idx="7">
                  <c:v>22476.799999999999</c:v>
                </c:pt>
                <c:pt idx="8">
                  <c:v>22390.400000000001</c:v>
                </c:pt>
                <c:pt idx="9">
                  <c:v>22576.799999999999</c:v>
                </c:pt>
                <c:pt idx="10">
                  <c:v>23021.8</c:v>
                </c:pt>
                <c:pt idx="11">
                  <c:v>23329.4</c:v>
                </c:pt>
                <c:pt idx="12">
                  <c:v>23989.200000000001</c:v>
                </c:pt>
                <c:pt idx="13">
                  <c:v>24660.1</c:v>
                </c:pt>
                <c:pt idx="14">
                  <c:v>26798.5</c:v>
                </c:pt>
                <c:pt idx="15">
                  <c:v>28402.7</c:v>
                </c:pt>
                <c:pt idx="16">
                  <c:v>29140.3</c:v>
                </c:pt>
                <c:pt idx="17">
                  <c:v>29503.5</c:v>
                </c:pt>
                <c:pt idx="18">
                  <c:v>29915.8</c:v>
                </c:pt>
                <c:pt idx="19">
                  <c:v>29828.6</c:v>
                </c:pt>
                <c:pt idx="20">
                  <c:v>29496.2</c:v>
                </c:pt>
                <c:pt idx="21">
                  <c:v>29726.1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BCC-41B5-A56D-EC08F15EA7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13605136"/>
        <c:axId val="1213604176"/>
      </c:lineChart>
      <c:catAx>
        <c:axId val="12136051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v-LV"/>
          </a:p>
        </c:txPr>
        <c:crossAx val="1213604176"/>
        <c:crosses val="autoZero"/>
        <c:auto val="1"/>
        <c:lblAlgn val="ctr"/>
        <c:lblOffset val="100"/>
        <c:noMultiLvlLbl val="0"/>
      </c:catAx>
      <c:valAx>
        <c:axId val="1213604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v-LV"/>
          </a:p>
        </c:txPr>
        <c:crossAx val="12136051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>
      <a:noFill/>
    </a:ln>
    <a:effectLst/>
  </c:spPr>
  <c:txPr>
    <a:bodyPr/>
    <a:lstStyle/>
    <a:p>
      <a:pPr>
        <a:defRPr/>
      </a:pPr>
      <a:endParaRPr lang="lv-LV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v-LV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sv-SE">
                <a:solidFill>
                  <a:schemeClr val="tx1"/>
                </a:solidFill>
              </a:rPr>
              <a:t>Vienas stundas darba speka izmaksas</a:t>
            </a:r>
            <a:endParaRPr lang="lv-LV">
              <a:solidFill>
                <a:schemeClr val="tx1"/>
              </a:solidFill>
            </a:endParaRPr>
          </a:p>
          <a:p>
            <a:pPr>
              <a:defRPr sz="1800"/>
            </a:pPr>
            <a:r>
              <a:rPr lang="sv-SE">
                <a:solidFill>
                  <a:schemeClr val="accent4"/>
                </a:solidFill>
              </a:rPr>
              <a:t>Pavisam</a:t>
            </a:r>
            <a:r>
              <a:rPr lang="sv-SE">
                <a:solidFill>
                  <a:schemeClr val="tx1"/>
                </a:solidFill>
              </a:rPr>
              <a:t>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lv-LV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Sheet2!$C$82</c:f>
              <c:strCache>
                <c:ptCount val="1"/>
                <c:pt idx="0">
                  <c:v>Vienas stundas darba speka izmaksas_Pavisam 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dLbl>
              <c:idx val="12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119-42DF-89A4-406E1F5A76FD}"/>
                </c:ext>
              </c:extLst>
            </c:dLbl>
            <c:dLbl>
              <c:idx val="21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119-42DF-89A4-406E1F5A76F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lv-LV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Sheet2!$A$83:$B$104</c:f>
              <c:multiLvlStrCache>
                <c:ptCount val="22"/>
                <c:lvl>
                  <c:pt idx="0">
                    <c:v>Qtr4</c:v>
                  </c:pt>
                  <c:pt idx="1">
                    <c:v>Qtr1</c:v>
                  </c:pt>
                  <c:pt idx="2">
                    <c:v>Qtr2</c:v>
                  </c:pt>
                  <c:pt idx="3">
                    <c:v>Qtr3</c:v>
                  </c:pt>
                  <c:pt idx="4">
                    <c:v>Qtr4</c:v>
                  </c:pt>
                  <c:pt idx="5">
                    <c:v>Qtr1</c:v>
                  </c:pt>
                  <c:pt idx="6">
                    <c:v>Qtr2</c:v>
                  </c:pt>
                  <c:pt idx="7">
                    <c:v>Qtr3</c:v>
                  </c:pt>
                  <c:pt idx="8">
                    <c:v>Qtr4</c:v>
                  </c:pt>
                  <c:pt idx="9">
                    <c:v>Qtr1</c:v>
                  </c:pt>
                  <c:pt idx="10">
                    <c:v>Qtr2</c:v>
                  </c:pt>
                  <c:pt idx="11">
                    <c:v>Qtr3</c:v>
                  </c:pt>
                  <c:pt idx="12">
                    <c:v>Qtr4</c:v>
                  </c:pt>
                  <c:pt idx="13">
                    <c:v>Qtr1</c:v>
                  </c:pt>
                  <c:pt idx="14">
                    <c:v>Qtr2</c:v>
                  </c:pt>
                  <c:pt idx="15">
                    <c:v>Qtr3</c:v>
                  </c:pt>
                  <c:pt idx="16">
                    <c:v>Qtr4</c:v>
                  </c:pt>
                  <c:pt idx="17">
                    <c:v>Qtr1</c:v>
                  </c:pt>
                  <c:pt idx="18">
                    <c:v>Qtr2</c:v>
                  </c:pt>
                  <c:pt idx="19">
                    <c:v>Qtr3</c:v>
                  </c:pt>
                  <c:pt idx="20">
                    <c:v>Qtr4</c:v>
                  </c:pt>
                  <c:pt idx="21">
                    <c:v>Qtr1</c:v>
                  </c:pt>
                </c:lvl>
                <c:lvl>
                  <c:pt idx="0">
                    <c:v>2018</c:v>
                  </c:pt>
                  <c:pt idx="1">
                    <c:v>2019</c:v>
                  </c:pt>
                  <c:pt idx="5">
                    <c:v>2020</c:v>
                  </c:pt>
                  <c:pt idx="9">
                    <c:v>2021</c:v>
                  </c:pt>
                  <c:pt idx="13">
                    <c:v>2022</c:v>
                  </c:pt>
                  <c:pt idx="17">
                    <c:v>2023</c:v>
                  </c:pt>
                  <c:pt idx="21">
                    <c:v>2024</c:v>
                  </c:pt>
                </c:lvl>
              </c:multiLvlStrCache>
            </c:multiLvlStrRef>
          </c:cat>
          <c:val>
            <c:numRef>
              <c:f>Sheet2!$C$83:$C$104</c:f>
              <c:numCache>
                <c:formatCode>_([$€-2]\ * #,##0.00_);_([$€-2]\ * \(#,##0.00\);_([$€-2]\ * "-"??_);_(@_)</c:formatCode>
                <c:ptCount val="22"/>
                <c:pt idx="0">
                  <c:v>9.07</c:v>
                </c:pt>
                <c:pt idx="1">
                  <c:v>8.82</c:v>
                </c:pt>
                <c:pt idx="2">
                  <c:v>9.65</c:v>
                </c:pt>
                <c:pt idx="3">
                  <c:v>9.66</c:v>
                </c:pt>
                <c:pt idx="4">
                  <c:v>9.76</c:v>
                </c:pt>
                <c:pt idx="5">
                  <c:v>9.34</c:v>
                </c:pt>
                <c:pt idx="6">
                  <c:v>10.31</c:v>
                </c:pt>
                <c:pt idx="7">
                  <c:v>10.220000000000001</c:v>
                </c:pt>
                <c:pt idx="8">
                  <c:v>10.41</c:v>
                </c:pt>
                <c:pt idx="9">
                  <c:v>9.94</c:v>
                </c:pt>
                <c:pt idx="10">
                  <c:v>10.85</c:v>
                </c:pt>
                <c:pt idx="11">
                  <c:v>10.84</c:v>
                </c:pt>
                <c:pt idx="12">
                  <c:v>11.17</c:v>
                </c:pt>
                <c:pt idx="13">
                  <c:v>11</c:v>
                </c:pt>
                <c:pt idx="14">
                  <c:v>11.55</c:v>
                </c:pt>
                <c:pt idx="15">
                  <c:v>11.42</c:v>
                </c:pt>
                <c:pt idx="16">
                  <c:v>11.85</c:v>
                </c:pt>
                <c:pt idx="17">
                  <c:v>11.56</c:v>
                </c:pt>
                <c:pt idx="18">
                  <c:v>13.12</c:v>
                </c:pt>
                <c:pt idx="19">
                  <c:v>13.07</c:v>
                </c:pt>
                <c:pt idx="20">
                  <c:v>13.32</c:v>
                </c:pt>
                <c:pt idx="21">
                  <c:v>13.5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119-42DF-89A4-406E1F5A76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04972096"/>
        <c:axId val="2004973056"/>
      </c:lineChart>
      <c:catAx>
        <c:axId val="2004972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v-LV"/>
          </a:p>
        </c:txPr>
        <c:crossAx val="2004973056"/>
        <c:crosses val="autoZero"/>
        <c:auto val="1"/>
        <c:lblAlgn val="ctr"/>
        <c:lblOffset val="100"/>
        <c:noMultiLvlLbl val="0"/>
      </c:catAx>
      <c:valAx>
        <c:axId val="2004973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[$€-2]\ * #,##0.00_);_([$€-2]\ * \(#,##0.00\);_([$€-2]\ 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v-LV"/>
          </a:p>
        </c:txPr>
        <c:crossAx val="20049720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lv-LV"/>
    </a:p>
  </c:txPr>
  <c:externalData r:id="rId4">
    <c:autoUpdate val="0"/>
  </c:externalData>
</c:chartSpace>
</file>

<file path=ppt/charts/chartEx1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'[jamovi_data file.xlsx]Sheet3'!$F$3:$F$24</cx:f>
        <cx:lvl ptCount="22">
          <cx:pt idx="0">2019Qtr1</cx:pt>
          <cx:pt idx="1">2019Qtr2</cx:pt>
          <cx:pt idx="2">2019Qtr3</cx:pt>
          <cx:pt idx="3">2019Qtr4</cx:pt>
          <cx:pt idx="4">2020Qtr1</cx:pt>
          <cx:pt idx="5">2020Qtr2</cx:pt>
          <cx:pt idx="6">2020Qtr3</cx:pt>
          <cx:pt idx="7">2020Qtr4</cx:pt>
          <cx:pt idx="8">2021Qtr1</cx:pt>
          <cx:pt idx="9">2021Qtr2</cx:pt>
          <cx:pt idx="10">2021Qtr3</cx:pt>
          <cx:pt idx="11">2021Qtr4</cx:pt>
          <cx:pt idx="12">2022Qtr1</cx:pt>
          <cx:pt idx="13">2022Qtr2</cx:pt>
          <cx:pt idx="14">2022Qtr3</cx:pt>
          <cx:pt idx="15">2022Qtr4</cx:pt>
          <cx:pt idx="16">2023Qtr1</cx:pt>
          <cx:pt idx="17">2023Qtr2</cx:pt>
          <cx:pt idx="18">2023Qtr3</cx:pt>
          <cx:pt idx="19">2023Qtr4</cx:pt>
          <cx:pt idx="20">2024Qtr1</cx:pt>
          <cx:pt idx="21">Kopā</cx:pt>
        </cx:lvl>
      </cx:strDim>
      <cx:numDim type="val">
        <cx:f>'[jamovi_data file.xlsx]Sheet3'!$G$3:$G$24</cx:f>
        <cx:lvl ptCount="22" formatCode="0%">
          <cx:pt idx="0">0.024404327446327576</cx:pt>
          <cx:pt idx="1">-0.029557855008175659</cx:pt>
          <cx:pt idx="2">-0.047271506586438271</cx:pt>
          <cx:pt idx="3">0.012675901950786144</cx:pt>
          <cx:pt idx="4">-0.0070887009695607709</cx:pt>
          <cx:pt idx="5">0.02271306842350259</cx:pt>
          <cx:pt idx="6">0.035878907048698373</cx:pt>
          <cx:pt idx="7">0.06522378576406837</cx:pt>
          <cx:pt idx="8">0.076046953824036034</cx:pt>
          <cx:pt idx="9">0.036290650272081629</cx:pt>
          <cx:pt idx="10">-0.0051685967972106396</cx:pt>
          <cx:pt idx="11">0.048637215954279736</cx:pt>
          <cx:pt idx="12">0.022538960375472802</cx:pt>
          <cx:pt idx="13">0.016793451773397194</cx:pt>
          <cx:pt idx="14">0.058860658147003614</cx:pt>
          <cx:pt idx="15">0.006202100392130914</cx:pt>
          <cx:pt idx="16">0.075583044649002951</cx:pt>
          <cx:pt idx="17">0.0016441862469205415</cx:pt>
          <cx:pt idx="18">0.0023048409999062488</cx:pt>
          <cx:pt idx="19">0.008402912783820625</cx:pt>
          <cx:pt idx="20">0.10759482294259864</cx:pt>
          <cx:pt idx="21">0.53270912963264871</cx:pt>
        </cx:lvl>
      </cx:numDim>
    </cx:data>
  </cx:chartData>
  <cx:chart>
    <cx:plotArea>
      <cx:plotAreaRegion>
        <cx:series layoutId="waterfall" uniqueId="{FC233787-9C06-4973-A2FD-6E1289F9ACFB}">
          <cx:tx>
            <cx:txData>
              <cx:f>'[jamovi_data file.xlsx]Sheet3'!$G$1:$G$2</cx:f>
              <cx:v>Procents</cx:v>
            </cx:txData>
          </cx:tx>
          <cx:dataLabels pos="outEnd">
            <cx:visibility seriesName="0" categoryName="0" value="1"/>
          </cx:dataLabels>
          <cx:dataId val="0"/>
          <cx:layoutPr>
            <cx:subtotals>
              <cx:idx val="21"/>
            </cx:subtotals>
          </cx:layoutPr>
        </cx:series>
      </cx:plotAreaRegion>
      <cx:axis id="0">
        <cx:catScaling gapWidth="0.5"/>
        <cx:tickLabels/>
        <cx:txPr>
          <a:bodyPr spcFirstLastPara="1" vertOverflow="ellipsis" horzOverflow="overflow" wrap="square" lIns="0" tIns="0" rIns="0" bIns="0" anchor="ctr" anchorCtr="1"/>
          <a:lstStyle/>
          <a:p>
            <a:pPr algn="ctr" rtl="0">
              <a:defRPr sz="1100">
                <a:solidFill>
                  <a:schemeClr val="tx1"/>
                </a:solidFill>
              </a:defRPr>
            </a:pPr>
            <a:endParaRPr lang="en-US" sz="1100" b="0" i="0" u="none" strike="noStrike" baseline="0">
              <a:solidFill>
                <a:schemeClr val="tx1"/>
              </a:solidFill>
              <a:latin typeface="Aptos Narrow" panose="02110004020202020204"/>
            </a:endParaRPr>
          </a:p>
        </cx:txPr>
      </cx:axis>
      <cx:axis id="1">
        <cx:valScaling/>
        <cx:majorGridlines/>
        <cx:tickLabels/>
        <cx:txPr>
          <a:bodyPr spcFirstLastPara="1" vertOverflow="ellipsis" horzOverflow="overflow" wrap="square" lIns="0" tIns="0" rIns="0" bIns="0" anchor="ctr" anchorCtr="1"/>
          <a:lstStyle/>
          <a:p>
            <a:pPr algn="ctr" rtl="0">
              <a:defRPr sz="1200">
                <a:solidFill>
                  <a:schemeClr val="tx1"/>
                </a:solidFill>
              </a:defRPr>
            </a:pPr>
            <a:endParaRPr lang="en-US" sz="1200" b="0" i="0" u="none" strike="noStrike" baseline="0">
              <a:solidFill>
                <a:schemeClr val="tx1"/>
              </a:solidFill>
              <a:latin typeface="Aptos Narrow" panose="02110004020202020204"/>
            </a:endParaRPr>
          </a:p>
        </cx:txPr>
      </cx:axis>
    </cx:plotArea>
  </cx:chart>
  <cx:clrMapOvr bg1="lt1" tx1="dk1" bg2="lt2" tx2="dk2" accent1="accent1" accent2="accent2" accent3="accent3" accent4="accent4" accent5="accent5" accent6="accent6" hlink="hlink" folHlink="folHlink"/>
</cx:chartSpace>
</file>

<file path=ppt/charts/chartEx2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'[jamovi_data file.xlsx]Sheet3'!$F$33:$F$54</cx:f>
        <cx:lvl ptCount="22">
          <cx:pt idx="0">2019Qtr1</cx:pt>
          <cx:pt idx="1">2019Qtr2</cx:pt>
          <cx:pt idx="2">2019Qtr3</cx:pt>
          <cx:pt idx="3">2019Qtr4</cx:pt>
          <cx:pt idx="4">2020Qtr1</cx:pt>
          <cx:pt idx="5">2020Qtr2</cx:pt>
          <cx:pt idx="6">2020Qtr3</cx:pt>
          <cx:pt idx="7">2020Qtr4</cx:pt>
          <cx:pt idx="8">2021Qtr1</cx:pt>
          <cx:pt idx="9">2021Qtr2</cx:pt>
          <cx:pt idx="10">2021Qtr3</cx:pt>
          <cx:pt idx="11">2021Qtr4</cx:pt>
          <cx:pt idx="12">2022Qtr1</cx:pt>
          <cx:pt idx="13">2022Qtr2</cx:pt>
          <cx:pt idx="14">2022Qtr3</cx:pt>
          <cx:pt idx="15">2022Qtr4</cx:pt>
          <cx:pt idx="16">2023Qtr1</cx:pt>
          <cx:pt idx="17">2023Qtr2</cx:pt>
          <cx:pt idx="18">2023Qtr3</cx:pt>
          <cx:pt idx="19">2023Qtr4</cx:pt>
          <cx:pt idx="20">2024Qtr1</cx:pt>
          <cx:pt idx="21">Kopā</cx:pt>
        </cx:lvl>
      </cx:strDim>
      <cx:numDim type="val">
        <cx:f>'[jamovi_data file.xlsx]Sheet3'!$G$33:$G$54</cx:f>
        <cx:lvl ptCount="22" formatCode="0%">
          <cx:pt idx="0">-0.027563395810363836</cx:pt>
          <cx:pt idx="1">0.094104308390022678</cx:pt>
          <cx:pt idx="2">0.0010362694300517913</cx:pt>
          <cx:pt idx="3">0.010351966873705968</cx:pt>
          <cx:pt idx="4">-0.043032786885245894</cx:pt>
          <cx:pt idx="5">0.10385438972162749</cx:pt>
          <cx:pt idx="6">-0.0087293889427739919</cx:pt>
          <cx:pt idx="7">0.018590998043052788</cx:pt>
          <cx:pt idx="8">-0.045148895292987573</cx:pt>
          <cx:pt idx="9">0.091549295774647904</cx:pt>
          <cx:pt idx="10">-0.00092165898617509558</cx:pt>
          <cx:pt idx="11">0.030442804428044288</cx:pt>
          <cx:pt idx="12">-0.015219337511190683</cx:pt>
          <cx:pt idx="13">0.050000000000000065</cx:pt>
          <cx:pt idx="14">-0.011255411255411322</cx:pt>
          <cx:pt idx="15">0.037653239929947437</cx:pt>
          <cx:pt idx="16">-0.024472573839662375</cx:pt>
          <cx:pt idx="17">0.13494809688581302</cx:pt>
          <cx:pt idx="18">-0.0038109756097560164</cx:pt>
          <cx:pt idx="19">0.019127773527161437</cx:pt>
          <cx:pt idx="20">0.013513513513513492</cx:pt>
          <cx:pt idx="21">0.42501823238402153</cx:pt>
        </cx:lvl>
      </cx:numDim>
    </cx:data>
  </cx:chartData>
  <cx:chart>
    <cx:plotArea>
      <cx:plotAreaRegion>
        <cx:series layoutId="waterfall" uniqueId="{27151497-5631-4542-9002-4902C09A7A17}">
          <cx:tx>
            <cx:txData>
              <cx:f>'[jamovi_data file.xlsx]Sheet3'!$G$31:$G$32</cx:f>
              <cx:v>Procents</cx:v>
            </cx:txData>
          </cx:tx>
          <cx:dataLabels pos="outEnd">
            <cx:visibility seriesName="0" categoryName="0" value="1"/>
          </cx:dataLabels>
          <cx:dataId val="0"/>
          <cx:layoutPr>
            <cx:subtotals>
              <cx:idx val="21"/>
            </cx:subtotals>
          </cx:layoutPr>
        </cx:series>
      </cx:plotAreaRegion>
      <cx:axis id="0">
        <cx:catScaling gapWidth="0.5"/>
        <cx:tickLabels/>
        <cx:txPr>
          <a:bodyPr spcFirstLastPara="1" vertOverflow="ellipsis" horzOverflow="overflow" wrap="square" lIns="0" tIns="0" rIns="0" bIns="0" anchor="ctr" anchorCtr="1"/>
          <a:lstStyle/>
          <a:p>
            <a:pPr algn="ctr" rtl="0">
              <a:defRPr sz="1100">
                <a:solidFill>
                  <a:sysClr val="windowText" lastClr="000000"/>
                </a:solidFill>
              </a:defRPr>
            </a:pPr>
            <a:endParaRPr lang="en-US" sz="1100" b="0" i="0" u="none" strike="noStrike" baseline="0">
              <a:solidFill>
                <a:sysClr val="windowText" lastClr="000000"/>
              </a:solidFill>
              <a:latin typeface="Aptos Narrow" panose="02110004020202020204"/>
            </a:endParaRPr>
          </a:p>
        </cx:txPr>
      </cx:axis>
      <cx:axis id="1">
        <cx:valScaling/>
        <cx:majorGridlines/>
        <cx:tickLabels/>
        <cx:txPr>
          <a:bodyPr spcFirstLastPara="1" vertOverflow="ellipsis" horzOverflow="overflow" wrap="square" lIns="0" tIns="0" rIns="0" bIns="0" anchor="ctr" anchorCtr="1"/>
          <a:lstStyle/>
          <a:p>
            <a:pPr algn="ctr" rtl="0">
              <a:defRPr sz="1200">
                <a:solidFill>
                  <a:schemeClr val="tx1"/>
                </a:solidFill>
              </a:defRPr>
            </a:pPr>
            <a:endParaRPr lang="en-US" sz="1200" b="0" i="0" u="none" strike="noStrike" baseline="0">
              <a:solidFill>
                <a:schemeClr val="tx1"/>
              </a:solidFill>
              <a:latin typeface="Aptos Narrow" panose="02110004020202020204"/>
            </a:endParaRPr>
          </a:p>
        </cx:txPr>
      </cx:axis>
    </cx:plotArea>
  </cx:chart>
  <cx:clrMapOvr bg1="lt1" tx1="dk1" bg2="lt2" tx2="dk2" accent1="accent1" accent2="accent2" accent3="accent3" accent4="accent4" accent5="accent5" accent6="accent6" hlink="hlink" folHlink="folHlink"/>
</cx:chartSpace>
</file>

<file path=ppt/charts/chartEx3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'[jamovi_data file.xlsx]Sheet3'!$F$61:$F$82</cx:f>
        <cx:lvl ptCount="22">
          <cx:pt idx="0">2019Qtr1</cx:pt>
          <cx:pt idx="1">2019Qtr2</cx:pt>
          <cx:pt idx="2">2019Qtr3</cx:pt>
          <cx:pt idx="3">2019Qtr4</cx:pt>
          <cx:pt idx="4">2020Qtr1</cx:pt>
          <cx:pt idx="5">2020Qtr2</cx:pt>
          <cx:pt idx="6">2020Qtr3</cx:pt>
          <cx:pt idx="7">2020Qtr4</cx:pt>
          <cx:pt idx="8">2021Qtr1</cx:pt>
          <cx:pt idx="9">2021Qtr2</cx:pt>
          <cx:pt idx="10">2021Qtr3</cx:pt>
          <cx:pt idx="11">2021Qtr4</cx:pt>
          <cx:pt idx="12">2022Qtr1</cx:pt>
          <cx:pt idx="13">2022Qtr2</cx:pt>
          <cx:pt idx="14">2022Qtr3</cx:pt>
          <cx:pt idx="15">2022Qtr4</cx:pt>
          <cx:pt idx="16">2023Qtr1</cx:pt>
          <cx:pt idx="17">2023Qtr2</cx:pt>
          <cx:pt idx="18">2023Qtr3</cx:pt>
          <cx:pt idx="19">2023Qtr4</cx:pt>
          <cx:pt idx="20">2024Qtr1</cx:pt>
          <cx:pt idx="21">Kopā</cx:pt>
        </cx:lvl>
      </cx:strDim>
      <cx:numDim type="val">
        <cx:f>'[jamovi_data file.xlsx]Sheet3'!$G$61:$G$82</cx:f>
        <cx:lvl ptCount="22" formatCode="0%">
          <cx:pt idx="0">0.0060250256335804111</cx:pt>
          <cx:pt idx="1">0.018918382624852306</cx:pt>
          <cx:pt idx="2">-0.0051784346963976678</cx:pt>
          <cx:pt idx="3">0.0023179559276939473</cx:pt>
          <cx:pt idx="4">0.0033690209864707158</cx:pt>
          <cx:pt idx="5">-0.0047202572916252251</cx:pt>
          <cx:pt idx="6">-0.00094230598275405494</cx:pt>
          <cx:pt idx="7">-0.0038439635535306546</cx:pt>
          <cx:pt idx="8">0.0083249964270400625</cx:pt>
          <cx:pt idx="9">0.019710499273590591</cx:pt>
          <cx:pt idx="10">0.013361248903213571</cx:pt>
          <cx:pt idx="11">0.028281910379178172</cx:pt>
          <cx:pt idx="12">0.027966751704933793</cx:pt>
          <cx:pt idx="13">0.086714976824911555</cx:pt>
          <cx:pt idx="14">0.059861559415638962</cx:pt>
          <cx:pt idx="15">0.025969362067690696</cx:pt>
          <cx:pt idx="16">0.012463838738791321</cx:pt>
          <cx:pt idx="17">0.013974613181486918</cx:pt>
          <cx:pt idx="18">-0.0029148476724674163</cx:pt>
          <cx:pt idx="19">-0.011143667486908464</cx:pt>
          <cx:pt idx="20">0.0077942243407624649</cx:pt>
          <cx:pt idx="21">0.306310889746152</cx:pt>
        </cx:lvl>
      </cx:numDim>
    </cx:data>
  </cx:chartData>
  <cx:chart>
    <cx:plotArea>
      <cx:plotAreaRegion>
        <cx:series layoutId="waterfall" uniqueId="{699E83B2-F351-41A2-BD8C-CBD8FD568664}">
          <cx:tx>
            <cx:txData>
              <cx:f>'[jamovi_data file.xlsx]Sheet3'!$G$59:$G$60</cx:f>
              <cx:v>Procents</cx:v>
            </cx:txData>
          </cx:tx>
          <cx:dataLabels pos="outEnd">
            <cx:visibility seriesName="0" categoryName="0" value="1"/>
          </cx:dataLabels>
          <cx:dataId val="0"/>
          <cx:layoutPr>
            <cx:subtotals>
              <cx:idx val="21"/>
            </cx:subtotals>
          </cx:layoutPr>
        </cx:series>
      </cx:plotAreaRegion>
      <cx:axis id="0">
        <cx:catScaling gapWidth="0.5"/>
        <cx:tickLabels/>
        <cx:txPr>
          <a:bodyPr spcFirstLastPara="1" vertOverflow="ellipsis" horzOverflow="overflow" wrap="square" lIns="0" tIns="0" rIns="0" bIns="0" anchor="ctr" anchorCtr="1"/>
          <a:lstStyle/>
          <a:p>
            <a:pPr algn="ctr" rtl="0">
              <a:defRPr sz="1100">
                <a:solidFill>
                  <a:schemeClr val="tx1"/>
                </a:solidFill>
              </a:defRPr>
            </a:pPr>
            <a:endParaRPr lang="en-US" sz="1100" b="0" i="0" u="none" strike="noStrike" baseline="0">
              <a:solidFill>
                <a:schemeClr val="tx1"/>
              </a:solidFill>
              <a:latin typeface="Aptos Narrow" panose="02110004020202020204"/>
            </a:endParaRPr>
          </a:p>
        </cx:txPr>
      </cx:axis>
      <cx:axis id="1">
        <cx:valScaling/>
        <cx:majorGridlines/>
        <cx:tickLabels/>
        <cx:txPr>
          <a:bodyPr spcFirstLastPara="1" vertOverflow="ellipsis" horzOverflow="overflow" wrap="square" lIns="0" tIns="0" rIns="0" bIns="0" anchor="ctr" anchorCtr="1"/>
          <a:lstStyle/>
          <a:p>
            <a:pPr algn="ctr" rtl="0">
              <a:defRPr sz="1200">
                <a:solidFill>
                  <a:schemeClr val="tx1"/>
                </a:solidFill>
              </a:defRPr>
            </a:pPr>
            <a:endParaRPr lang="en-US" sz="1200" b="0" i="0" u="none" strike="noStrike" baseline="0">
              <a:solidFill>
                <a:schemeClr val="tx1"/>
              </a:solidFill>
              <a:latin typeface="Aptos Narrow" panose="02110004020202020204"/>
            </a:endParaRPr>
          </a:p>
        </cx:txPr>
      </cx:axis>
    </cx:plotArea>
  </cx:chart>
  <cx:clrMapOvr bg1="lt1" tx1="dk1" bg2="lt2" tx2="dk2" accent1="accent1" accent2="accent2" accent3="accent3" accent4="accent4" accent5="accent5" accent6="accent6" hlink="hlink" folHlink="folHlink"/>
</cx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9">
  <cs:axisTitle>
    <cs:lnRef idx="0"/>
    <cs:fillRef idx="0"/>
    <cs:effectRef idx="0"/>
    <cs:fontRef idx="minor">
      <a:schemeClr val="lt1">
        <a:lumMod val="85000"/>
      </a:schemeClr>
    </cs:fontRef>
    <cs:defRPr sz="900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000" kern="1200"/>
  </cs:chartArea>
  <cs:dataLabel>
    <cs:lnRef idx="0"/>
    <cs:fillRef idx="0"/>
    <cs:effectRef idx="0"/>
    <cs:fontRef idx="minor">
      <a:schemeClr val="lt1">
        <a:lumMod val="8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lt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lt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1600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900" kern="1200"/>
  </cs:trendlineLabel>
  <cs:upBar>
    <cs:lnRef idx="0"/>
    <cs:fillRef idx="0"/>
    <cs:effectRef idx="0"/>
    <cs:fontRef idx="minor">
      <a:schemeClr val="lt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35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35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39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charts/style10.xml><?xml version="1.0" encoding="utf-8"?>
<cs:chartStyle xmlns:cs="http://schemas.microsoft.com/office/drawing/2012/chartStyle" xmlns:a="http://schemas.openxmlformats.org/drawingml/2006/main" id="39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charts/style11.xml><?xml version="1.0" encoding="utf-8"?>
<cs:chartStyle xmlns:cs="http://schemas.microsoft.com/office/drawing/2012/chartStyle" xmlns:a="http://schemas.openxmlformats.org/drawingml/2006/main" id="39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04D4CF3-ECE8-4E90-B5F7-26FB4A3065B5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AD19B60-B23F-4CD9-9C60-41F295BAD309}">
      <dgm:prSet/>
      <dgm:spPr/>
      <dgm:t>
        <a:bodyPr/>
        <a:lstStyle/>
        <a:p>
          <a:r>
            <a:rPr lang="lv-LV"/>
            <a:t>References mainīgie: </a:t>
          </a:r>
          <a:endParaRPr lang="en-US"/>
        </a:p>
      </dgm:t>
    </dgm:pt>
    <dgm:pt modelId="{D4BF49E5-11AE-4BA5-B82B-978655275A69}" type="parTrans" cxnId="{6C8A406F-C1CF-4933-8F42-8BF2FD8FE262}">
      <dgm:prSet/>
      <dgm:spPr/>
      <dgm:t>
        <a:bodyPr/>
        <a:lstStyle/>
        <a:p>
          <a:endParaRPr lang="en-US"/>
        </a:p>
      </dgm:t>
    </dgm:pt>
    <dgm:pt modelId="{D3E22974-73FB-409E-90A4-CE459A7611B2}" type="sibTrans" cxnId="{6C8A406F-C1CF-4933-8F42-8BF2FD8FE262}">
      <dgm:prSet/>
      <dgm:spPr/>
      <dgm:t>
        <a:bodyPr/>
        <a:lstStyle/>
        <a:p>
          <a:endParaRPr lang="en-US"/>
        </a:p>
      </dgm:t>
    </dgm:pt>
    <dgm:pt modelId="{A3A57DC9-170A-4F69-AA75-1C953AD6A155}">
      <dgm:prSet/>
      <dgm:spPr/>
      <dgm:t>
        <a:bodyPr/>
        <a:lstStyle/>
        <a:p>
          <a:pPr>
            <a:buFont typeface="+mj-lt"/>
            <a:buAutoNum type="alphaUcPeriod"/>
          </a:pPr>
          <a:r>
            <a:rPr lang="lv-LV"/>
            <a:t>Vidēja SAC ēdināšanas maksa dienā, </a:t>
          </a:r>
          <a:endParaRPr lang="en-US"/>
        </a:p>
      </dgm:t>
    </dgm:pt>
    <dgm:pt modelId="{9B1B8A4A-01FA-48EB-BE7F-EA5472800565}" type="parTrans" cxnId="{B1CF556A-07F1-43F1-8E06-C922285E1B1E}">
      <dgm:prSet/>
      <dgm:spPr/>
      <dgm:t>
        <a:bodyPr/>
        <a:lstStyle/>
        <a:p>
          <a:endParaRPr lang="en-US"/>
        </a:p>
      </dgm:t>
    </dgm:pt>
    <dgm:pt modelId="{415E07AD-D017-4316-8C35-8072F405306D}" type="sibTrans" cxnId="{B1CF556A-07F1-43F1-8E06-C922285E1B1E}">
      <dgm:prSet/>
      <dgm:spPr/>
      <dgm:t>
        <a:bodyPr/>
        <a:lstStyle/>
        <a:p>
          <a:endParaRPr lang="en-US"/>
        </a:p>
      </dgm:t>
    </dgm:pt>
    <dgm:pt modelId="{B7FF31E4-4C6E-4F95-A956-266F8A2D9A27}">
      <dgm:prSet/>
      <dgm:spPr/>
      <dgm:t>
        <a:bodyPr/>
        <a:lstStyle/>
        <a:p>
          <a:pPr>
            <a:buFont typeface="+mj-lt"/>
            <a:buAutoNum type="alphaUcPeriod"/>
          </a:pPr>
          <a:r>
            <a:rPr lang="lv-LV"/>
            <a:t>Vienas stundas darba spēka izmaksas pavisam</a:t>
          </a:r>
          <a:endParaRPr lang="en-US"/>
        </a:p>
      </dgm:t>
    </dgm:pt>
    <dgm:pt modelId="{A61CC8E3-8780-4D7A-BAD4-52AAA1CBEAB2}" type="parTrans" cxnId="{8CB05A62-E3E8-4BAA-B79D-BE998CBF5212}">
      <dgm:prSet/>
      <dgm:spPr/>
      <dgm:t>
        <a:bodyPr/>
        <a:lstStyle/>
        <a:p>
          <a:endParaRPr lang="en-US"/>
        </a:p>
      </dgm:t>
    </dgm:pt>
    <dgm:pt modelId="{A7FD46F1-099E-4AAD-A565-628178FE9849}" type="sibTrans" cxnId="{8CB05A62-E3E8-4BAA-B79D-BE998CBF5212}">
      <dgm:prSet/>
      <dgm:spPr/>
      <dgm:t>
        <a:bodyPr/>
        <a:lstStyle/>
        <a:p>
          <a:endParaRPr lang="en-US"/>
        </a:p>
      </dgm:t>
    </dgm:pt>
    <dgm:pt modelId="{57C63D7A-AA47-4BC7-8803-9E6F23BCF39C}">
      <dgm:prSet/>
      <dgm:spPr/>
      <dgm:t>
        <a:bodyPr/>
        <a:lstStyle/>
        <a:p>
          <a:pPr>
            <a:buFont typeface="+mj-lt"/>
            <a:buAutoNum type="alphaUcPeriod"/>
          </a:pPr>
          <a:r>
            <a:rPr lang="lv-LV"/>
            <a:t>Patēriņa cenu indeksi (1990.gads=100)</a:t>
          </a:r>
          <a:endParaRPr lang="en-US"/>
        </a:p>
      </dgm:t>
    </dgm:pt>
    <dgm:pt modelId="{49310FC3-9B89-4C64-B168-404C665640CE}" type="parTrans" cxnId="{F4860F14-C4DA-4EBC-BED7-1C75AE2EDA50}">
      <dgm:prSet/>
      <dgm:spPr/>
      <dgm:t>
        <a:bodyPr/>
        <a:lstStyle/>
        <a:p>
          <a:endParaRPr lang="en-US"/>
        </a:p>
      </dgm:t>
    </dgm:pt>
    <dgm:pt modelId="{214D6290-AF8F-49B8-902F-C5C7192030A1}" type="sibTrans" cxnId="{F4860F14-C4DA-4EBC-BED7-1C75AE2EDA50}">
      <dgm:prSet/>
      <dgm:spPr/>
      <dgm:t>
        <a:bodyPr/>
        <a:lstStyle/>
        <a:p>
          <a:endParaRPr lang="en-US"/>
        </a:p>
      </dgm:t>
    </dgm:pt>
    <dgm:pt modelId="{F935AC90-0316-4061-9AAB-B38B807EE2E0}">
      <dgm:prSet/>
      <dgm:spPr/>
      <dgm:t>
        <a:bodyPr/>
        <a:lstStyle/>
        <a:p>
          <a:r>
            <a:rPr lang="lv-LV"/>
            <a:t>Lineārais vienādojums SAC uzturēšanās maksas potenciāla pieauguma aprēķināšanai</a:t>
          </a:r>
          <a:endParaRPr lang="en-US"/>
        </a:p>
      </dgm:t>
    </dgm:pt>
    <dgm:pt modelId="{ABA9EB72-7B38-4A8B-93A9-CE1EBE740891}" type="parTrans" cxnId="{9A0F1DC8-4B64-46B4-AAD1-4884781D174B}">
      <dgm:prSet/>
      <dgm:spPr/>
      <dgm:t>
        <a:bodyPr/>
        <a:lstStyle/>
        <a:p>
          <a:endParaRPr lang="en-US"/>
        </a:p>
      </dgm:t>
    </dgm:pt>
    <dgm:pt modelId="{DB5D72CB-005F-42F4-8685-87C3F4DF7B92}" type="sibTrans" cxnId="{9A0F1DC8-4B64-46B4-AAD1-4884781D174B}">
      <dgm:prSet/>
      <dgm:spPr/>
      <dgm:t>
        <a:bodyPr/>
        <a:lstStyle/>
        <a:p>
          <a:endParaRPr lang="en-US"/>
        </a:p>
      </dgm:t>
    </dgm:pt>
    <dgm:pt modelId="{8A03CFE5-92B2-4243-878D-A1DE4B3BD1D9}">
      <dgm:prSet/>
      <dgm:spPr/>
      <dgm:t>
        <a:bodyPr/>
        <a:lstStyle/>
        <a:p>
          <a:r>
            <a:rPr lang="lv-LV" b="1"/>
            <a:t>Vispārējais tips </a:t>
          </a:r>
          <a:r>
            <a:rPr lang="lv-LV"/>
            <a:t>= B * 49.60 + A * 131.80 </a:t>
          </a:r>
          <a:endParaRPr lang="en-US"/>
        </a:p>
      </dgm:t>
    </dgm:pt>
    <dgm:pt modelId="{35FF3852-BE02-4FF3-87A4-9E4EABDC87C0}" type="parTrans" cxnId="{3D7F273D-8490-4126-B435-B841387BF215}">
      <dgm:prSet/>
      <dgm:spPr/>
      <dgm:t>
        <a:bodyPr/>
        <a:lstStyle/>
        <a:p>
          <a:endParaRPr lang="en-US"/>
        </a:p>
      </dgm:t>
    </dgm:pt>
    <dgm:pt modelId="{94A8E8F6-BD3C-4BE9-BE0C-6D2812CD4BAE}" type="sibTrans" cxnId="{3D7F273D-8490-4126-B435-B841387BF215}">
      <dgm:prSet/>
      <dgm:spPr/>
      <dgm:t>
        <a:bodyPr/>
        <a:lstStyle/>
        <a:p>
          <a:endParaRPr lang="en-US"/>
        </a:p>
      </dgm:t>
    </dgm:pt>
    <dgm:pt modelId="{13175A79-D5FE-4474-8D65-8767AD5979CA}">
      <dgm:prSet/>
      <dgm:spPr/>
      <dgm:t>
        <a:bodyPr/>
        <a:lstStyle/>
        <a:p>
          <a:r>
            <a:rPr lang="lv-LV" b="1"/>
            <a:t>Ģimenes tips </a:t>
          </a:r>
          <a:r>
            <a:rPr lang="lv-LV"/>
            <a:t>= B * 77.52 + C * 0.024</a:t>
          </a:r>
          <a:endParaRPr lang="en-US"/>
        </a:p>
      </dgm:t>
    </dgm:pt>
    <dgm:pt modelId="{EC5E71DD-AFC5-468F-8612-35DC1E5F59EE}" type="parTrans" cxnId="{6A138CE7-C593-4F40-8229-0D107631ECFB}">
      <dgm:prSet/>
      <dgm:spPr/>
      <dgm:t>
        <a:bodyPr/>
        <a:lstStyle/>
        <a:p>
          <a:endParaRPr lang="en-US"/>
        </a:p>
      </dgm:t>
    </dgm:pt>
    <dgm:pt modelId="{107E6D9F-55D9-4F6B-AEC1-75AD3CC20EAD}" type="sibTrans" cxnId="{6A138CE7-C593-4F40-8229-0D107631ECFB}">
      <dgm:prSet/>
      <dgm:spPr/>
      <dgm:t>
        <a:bodyPr/>
        <a:lstStyle/>
        <a:p>
          <a:endParaRPr lang="en-US"/>
        </a:p>
      </dgm:t>
    </dgm:pt>
    <dgm:pt modelId="{5DEF514A-D725-4C87-BB39-3C68668ED863}" type="pres">
      <dgm:prSet presAssocID="{504D4CF3-ECE8-4E90-B5F7-26FB4A3065B5}" presName="linear" presStyleCnt="0">
        <dgm:presLayoutVars>
          <dgm:dir/>
          <dgm:animLvl val="lvl"/>
          <dgm:resizeHandles val="exact"/>
        </dgm:presLayoutVars>
      </dgm:prSet>
      <dgm:spPr/>
    </dgm:pt>
    <dgm:pt modelId="{FFEA4606-C136-4D6A-9DBF-C85EF92023C1}" type="pres">
      <dgm:prSet presAssocID="{8AD19B60-B23F-4CD9-9C60-41F295BAD309}" presName="parentLin" presStyleCnt="0"/>
      <dgm:spPr/>
    </dgm:pt>
    <dgm:pt modelId="{F9E0B0B2-5AF0-4D59-8DDC-648501E76883}" type="pres">
      <dgm:prSet presAssocID="{8AD19B60-B23F-4CD9-9C60-41F295BAD309}" presName="parentLeftMargin" presStyleLbl="node1" presStyleIdx="0" presStyleCnt="2"/>
      <dgm:spPr/>
    </dgm:pt>
    <dgm:pt modelId="{322E58A0-96EB-450A-B548-5182ACA3E901}" type="pres">
      <dgm:prSet presAssocID="{8AD19B60-B23F-4CD9-9C60-41F295BAD309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0395230F-72B7-4798-B16A-A068DFF83F1C}" type="pres">
      <dgm:prSet presAssocID="{8AD19B60-B23F-4CD9-9C60-41F295BAD309}" presName="negativeSpace" presStyleCnt="0"/>
      <dgm:spPr/>
    </dgm:pt>
    <dgm:pt modelId="{401BE0DC-0677-4D07-B85D-883B53C3CA3B}" type="pres">
      <dgm:prSet presAssocID="{8AD19B60-B23F-4CD9-9C60-41F295BAD309}" presName="childText" presStyleLbl="conFgAcc1" presStyleIdx="0" presStyleCnt="2">
        <dgm:presLayoutVars>
          <dgm:bulletEnabled val="1"/>
        </dgm:presLayoutVars>
      </dgm:prSet>
      <dgm:spPr/>
    </dgm:pt>
    <dgm:pt modelId="{873BD5CE-87C9-44E8-870A-EDCFE5CAD8C7}" type="pres">
      <dgm:prSet presAssocID="{D3E22974-73FB-409E-90A4-CE459A7611B2}" presName="spaceBetweenRectangles" presStyleCnt="0"/>
      <dgm:spPr/>
    </dgm:pt>
    <dgm:pt modelId="{563BAEFB-27A0-4CCF-8D34-42E0AA2ED2BB}" type="pres">
      <dgm:prSet presAssocID="{F935AC90-0316-4061-9AAB-B38B807EE2E0}" presName="parentLin" presStyleCnt="0"/>
      <dgm:spPr/>
    </dgm:pt>
    <dgm:pt modelId="{F9A0EBF0-E028-4771-9103-943C227FD9EB}" type="pres">
      <dgm:prSet presAssocID="{F935AC90-0316-4061-9AAB-B38B807EE2E0}" presName="parentLeftMargin" presStyleLbl="node1" presStyleIdx="0" presStyleCnt="2"/>
      <dgm:spPr/>
    </dgm:pt>
    <dgm:pt modelId="{D01888A6-B9A4-44C2-81CB-51402DD47ADE}" type="pres">
      <dgm:prSet presAssocID="{F935AC90-0316-4061-9AAB-B38B807EE2E0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157D9297-CF30-4D48-9199-47620184285F}" type="pres">
      <dgm:prSet presAssocID="{F935AC90-0316-4061-9AAB-B38B807EE2E0}" presName="negativeSpace" presStyleCnt="0"/>
      <dgm:spPr/>
    </dgm:pt>
    <dgm:pt modelId="{EF7BB2C8-269E-4EC9-9750-66FEA4492225}" type="pres">
      <dgm:prSet presAssocID="{F935AC90-0316-4061-9AAB-B38B807EE2E0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F4860F14-C4DA-4EBC-BED7-1C75AE2EDA50}" srcId="{8AD19B60-B23F-4CD9-9C60-41F295BAD309}" destId="{57C63D7A-AA47-4BC7-8803-9E6F23BCF39C}" srcOrd="2" destOrd="0" parTransId="{49310FC3-9B89-4C64-B168-404C665640CE}" sibTransId="{214D6290-AF8F-49B8-902F-C5C7192030A1}"/>
    <dgm:cxn modelId="{F261D518-616A-4FD4-8F69-B505E29175A8}" type="presOf" srcId="{8A03CFE5-92B2-4243-878D-A1DE4B3BD1D9}" destId="{EF7BB2C8-269E-4EC9-9750-66FEA4492225}" srcOrd="0" destOrd="0" presId="urn:microsoft.com/office/officeart/2005/8/layout/list1"/>
    <dgm:cxn modelId="{3D7F273D-8490-4126-B435-B841387BF215}" srcId="{F935AC90-0316-4061-9AAB-B38B807EE2E0}" destId="{8A03CFE5-92B2-4243-878D-A1DE4B3BD1D9}" srcOrd="0" destOrd="0" parTransId="{35FF3852-BE02-4FF3-87A4-9E4EABDC87C0}" sibTransId="{94A8E8F6-BD3C-4BE9-BE0C-6D2812CD4BAE}"/>
    <dgm:cxn modelId="{C5DEF33D-F45F-406E-BF81-527C5C79F827}" type="presOf" srcId="{57C63D7A-AA47-4BC7-8803-9E6F23BCF39C}" destId="{401BE0DC-0677-4D07-B85D-883B53C3CA3B}" srcOrd="0" destOrd="2" presId="urn:microsoft.com/office/officeart/2005/8/layout/list1"/>
    <dgm:cxn modelId="{8CB05A62-E3E8-4BAA-B79D-BE998CBF5212}" srcId="{8AD19B60-B23F-4CD9-9C60-41F295BAD309}" destId="{B7FF31E4-4C6E-4F95-A956-266F8A2D9A27}" srcOrd="1" destOrd="0" parTransId="{A61CC8E3-8780-4D7A-BAD4-52AAA1CBEAB2}" sibTransId="{A7FD46F1-099E-4AAD-A565-628178FE9849}"/>
    <dgm:cxn modelId="{B1CF556A-07F1-43F1-8E06-C922285E1B1E}" srcId="{8AD19B60-B23F-4CD9-9C60-41F295BAD309}" destId="{A3A57DC9-170A-4F69-AA75-1C953AD6A155}" srcOrd="0" destOrd="0" parTransId="{9B1B8A4A-01FA-48EB-BE7F-EA5472800565}" sibTransId="{415E07AD-D017-4316-8C35-8072F405306D}"/>
    <dgm:cxn modelId="{EDFB994D-5090-4EFC-B98F-A8501F04BDAC}" type="presOf" srcId="{B7FF31E4-4C6E-4F95-A956-266F8A2D9A27}" destId="{401BE0DC-0677-4D07-B85D-883B53C3CA3B}" srcOrd="0" destOrd="1" presId="urn:microsoft.com/office/officeart/2005/8/layout/list1"/>
    <dgm:cxn modelId="{6C8A406F-C1CF-4933-8F42-8BF2FD8FE262}" srcId="{504D4CF3-ECE8-4E90-B5F7-26FB4A3065B5}" destId="{8AD19B60-B23F-4CD9-9C60-41F295BAD309}" srcOrd="0" destOrd="0" parTransId="{D4BF49E5-11AE-4BA5-B82B-978655275A69}" sibTransId="{D3E22974-73FB-409E-90A4-CE459A7611B2}"/>
    <dgm:cxn modelId="{6488638F-F92E-4B52-BFA5-EB0D10996E01}" type="presOf" srcId="{8AD19B60-B23F-4CD9-9C60-41F295BAD309}" destId="{F9E0B0B2-5AF0-4D59-8DDC-648501E76883}" srcOrd="0" destOrd="0" presId="urn:microsoft.com/office/officeart/2005/8/layout/list1"/>
    <dgm:cxn modelId="{6A0B9198-C943-4AB8-869B-69F05B25227F}" type="presOf" srcId="{F935AC90-0316-4061-9AAB-B38B807EE2E0}" destId="{D01888A6-B9A4-44C2-81CB-51402DD47ADE}" srcOrd="1" destOrd="0" presId="urn:microsoft.com/office/officeart/2005/8/layout/list1"/>
    <dgm:cxn modelId="{AE1570B4-5806-4BC3-96E7-2FD0C00AF2AE}" type="presOf" srcId="{13175A79-D5FE-4474-8D65-8767AD5979CA}" destId="{EF7BB2C8-269E-4EC9-9750-66FEA4492225}" srcOrd="0" destOrd="1" presId="urn:microsoft.com/office/officeart/2005/8/layout/list1"/>
    <dgm:cxn modelId="{958805B8-E661-4780-9FD3-7028059E3240}" type="presOf" srcId="{8AD19B60-B23F-4CD9-9C60-41F295BAD309}" destId="{322E58A0-96EB-450A-B548-5182ACA3E901}" srcOrd="1" destOrd="0" presId="urn:microsoft.com/office/officeart/2005/8/layout/list1"/>
    <dgm:cxn modelId="{81EE89BC-B53D-4AE4-A394-30D282CF937C}" type="presOf" srcId="{F935AC90-0316-4061-9AAB-B38B807EE2E0}" destId="{F9A0EBF0-E028-4771-9103-943C227FD9EB}" srcOrd="0" destOrd="0" presId="urn:microsoft.com/office/officeart/2005/8/layout/list1"/>
    <dgm:cxn modelId="{9A0F1DC8-4B64-46B4-AAD1-4884781D174B}" srcId="{504D4CF3-ECE8-4E90-B5F7-26FB4A3065B5}" destId="{F935AC90-0316-4061-9AAB-B38B807EE2E0}" srcOrd="1" destOrd="0" parTransId="{ABA9EB72-7B38-4A8B-93A9-CE1EBE740891}" sibTransId="{DB5D72CB-005F-42F4-8685-87C3F4DF7B92}"/>
    <dgm:cxn modelId="{B6B45AD9-D076-4BBE-AD1A-CBDFDC5701A6}" type="presOf" srcId="{A3A57DC9-170A-4F69-AA75-1C953AD6A155}" destId="{401BE0DC-0677-4D07-B85D-883B53C3CA3B}" srcOrd="0" destOrd="0" presId="urn:microsoft.com/office/officeart/2005/8/layout/list1"/>
    <dgm:cxn modelId="{4859EED9-791D-40C8-A319-F2BE0592F81E}" type="presOf" srcId="{504D4CF3-ECE8-4E90-B5F7-26FB4A3065B5}" destId="{5DEF514A-D725-4C87-BB39-3C68668ED863}" srcOrd="0" destOrd="0" presId="urn:microsoft.com/office/officeart/2005/8/layout/list1"/>
    <dgm:cxn modelId="{6A138CE7-C593-4F40-8229-0D107631ECFB}" srcId="{F935AC90-0316-4061-9AAB-B38B807EE2E0}" destId="{13175A79-D5FE-4474-8D65-8767AD5979CA}" srcOrd="1" destOrd="0" parTransId="{EC5E71DD-AFC5-468F-8612-35DC1E5F59EE}" sibTransId="{107E6D9F-55D9-4F6B-AEC1-75AD3CC20EAD}"/>
    <dgm:cxn modelId="{485E67AC-CC15-4F5D-8612-532A7BDBEAC5}" type="presParOf" srcId="{5DEF514A-D725-4C87-BB39-3C68668ED863}" destId="{FFEA4606-C136-4D6A-9DBF-C85EF92023C1}" srcOrd="0" destOrd="0" presId="urn:microsoft.com/office/officeart/2005/8/layout/list1"/>
    <dgm:cxn modelId="{BF5C68E2-1B16-43E6-9A67-903428E86196}" type="presParOf" srcId="{FFEA4606-C136-4D6A-9DBF-C85EF92023C1}" destId="{F9E0B0B2-5AF0-4D59-8DDC-648501E76883}" srcOrd="0" destOrd="0" presId="urn:microsoft.com/office/officeart/2005/8/layout/list1"/>
    <dgm:cxn modelId="{8AA20EC7-A34A-4090-B08B-BC9FF812FB81}" type="presParOf" srcId="{FFEA4606-C136-4D6A-9DBF-C85EF92023C1}" destId="{322E58A0-96EB-450A-B548-5182ACA3E901}" srcOrd="1" destOrd="0" presId="urn:microsoft.com/office/officeart/2005/8/layout/list1"/>
    <dgm:cxn modelId="{21299130-7BE2-461C-9FEB-27A29DECC544}" type="presParOf" srcId="{5DEF514A-D725-4C87-BB39-3C68668ED863}" destId="{0395230F-72B7-4798-B16A-A068DFF83F1C}" srcOrd="1" destOrd="0" presId="urn:microsoft.com/office/officeart/2005/8/layout/list1"/>
    <dgm:cxn modelId="{E84DC111-1A69-4CB8-B2F0-08FC7C53BA54}" type="presParOf" srcId="{5DEF514A-D725-4C87-BB39-3C68668ED863}" destId="{401BE0DC-0677-4D07-B85D-883B53C3CA3B}" srcOrd="2" destOrd="0" presId="urn:microsoft.com/office/officeart/2005/8/layout/list1"/>
    <dgm:cxn modelId="{5A9EC313-8DC3-47A6-8C4A-917143015719}" type="presParOf" srcId="{5DEF514A-D725-4C87-BB39-3C68668ED863}" destId="{873BD5CE-87C9-44E8-870A-EDCFE5CAD8C7}" srcOrd="3" destOrd="0" presId="urn:microsoft.com/office/officeart/2005/8/layout/list1"/>
    <dgm:cxn modelId="{D2242A7D-078F-4731-A0E6-4DCB6D472D59}" type="presParOf" srcId="{5DEF514A-D725-4C87-BB39-3C68668ED863}" destId="{563BAEFB-27A0-4CCF-8D34-42E0AA2ED2BB}" srcOrd="4" destOrd="0" presId="urn:microsoft.com/office/officeart/2005/8/layout/list1"/>
    <dgm:cxn modelId="{529539B5-EA71-40B0-99E1-FC5012810B94}" type="presParOf" srcId="{563BAEFB-27A0-4CCF-8D34-42E0AA2ED2BB}" destId="{F9A0EBF0-E028-4771-9103-943C227FD9EB}" srcOrd="0" destOrd="0" presId="urn:microsoft.com/office/officeart/2005/8/layout/list1"/>
    <dgm:cxn modelId="{41E0FBDD-49E7-474C-8A6C-86DF50601B91}" type="presParOf" srcId="{563BAEFB-27A0-4CCF-8D34-42E0AA2ED2BB}" destId="{D01888A6-B9A4-44C2-81CB-51402DD47ADE}" srcOrd="1" destOrd="0" presId="urn:microsoft.com/office/officeart/2005/8/layout/list1"/>
    <dgm:cxn modelId="{05124718-FABF-4D1C-9D27-535F64D9E9DD}" type="presParOf" srcId="{5DEF514A-D725-4C87-BB39-3C68668ED863}" destId="{157D9297-CF30-4D48-9199-47620184285F}" srcOrd="5" destOrd="0" presId="urn:microsoft.com/office/officeart/2005/8/layout/list1"/>
    <dgm:cxn modelId="{7D3CFB05-95C8-4557-A1C9-996B1AA102B1}" type="presParOf" srcId="{5DEF514A-D725-4C87-BB39-3C68668ED863}" destId="{EF7BB2C8-269E-4EC9-9750-66FEA4492225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3CB751E-ED1F-408E-9A55-271FF4460FBD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F593F70-4638-4003-B9B5-264696A0AFEA}">
      <dgm:prSet/>
      <dgm:spPr/>
      <dgm:t>
        <a:bodyPr/>
        <a:lstStyle/>
        <a:p>
          <a:r>
            <a:rPr lang="lv-LV"/>
            <a:t>Vaučera cena ceļama </a:t>
          </a:r>
          <a:r>
            <a:rPr lang="lv-LV" i="1"/>
            <a:t>post faktum</a:t>
          </a:r>
          <a:endParaRPr lang="en-US"/>
        </a:p>
      </dgm:t>
    </dgm:pt>
    <dgm:pt modelId="{8BCC5BD3-3B0E-4311-8C06-A2CF3BE390E1}" type="parTrans" cxnId="{CE910295-494B-442B-A682-C257622269C8}">
      <dgm:prSet/>
      <dgm:spPr/>
      <dgm:t>
        <a:bodyPr/>
        <a:lstStyle/>
        <a:p>
          <a:endParaRPr lang="en-US"/>
        </a:p>
      </dgm:t>
    </dgm:pt>
    <dgm:pt modelId="{A4FA346C-AEA9-4A22-BA8F-87431D2EF56B}" type="sibTrans" cxnId="{CE910295-494B-442B-A682-C257622269C8}">
      <dgm:prSet/>
      <dgm:spPr/>
      <dgm:t>
        <a:bodyPr/>
        <a:lstStyle/>
        <a:p>
          <a:endParaRPr lang="en-US"/>
        </a:p>
      </dgm:t>
    </dgm:pt>
    <dgm:pt modelId="{8432448C-9F0B-4BB9-9616-FF05F8643C5A}">
      <dgm:prSet/>
      <dgm:spPr/>
      <dgm:t>
        <a:bodyPr/>
        <a:lstStyle/>
        <a:p>
          <a:pPr algn="l"/>
          <a:r>
            <a:rPr lang="lv-LV"/>
            <a:t>Plusi:</a:t>
          </a:r>
          <a:endParaRPr lang="en-US"/>
        </a:p>
      </dgm:t>
    </dgm:pt>
    <dgm:pt modelId="{6FC261B2-E231-4B1C-9FF4-95DC66239B77}" type="parTrans" cxnId="{F2EF2737-3CEF-4A00-977D-EEA80C923976}">
      <dgm:prSet/>
      <dgm:spPr/>
      <dgm:t>
        <a:bodyPr/>
        <a:lstStyle/>
        <a:p>
          <a:endParaRPr lang="en-US"/>
        </a:p>
      </dgm:t>
    </dgm:pt>
    <dgm:pt modelId="{3242B64D-2ED5-4D9C-BBE8-80B2AC047D95}" type="sibTrans" cxnId="{F2EF2737-3CEF-4A00-977D-EEA80C923976}">
      <dgm:prSet/>
      <dgm:spPr/>
      <dgm:t>
        <a:bodyPr/>
        <a:lstStyle/>
        <a:p>
          <a:endParaRPr lang="en-US"/>
        </a:p>
      </dgm:t>
    </dgm:pt>
    <dgm:pt modelId="{32538DB4-ABA3-456D-98ED-E3BCAEF41893}">
      <dgm:prSet/>
      <dgm:spPr/>
      <dgm:t>
        <a:bodyPr/>
        <a:lstStyle/>
        <a:p>
          <a:pPr algn="just">
            <a:buFont typeface="Wingdings" panose="05000000000000000000" pitchFamily="2" charset="2"/>
            <a:buChar char="Ø"/>
          </a:pPr>
          <a:r>
            <a:rPr lang="lv-LV"/>
            <a:t>administratīvi visvienkāršākais veids kā celt </a:t>
          </a:r>
          <a:r>
            <a:rPr lang="lv-LV" err="1"/>
            <a:t>vaučera</a:t>
          </a:r>
          <a:r>
            <a:rPr lang="lv-LV"/>
            <a:t> cenu, jo ir faktiskais pierādījums tādai nepieciešamībai</a:t>
          </a:r>
          <a:endParaRPr lang="en-US"/>
        </a:p>
      </dgm:t>
    </dgm:pt>
    <dgm:pt modelId="{A58F0BB0-E2FA-40FA-ADA4-1A5825946521}" type="parTrans" cxnId="{EF51C99D-9C83-4ED4-9570-3815154210A0}">
      <dgm:prSet/>
      <dgm:spPr/>
      <dgm:t>
        <a:bodyPr/>
        <a:lstStyle/>
        <a:p>
          <a:endParaRPr lang="en-US"/>
        </a:p>
      </dgm:t>
    </dgm:pt>
    <dgm:pt modelId="{74259776-DC27-4671-9FBB-0E04D8598BAC}" type="sibTrans" cxnId="{EF51C99D-9C83-4ED4-9570-3815154210A0}">
      <dgm:prSet/>
      <dgm:spPr/>
      <dgm:t>
        <a:bodyPr/>
        <a:lstStyle/>
        <a:p>
          <a:endParaRPr lang="en-US"/>
        </a:p>
      </dgm:t>
    </dgm:pt>
    <dgm:pt modelId="{6522F474-40F6-41C6-A44B-7A1E4007AA3D}">
      <dgm:prSet/>
      <dgm:spPr/>
      <dgm:t>
        <a:bodyPr/>
        <a:lstStyle/>
        <a:p>
          <a:pPr algn="just"/>
          <a:r>
            <a:rPr lang="lv-LV"/>
            <a:t>Minusi:</a:t>
          </a:r>
          <a:endParaRPr lang="en-US"/>
        </a:p>
      </dgm:t>
    </dgm:pt>
    <dgm:pt modelId="{29FF10BD-DD05-440E-93DB-2F8DF42D21DD}" type="parTrans" cxnId="{E7DBAA84-2AE5-46A6-8DCC-7BDE55B6AE91}">
      <dgm:prSet/>
      <dgm:spPr/>
      <dgm:t>
        <a:bodyPr/>
        <a:lstStyle/>
        <a:p>
          <a:endParaRPr lang="en-US"/>
        </a:p>
      </dgm:t>
    </dgm:pt>
    <dgm:pt modelId="{A754CDF1-595E-4ACC-A1E7-85F3708324B9}" type="sibTrans" cxnId="{E7DBAA84-2AE5-46A6-8DCC-7BDE55B6AE91}">
      <dgm:prSet/>
      <dgm:spPr/>
      <dgm:t>
        <a:bodyPr/>
        <a:lstStyle/>
        <a:p>
          <a:endParaRPr lang="en-US"/>
        </a:p>
      </dgm:t>
    </dgm:pt>
    <dgm:pt modelId="{81451246-32F2-456E-AACC-DE326B37C34E}">
      <dgm:prSet/>
      <dgm:spPr/>
      <dgm:t>
        <a:bodyPr/>
        <a:lstStyle/>
        <a:p>
          <a:pPr algn="just">
            <a:buFont typeface="Wingdings" panose="05000000000000000000" pitchFamily="2" charset="2"/>
            <a:buChar char="Ø"/>
          </a:pPr>
          <a:r>
            <a:rPr lang="lv-LV"/>
            <a:t>Klientu finansiālais atbalsts var kavēties vairākus gadus un radīt neprognozējamo situāciju tirgū</a:t>
          </a:r>
          <a:endParaRPr lang="en-US"/>
        </a:p>
      </dgm:t>
    </dgm:pt>
    <dgm:pt modelId="{4C1B52CA-4B81-435A-95DA-7927FD93A221}" type="parTrans" cxnId="{AF5B8F9E-55B8-4184-8573-5F6F67425583}">
      <dgm:prSet/>
      <dgm:spPr/>
      <dgm:t>
        <a:bodyPr/>
        <a:lstStyle/>
        <a:p>
          <a:endParaRPr lang="en-US"/>
        </a:p>
      </dgm:t>
    </dgm:pt>
    <dgm:pt modelId="{B0564538-1E0B-4DFA-A065-2E5078FD5AFC}" type="sibTrans" cxnId="{AF5B8F9E-55B8-4184-8573-5F6F67425583}">
      <dgm:prSet/>
      <dgm:spPr/>
      <dgm:t>
        <a:bodyPr/>
        <a:lstStyle/>
        <a:p>
          <a:endParaRPr lang="en-US"/>
        </a:p>
      </dgm:t>
    </dgm:pt>
    <dgm:pt modelId="{95CDD30F-11E9-42E3-8EA3-C22D5013863D}">
      <dgm:prSet/>
      <dgm:spPr/>
      <dgm:t>
        <a:bodyPr/>
        <a:lstStyle/>
        <a:p>
          <a:r>
            <a:rPr lang="lv-LV"/>
            <a:t>Vaučera cena ceļama proaktīvi reaģējot uz aktuālo ekonomisko situāciju valstī</a:t>
          </a:r>
          <a:endParaRPr lang="en-US"/>
        </a:p>
      </dgm:t>
    </dgm:pt>
    <dgm:pt modelId="{8119FA07-74FB-4C8F-9801-76B3961694CA}" type="parTrans" cxnId="{FBCA3FCA-94B0-4C84-9CC4-14972E2FC7C7}">
      <dgm:prSet/>
      <dgm:spPr/>
      <dgm:t>
        <a:bodyPr/>
        <a:lstStyle/>
        <a:p>
          <a:endParaRPr lang="en-US"/>
        </a:p>
      </dgm:t>
    </dgm:pt>
    <dgm:pt modelId="{199A1777-84A8-4A0D-98A9-33C015CBBD2D}" type="sibTrans" cxnId="{FBCA3FCA-94B0-4C84-9CC4-14972E2FC7C7}">
      <dgm:prSet/>
      <dgm:spPr/>
      <dgm:t>
        <a:bodyPr/>
        <a:lstStyle/>
        <a:p>
          <a:endParaRPr lang="en-US"/>
        </a:p>
      </dgm:t>
    </dgm:pt>
    <dgm:pt modelId="{AAAE778C-1B31-4098-AB60-974C5A3085C5}">
      <dgm:prSet/>
      <dgm:spPr/>
      <dgm:t>
        <a:bodyPr/>
        <a:lstStyle/>
        <a:p>
          <a:pPr algn="just"/>
          <a:r>
            <a:rPr lang="lv-LV"/>
            <a:t>Plusi:</a:t>
          </a:r>
          <a:endParaRPr lang="en-US"/>
        </a:p>
      </dgm:t>
    </dgm:pt>
    <dgm:pt modelId="{B674466A-93AF-4891-87D8-F0861474C89A}" type="parTrans" cxnId="{C2B9B5B7-076D-4966-9D1D-F13C2DBA1FC7}">
      <dgm:prSet/>
      <dgm:spPr/>
      <dgm:t>
        <a:bodyPr/>
        <a:lstStyle/>
        <a:p>
          <a:endParaRPr lang="en-US"/>
        </a:p>
      </dgm:t>
    </dgm:pt>
    <dgm:pt modelId="{FFB1CF04-0B24-4E8D-BE09-9ECC7A85F835}" type="sibTrans" cxnId="{C2B9B5B7-076D-4966-9D1D-F13C2DBA1FC7}">
      <dgm:prSet/>
      <dgm:spPr/>
      <dgm:t>
        <a:bodyPr/>
        <a:lstStyle/>
        <a:p>
          <a:endParaRPr lang="en-US"/>
        </a:p>
      </dgm:t>
    </dgm:pt>
    <dgm:pt modelId="{40D0235A-23E8-4311-B353-84FAE94DF076}">
      <dgm:prSet/>
      <dgm:spPr/>
      <dgm:t>
        <a:bodyPr/>
        <a:lstStyle/>
        <a:p>
          <a:pPr algn="just"/>
          <a:r>
            <a:rPr lang="lv-LV"/>
            <a:t>Minusi</a:t>
          </a:r>
          <a:endParaRPr lang="en-US"/>
        </a:p>
      </dgm:t>
    </dgm:pt>
    <dgm:pt modelId="{C6F085A5-77FC-45AC-B0F3-F52262FC6105}" type="parTrans" cxnId="{502D429B-CC94-415D-8CD4-9DC9EE404831}">
      <dgm:prSet/>
      <dgm:spPr/>
      <dgm:t>
        <a:bodyPr/>
        <a:lstStyle/>
        <a:p>
          <a:endParaRPr lang="en-US"/>
        </a:p>
      </dgm:t>
    </dgm:pt>
    <dgm:pt modelId="{AB10EAB8-ABD9-4663-A046-5BA2ABD25BC0}" type="sibTrans" cxnId="{502D429B-CC94-415D-8CD4-9DC9EE404831}">
      <dgm:prSet/>
      <dgm:spPr/>
      <dgm:t>
        <a:bodyPr/>
        <a:lstStyle/>
        <a:p>
          <a:endParaRPr lang="en-US"/>
        </a:p>
      </dgm:t>
    </dgm:pt>
    <dgm:pt modelId="{FDFC82EE-47C4-4AB3-9217-5CA0E7AB7FD3}">
      <dgm:prSet/>
      <dgm:spPr/>
      <dgm:t>
        <a:bodyPr/>
        <a:lstStyle/>
        <a:p>
          <a:pPr algn="just">
            <a:buFont typeface="Wingdings" panose="05000000000000000000" pitchFamily="2" charset="2"/>
            <a:buChar char="Ø"/>
          </a:pPr>
          <a:r>
            <a:rPr lang="lv-LV"/>
            <a:t>Lielāks administratīvais slogs, kas ir saistīts ar regulāro ekonomisko situācijas izvērtējamu:</a:t>
          </a:r>
          <a:endParaRPr lang="en-US"/>
        </a:p>
      </dgm:t>
    </dgm:pt>
    <dgm:pt modelId="{0F662091-E882-4F9D-AA12-ECBD366B465E}" type="parTrans" cxnId="{09EDF6AF-2DC7-4607-95E5-1D11536A13E1}">
      <dgm:prSet/>
      <dgm:spPr/>
      <dgm:t>
        <a:bodyPr/>
        <a:lstStyle/>
        <a:p>
          <a:endParaRPr lang="en-US"/>
        </a:p>
      </dgm:t>
    </dgm:pt>
    <dgm:pt modelId="{62B52A22-1EDC-45C4-918E-933E295188A9}" type="sibTrans" cxnId="{09EDF6AF-2DC7-4607-95E5-1D11536A13E1}">
      <dgm:prSet/>
      <dgm:spPr/>
      <dgm:t>
        <a:bodyPr/>
        <a:lstStyle/>
        <a:p>
          <a:endParaRPr lang="en-US"/>
        </a:p>
      </dgm:t>
    </dgm:pt>
    <dgm:pt modelId="{01118C74-DA8E-465A-9A8C-333B48007268}">
      <dgm:prSet/>
      <dgm:spPr/>
      <dgm:t>
        <a:bodyPr/>
        <a:lstStyle/>
        <a:p>
          <a:pPr algn="just">
            <a:buFont typeface="+mj-lt"/>
            <a:buAutoNum type="alphaUcPeriod"/>
          </a:pPr>
          <a:r>
            <a:rPr lang="en-US" err="1"/>
            <a:t>Vidēja</a:t>
          </a:r>
          <a:r>
            <a:rPr lang="en-US"/>
            <a:t> SAC </a:t>
          </a:r>
          <a:r>
            <a:rPr lang="en-US" err="1"/>
            <a:t>ēdināšanas</a:t>
          </a:r>
          <a:r>
            <a:rPr lang="en-US"/>
            <a:t> </a:t>
          </a:r>
          <a:r>
            <a:rPr lang="en-US" err="1"/>
            <a:t>maksa</a:t>
          </a:r>
          <a:r>
            <a:rPr lang="en-US"/>
            <a:t> </a:t>
          </a:r>
          <a:r>
            <a:rPr lang="en-US" err="1"/>
            <a:t>dienā</a:t>
          </a:r>
          <a:r>
            <a:rPr lang="en-US"/>
            <a:t>, </a:t>
          </a:r>
        </a:p>
      </dgm:t>
    </dgm:pt>
    <dgm:pt modelId="{F903F317-F1C6-4764-9E56-FE537E612AF7}" type="parTrans" cxnId="{697BBCA5-28D2-4000-BDD8-DFA40C58D2F2}">
      <dgm:prSet/>
      <dgm:spPr/>
      <dgm:t>
        <a:bodyPr/>
        <a:lstStyle/>
        <a:p>
          <a:endParaRPr lang="en-US"/>
        </a:p>
      </dgm:t>
    </dgm:pt>
    <dgm:pt modelId="{DA03E733-2F21-4FDC-8289-BA8E53F143DE}" type="sibTrans" cxnId="{697BBCA5-28D2-4000-BDD8-DFA40C58D2F2}">
      <dgm:prSet/>
      <dgm:spPr/>
      <dgm:t>
        <a:bodyPr/>
        <a:lstStyle/>
        <a:p>
          <a:endParaRPr lang="en-US"/>
        </a:p>
      </dgm:t>
    </dgm:pt>
    <dgm:pt modelId="{E2EB853F-9EC6-4DD6-8B81-67FA618B5848}">
      <dgm:prSet/>
      <dgm:spPr/>
      <dgm:t>
        <a:bodyPr/>
        <a:lstStyle/>
        <a:p>
          <a:pPr algn="just">
            <a:buFont typeface="+mj-lt"/>
            <a:buAutoNum type="alphaUcPeriod"/>
          </a:pPr>
          <a:r>
            <a:rPr lang="en-US"/>
            <a:t>Vienas stundas darba spēka izmaksas pavisam</a:t>
          </a:r>
        </a:p>
      </dgm:t>
    </dgm:pt>
    <dgm:pt modelId="{E1ABBD57-E87C-467B-9882-7DDE90AE8421}" type="parTrans" cxnId="{6F251027-8825-407F-A619-0F6C61BFFC91}">
      <dgm:prSet/>
      <dgm:spPr/>
      <dgm:t>
        <a:bodyPr/>
        <a:lstStyle/>
        <a:p>
          <a:endParaRPr lang="en-US"/>
        </a:p>
      </dgm:t>
    </dgm:pt>
    <dgm:pt modelId="{B12C8729-3693-4721-A3DC-6D2C652674CF}" type="sibTrans" cxnId="{6F251027-8825-407F-A619-0F6C61BFFC91}">
      <dgm:prSet/>
      <dgm:spPr/>
      <dgm:t>
        <a:bodyPr/>
        <a:lstStyle/>
        <a:p>
          <a:endParaRPr lang="en-US"/>
        </a:p>
      </dgm:t>
    </dgm:pt>
    <dgm:pt modelId="{028A1970-E842-45EB-A518-971DFB13E4A3}">
      <dgm:prSet/>
      <dgm:spPr/>
      <dgm:t>
        <a:bodyPr/>
        <a:lstStyle/>
        <a:p>
          <a:pPr algn="just">
            <a:buFont typeface="+mj-lt"/>
            <a:buAutoNum type="alphaUcPeriod"/>
          </a:pPr>
          <a:r>
            <a:rPr lang="lv-LV"/>
            <a:t>Patēriņa cenu indeksi (1990.gads=100)</a:t>
          </a:r>
          <a:endParaRPr lang="en-US"/>
        </a:p>
      </dgm:t>
    </dgm:pt>
    <dgm:pt modelId="{422C2687-B28B-4C35-939C-2923471D826D}" type="parTrans" cxnId="{A7183FE1-0183-42E2-B8FF-07DED6A9334A}">
      <dgm:prSet/>
      <dgm:spPr/>
      <dgm:t>
        <a:bodyPr/>
        <a:lstStyle/>
        <a:p>
          <a:endParaRPr lang="en-US"/>
        </a:p>
      </dgm:t>
    </dgm:pt>
    <dgm:pt modelId="{16E08788-CB0E-4F01-9152-D42F9D061766}" type="sibTrans" cxnId="{A7183FE1-0183-42E2-B8FF-07DED6A9334A}">
      <dgm:prSet/>
      <dgm:spPr/>
      <dgm:t>
        <a:bodyPr/>
        <a:lstStyle/>
        <a:p>
          <a:endParaRPr lang="en-US"/>
        </a:p>
      </dgm:t>
    </dgm:pt>
    <dgm:pt modelId="{147118BC-AF2F-45AA-A270-C49480E450F5}">
      <dgm:prSet/>
      <dgm:spPr/>
      <dgm:t>
        <a:bodyPr/>
        <a:lstStyle/>
        <a:p>
          <a:pPr algn="just">
            <a:buFont typeface="Wingdings" panose="05000000000000000000" pitchFamily="2" charset="2"/>
            <a:buChar char="Ø"/>
          </a:pPr>
          <a:endParaRPr lang="en-US"/>
        </a:p>
      </dgm:t>
    </dgm:pt>
    <dgm:pt modelId="{CF7F9200-ABF5-4CCE-9255-99C5E1F4FB0D}" type="parTrans" cxnId="{14A6EABD-9E12-4CCE-8653-0C63F5CA9CFF}">
      <dgm:prSet/>
      <dgm:spPr/>
      <dgm:t>
        <a:bodyPr/>
        <a:lstStyle/>
        <a:p>
          <a:endParaRPr lang="en-US"/>
        </a:p>
      </dgm:t>
    </dgm:pt>
    <dgm:pt modelId="{228867B2-9220-42FE-9740-A5EAE7167D76}" type="sibTrans" cxnId="{14A6EABD-9E12-4CCE-8653-0C63F5CA9CFF}">
      <dgm:prSet/>
      <dgm:spPr/>
      <dgm:t>
        <a:bodyPr/>
        <a:lstStyle/>
        <a:p>
          <a:endParaRPr lang="en-US"/>
        </a:p>
      </dgm:t>
    </dgm:pt>
    <dgm:pt modelId="{3B80EE21-CCEC-4AF8-B444-0B3F70A2DAA2}">
      <dgm:prSet/>
      <dgm:spPr/>
      <dgm:t>
        <a:bodyPr/>
        <a:lstStyle/>
        <a:p>
          <a:pPr algn="just">
            <a:buFont typeface="Wingdings" panose="05000000000000000000" pitchFamily="2" charset="2"/>
            <a:buChar char="Ø"/>
          </a:pPr>
          <a:r>
            <a:rPr lang="lv-LV"/>
            <a:t>Pašvaldības budžeta savlaicīga plānošana</a:t>
          </a:r>
          <a:endParaRPr lang="en-US"/>
        </a:p>
      </dgm:t>
    </dgm:pt>
    <dgm:pt modelId="{6A8A8512-BB2B-4BBC-BBE4-246C19DECE79}" type="parTrans" cxnId="{B9D48855-879D-49ED-BD1F-F83F3A6FFE80}">
      <dgm:prSet/>
      <dgm:spPr/>
      <dgm:t>
        <a:bodyPr/>
        <a:lstStyle/>
        <a:p>
          <a:endParaRPr lang="en-US"/>
        </a:p>
      </dgm:t>
    </dgm:pt>
    <dgm:pt modelId="{7628457A-F81C-4CC4-B002-1BA9087215D6}" type="sibTrans" cxnId="{B9D48855-879D-49ED-BD1F-F83F3A6FFE80}">
      <dgm:prSet/>
      <dgm:spPr/>
      <dgm:t>
        <a:bodyPr/>
        <a:lstStyle/>
        <a:p>
          <a:endParaRPr lang="en-US"/>
        </a:p>
      </dgm:t>
    </dgm:pt>
    <dgm:pt modelId="{48F0BF69-6E5F-4D2D-A941-AC36EE31CFD2}">
      <dgm:prSet/>
      <dgm:spPr/>
      <dgm:t>
        <a:bodyPr/>
        <a:lstStyle/>
        <a:p>
          <a:pPr algn="just">
            <a:buFont typeface="Wingdings" panose="05000000000000000000" pitchFamily="2" charset="2"/>
            <a:buChar char="Ø"/>
          </a:pPr>
          <a:r>
            <a:rPr lang="lv-LV"/>
            <a:t>Pievilcīgas un prognozējamas uzņēmēju vides radīšana, kas balstās uz valsts ekonomiskiem rādītājiem. Stimulēs ģimenes tipa vietu radīšanu.</a:t>
          </a:r>
          <a:endParaRPr lang="en-US"/>
        </a:p>
      </dgm:t>
    </dgm:pt>
    <dgm:pt modelId="{6250C104-C0BD-46B2-81A8-CF12C5225374}" type="parTrans" cxnId="{7576CDF1-929C-45B0-A6D7-E456E2D2F9B7}">
      <dgm:prSet/>
      <dgm:spPr/>
      <dgm:t>
        <a:bodyPr/>
        <a:lstStyle/>
        <a:p>
          <a:endParaRPr lang="en-US"/>
        </a:p>
      </dgm:t>
    </dgm:pt>
    <dgm:pt modelId="{5EAF7B59-2887-4979-9904-942FB1957A58}" type="sibTrans" cxnId="{7576CDF1-929C-45B0-A6D7-E456E2D2F9B7}">
      <dgm:prSet/>
      <dgm:spPr/>
      <dgm:t>
        <a:bodyPr/>
        <a:lstStyle/>
        <a:p>
          <a:endParaRPr lang="en-US"/>
        </a:p>
      </dgm:t>
    </dgm:pt>
    <dgm:pt modelId="{968CFA2F-B5E6-4DF6-9D9F-5F778E9AB24E}">
      <dgm:prSet/>
      <dgm:spPr/>
      <dgm:t>
        <a:bodyPr/>
        <a:lstStyle/>
        <a:p>
          <a:pPr algn="just">
            <a:buFont typeface="Wingdings" panose="05000000000000000000" pitchFamily="2" charset="2"/>
            <a:buChar char="Ø"/>
          </a:pPr>
          <a:r>
            <a:rPr lang="lv-LV"/>
            <a:t>Savlaicīgs klientu finansiālais atbalsts </a:t>
          </a:r>
          <a:endParaRPr lang="en-US"/>
        </a:p>
      </dgm:t>
    </dgm:pt>
    <dgm:pt modelId="{BCABA1F0-2D88-4085-8F30-7D3E8BB031BA}" type="parTrans" cxnId="{66EC668F-8AEB-4400-B1A3-F75A375B084E}">
      <dgm:prSet/>
      <dgm:spPr/>
      <dgm:t>
        <a:bodyPr/>
        <a:lstStyle/>
        <a:p>
          <a:endParaRPr lang="en-US"/>
        </a:p>
      </dgm:t>
    </dgm:pt>
    <dgm:pt modelId="{EC04DF22-5705-45B3-9684-84870F9344AF}" type="sibTrans" cxnId="{66EC668F-8AEB-4400-B1A3-F75A375B084E}">
      <dgm:prSet/>
      <dgm:spPr/>
      <dgm:t>
        <a:bodyPr/>
        <a:lstStyle/>
        <a:p>
          <a:endParaRPr lang="en-US"/>
        </a:p>
      </dgm:t>
    </dgm:pt>
    <dgm:pt modelId="{65DC17EE-3670-4263-B94C-B64592D7EE8D}" type="pres">
      <dgm:prSet presAssocID="{C3CB751E-ED1F-408E-9A55-271FF4460FBD}" presName="linear" presStyleCnt="0">
        <dgm:presLayoutVars>
          <dgm:animLvl val="lvl"/>
          <dgm:resizeHandles val="exact"/>
        </dgm:presLayoutVars>
      </dgm:prSet>
      <dgm:spPr/>
    </dgm:pt>
    <dgm:pt modelId="{9EC45D58-F0C9-4932-87FA-BC0D6529FBB4}" type="pres">
      <dgm:prSet presAssocID="{0F593F70-4638-4003-B9B5-264696A0AFEA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6A9BF345-3FE2-4655-8A9A-B22BC2ED2D9C}" type="pres">
      <dgm:prSet presAssocID="{0F593F70-4638-4003-B9B5-264696A0AFEA}" presName="childText" presStyleLbl="revTx" presStyleIdx="0" presStyleCnt="2">
        <dgm:presLayoutVars>
          <dgm:bulletEnabled val="1"/>
        </dgm:presLayoutVars>
      </dgm:prSet>
      <dgm:spPr/>
    </dgm:pt>
    <dgm:pt modelId="{A7C779B0-7FD3-4F4A-9E58-836005E59D47}" type="pres">
      <dgm:prSet presAssocID="{95CDD30F-11E9-42E3-8EA3-C22D5013863D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8ACBEAC6-FA6A-428C-A861-7E41631FF0E6}" type="pres">
      <dgm:prSet presAssocID="{95CDD30F-11E9-42E3-8EA3-C22D5013863D}" presName="childText" presStyleLbl="revTx" presStyleIdx="1" presStyleCnt="2">
        <dgm:presLayoutVars>
          <dgm:bulletEnabled val="1"/>
        </dgm:presLayoutVars>
      </dgm:prSet>
      <dgm:spPr/>
    </dgm:pt>
  </dgm:ptLst>
  <dgm:cxnLst>
    <dgm:cxn modelId="{83D14301-4633-4DF0-879E-E5115B1F570E}" type="presOf" srcId="{3B80EE21-CCEC-4AF8-B444-0B3F70A2DAA2}" destId="{8ACBEAC6-FA6A-428C-A861-7E41631FF0E6}" srcOrd="0" destOrd="1" presId="urn:microsoft.com/office/officeart/2005/8/layout/vList2"/>
    <dgm:cxn modelId="{4E32670B-35FB-4E95-8D7D-6322EFE3E6D5}" type="presOf" srcId="{81451246-32F2-456E-AACC-DE326B37C34E}" destId="{6A9BF345-3FE2-4655-8A9A-B22BC2ED2D9C}" srcOrd="0" destOrd="3" presId="urn:microsoft.com/office/officeart/2005/8/layout/vList2"/>
    <dgm:cxn modelId="{6F251027-8825-407F-A619-0F6C61BFFC91}" srcId="{FDFC82EE-47C4-4AB3-9217-5CA0E7AB7FD3}" destId="{E2EB853F-9EC6-4DD6-8B81-67FA618B5848}" srcOrd="1" destOrd="0" parTransId="{E1ABBD57-E87C-467B-9882-7DDE90AE8421}" sibTransId="{B12C8729-3693-4721-A3DC-6D2C652674CF}"/>
    <dgm:cxn modelId="{F2EF2737-3CEF-4A00-977D-EEA80C923976}" srcId="{0F593F70-4638-4003-B9B5-264696A0AFEA}" destId="{8432448C-9F0B-4BB9-9616-FF05F8643C5A}" srcOrd="0" destOrd="0" parTransId="{6FC261B2-E231-4B1C-9FF4-95DC66239B77}" sibTransId="{3242B64D-2ED5-4D9C-BBE8-80B2AC047D95}"/>
    <dgm:cxn modelId="{0616DA3F-B0DE-4EA0-86E6-5AE283BA9806}" type="presOf" srcId="{E2EB853F-9EC6-4DD6-8B81-67FA618B5848}" destId="{8ACBEAC6-FA6A-428C-A861-7E41631FF0E6}" srcOrd="0" destOrd="7" presId="urn:microsoft.com/office/officeart/2005/8/layout/vList2"/>
    <dgm:cxn modelId="{F6E7B25B-CD51-43CA-AF0F-E63035D51508}" type="presOf" srcId="{95CDD30F-11E9-42E3-8EA3-C22D5013863D}" destId="{A7C779B0-7FD3-4F4A-9E58-836005E59D47}" srcOrd="0" destOrd="0" presId="urn:microsoft.com/office/officeart/2005/8/layout/vList2"/>
    <dgm:cxn modelId="{EF342B6C-F2DD-46F9-AE11-19CF335B654E}" type="presOf" srcId="{48F0BF69-6E5F-4D2D-A941-AC36EE31CFD2}" destId="{8ACBEAC6-FA6A-428C-A861-7E41631FF0E6}" srcOrd="0" destOrd="2" presId="urn:microsoft.com/office/officeart/2005/8/layout/vList2"/>
    <dgm:cxn modelId="{F1A1BB6C-3DDE-40D1-83C6-F7613CF8F13A}" type="presOf" srcId="{968CFA2F-B5E6-4DF6-9D9F-5F778E9AB24E}" destId="{8ACBEAC6-FA6A-428C-A861-7E41631FF0E6}" srcOrd="0" destOrd="3" presId="urn:microsoft.com/office/officeart/2005/8/layout/vList2"/>
    <dgm:cxn modelId="{5EE1C56C-58CA-430E-B29C-77072BF929B8}" type="presOf" srcId="{AAAE778C-1B31-4098-AB60-974C5A3085C5}" destId="{8ACBEAC6-FA6A-428C-A861-7E41631FF0E6}" srcOrd="0" destOrd="0" presId="urn:microsoft.com/office/officeart/2005/8/layout/vList2"/>
    <dgm:cxn modelId="{C5D8024F-EB41-4A52-8523-87681D9AF065}" type="presOf" srcId="{0F593F70-4638-4003-B9B5-264696A0AFEA}" destId="{9EC45D58-F0C9-4932-87FA-BC0D6529FBB4}" srcOrd="0" destOrd="0" presId="urn:microsoft.com/office/officeart/2005/8/layout/vList2"/>
    <dgm:cxn modelId="{F8F6A951-CE0A-4DB8-B280-7C2DEF3C50A4}" type="presOf" srcId="{FDFC82EE-47C4-4AB3-9217-5CA0E7AB7FD3}" destId="{8ACBEAC6-FA6A-428C-A861-7E41631FF0E6}" srcOrd="0" destOrd="5" presId="urn:microsoft.com/office/officeart/2005/8/layout/vList2"/>
    <dgm:cxn modelId="{B9D48855-879D-49ED-BD1F-F83F3A6FFE80}" srcId="{AAAE778C-1B31-4098-AB60-974C5A3085C5}" destId="{3B80EE21-CCEC-4AF8-B444-0B3F70A2DAA2}" srcOrd="0" destOrd="0" parTransId="{6A8A8512-BB2B-4BBC-BBE4-246C19DECE79}" sibTransId="{7628457A-F81C-4CC4-B002-1BA9087215D6}"/>
    <dgm:cxn modelId="{EE17C87A-8402-44F5-8EA4-FE306AB8D166}" type="presOf" srcId="{6522F474-40F6-41C6-A44B-7A1E4007AA3D}" destId="{6A9BF345-3FE2-4655-8A9A-B22BC2ED2D9C}" srcOrd="0" destOrd="2" presId="urn:microsoft.com/office/officeart/2005/8/layout/vList2"/>
    <dgm:cxn modelId="{E7DBAA84-2AE5-46A6-8DCC-7BDE55B6AE91}" srcId="{0F593F70-4638-4003-B9B5-264696A0AFEA}" destId="{6522F474-40F6-41C6-A44B-7A1E4007AA3D}" srcOrd="1" destOrd="0" parTransId="{29FF10BD-DD05-440E-93DB-2F8DF42D21DD}" sibTransId="{A754CDF1-595E-4ACC-A1E7-85F3708324B9}"/>
    <dgm:cxn modelId="{4721C685-FD91-468E-ADA1-0FA2E62B4F75}" type="presOf" srcId="{028A1970-E842-45EB-A518-971DFB13E4A3}" destId="{8ACBEAC6-FA6A-428C-A861-7E41631FF0E6}" srcOrd="0" destOrd="8" presId="urn:microsoft.com/office/officeart/2005/8/layout/vList2"/>
    <dgm:cxn modelId="{787C4687-6517-4B60-AA35-AD5549C46CA5}" type="presOf" srcId="{8432448C-9F0B-4BB9-9616-FF05F8643C5A}" destId="{6A9BF345-3FE2-4655-8A9A-B22BC2ED2D9C}" srcOrd="0" destOrd="0" presId="urn:microsoft.com/office/officeart/2005/8/layout/vList2"/>
    <dgm:cxn modelId="{66EC668F-8AEB-4400-B1A3-F75A375B084E}" srcId="{AAAE778C-1B31-4098-AB60-974C5A3085C5}" destId="{968CFA2F-B5E6-4DF6-9D9F-5F778E9AB24E}" srcOrd="2" destOrd="0" parTransId="{BCABA1F0-2D88-4085-8F30-7D3E8BB031BA}" sibTransId="{EC04DF22-5705-45B3-9684-84870F9344AF}"/>
    <dgm:cxn modelId="{05AD588F-0F28-453A-8D84-A8C6232E97F3}" type="presOf" srcId="{40D0235A-23E8-4311-B353-84FAE94DF076}" destId="{8ACBEAC6-FA6A-428C-A861-7E41631FF0E6}" srcOrd="0" destOrd="4" presId="urn:microsoft.com/office/officeart/2005/8/layout/vList2"/>
    <dgm:cxn modelId="{CE910295-494B-442B-A682-C257622269C8}" srcId="{C3CB751E-ED1F-408E-9A55-271FF4460FBD}" destId="{0F593F70-4638-4003-B9B5-264696A0AFEA}" srcOrd="0" destOrd="0" parTransId="{8BCC5BD3-3B0E-4311-8C06-A2CF3BE390E1}" sibTransId="{A4FA346C-AEA9-4A22-BA8F-87431D2EF56B}"/>
    <dgm:cxn modelId="{502D429B-CC94-415D-8CD4-9DC9EE404831}" srcId="{95CDD30F-11E9-42E3-8EA3-C22D5013863D}" destId="{40D0235A-23E8-4311-B353-84FAE94DF076}" srcOrd="1" destOrd="0" parTransId="{C6F085A5-77FC-45AC-B0F3-F52262FC6105}" sibTransId="{AB10EAB8-ABD9-4663-A046-5BA2ABD25BC0}"/>
    <dgm:cxn modelId="{EF51C99D-9C83-4ED4-9570-3815154210A0}" srcId="{8432448C-9F0B-4BB9-9616-FF05F8643C5A}" destId="{32538DB4-ABA3-456D-98ED-E3BCAEF41893}" srcOrd="0" destOrd="0" parTransId="{A58F0BB0-E2FA-40FA-ADA4-1A5825946521}" sibTransId="{74259776-DC27-4671-9FBB-0E04D8598BAC}"/>
    <dgm:cxn modelId="{AF5B8F9E-55B8-4184-8573-5F6F67425583}" srcId="{6522F474-40F6-41C6-A44B-7A1E4007AA3D}" destId="{81451246-32F2-456E-AACC-DE326B37C34E}" srcOrd="0" destOrd="0" parTransId="{4C1B52CA-4B81-435A-95DA-7927FD93A221}" sibTransId="{B0564538-1E0B-4DFA-A065-2E5078FD5AFC}"/>
    <dgm:cxn modelId="{32FC99A4-D6E1-4F74-8DB4-17071990C9A7}" type="presOf" srcId="{147118BC-AF2F-45AA-A270-C49480E450F5}" destId="{8ACBEAC6-FA6A-428C-A861-7E41631FF0E6}" srcOrd="0" destOrd="9" presId="urn:microsoft.com/office/officeart/2005/8/layout/vList2"/>
    <dgm:cxn modelId="{697BBCA5-28D2-4000-BDD8-DFA40C58D2F2}" srcId="{FDFC82EE-47C4-4AB3-9217-5CA0E7AB7FD3}" destId="{01118C74-DA8E-465A-9A8C-333B48007268}" srcOrd="0" destOrd="0" parTransId="{F903F317-F1C6-4764-9E56-FE537E612AF7}" sibTransId="{DA03E733-2F21-4FDC-8289-BA8E53F143DE}"/>
    <dgm:cxn modelId="{09EDF6AF-2DC7-4607-95E5-1D11536A13E1}" srcId="{40D0235A-23E8-4311-B353-84FAE94DF076}" destId="{FDFC82EE-47C4-4AB3-9217-5CA0E7AB7FD3}" srcOrd="0" destOrd="0" parTransId="{0F662091-E882-4F9D-AA12-ECBD366B465E}" sibTransId="{62B52A22-1EDC-45C4-918E-933E295188A9}"/>
    <dgm:cxn modelId="{B51BA8B5-1468-4958-ABF9-14CA6A34360E}" type="presOf" srcId="{01118C74-DA8E-465A-9A8C-333B48007268}" destId="{8ACBEAC6-FA6A-428C-A861-7E41631FF0E6}" srcOrd="0" destOrd="6" presId="urn:microsoft.com/office/officeart/2005/8/layout/vList2"/>
    <dgm:cxn modelId="{0AB943B7-4391-426E-836F-E5E18E0D6B72}" type="presOf" srcId="{C3CB751E-ED1F-408E-9A55-271FF4460FBD}" destId="{65DC17EE-3670-4263-B94C-B64592D7EE8D}" srcOrd="0" destOrd="0" presId="urn:microsoft.com/office/officeart/2005/8/layout/vList2"/>
    <dgm:cxn modelId="{C2B9B5B7-076D-4966-9D1D-F13C2DBA1FC7}" srcId="{95CDD30F-11E9-42E3-8EA3-C22D5013863D}" destId="{AAAE778C-1B31-4098-AB60-974C5A3085C5}" srcOrd="0" destOrd="0" parTransId="{B674466A-93AF-4891-87D8-F0861474C89A}" sibTransId="{FFB1CF04-0B24-4E8D-BE09-9ECC7A85F835}"/>
    <dgm:cxn modelId="{14A6EABD-9E12-4CCE-8653-0C63F5CA9CFF}" srcId="{FDFC82EE-47C4-4AB3-9217-5CA0E7AB7FD3}" destId="{147118BC-AF2F-45AA-A270-C49480E450F5}" srcOrd="3" destOrd="0" parTransId="{CF7F9200-ABF5-4CCE-9255-99C5E1F4FB0D}" sibTransId="{228867B2-9220-42FE-9740-A5EAE7167D76}"/>
    <dgm:cxn modelId="{FBCA3FCA-94B0-4C84-9CC4-14972E2FC7C7}" srcId="{C3CB751E-ED1F-408E-9A55-271FF4460FBD}" destId="{95CDD30F-11E9-42E3-8EA3-C22D5013863D}" srcOrd="1" destOrd="0" parTransId="{8119FA07-74FB-4C8F-9801-76B3961694CA}" sibTransId="{199A1777-84A8-4A0D-98A9-33C015CBBD2D}"/>
    <dgm:cxn modelId="{A7183FE1-0183-42E2-B8FF-07DED6A9334A}" srcId="{FDFC82EE-47C4-4AB3-9217-5CA0E7AB7FD3}" destId="{028A1970-E842-45EB-A518-971DFB13E4A3}" srcOrd="2" destOrd="0" parTransId="{422C2687-B28B-4C35-939C-2923471D826D}" sibTransId="{16E08788-CB0E-4F01-9152-D42F9D061766}"/>
    <dgm:cxn modelId="{7D579FEC-C3EB-4739-846C-17D51349E110}" type="presOf" srcId="{32538DB4-ABA3-456D-98ED-E3BCAEF41893}" destId="{6A9BF345-3FE2-4655-8A9A-B22BC2ED2D9C}" srcOrd="0" destOrd="1" presId="urn:microsoft.com/office/officeart/2005/8/layout/vList2"/>
    <dgm:cxn modelId="{7576CDF1-929C-45B0-A6D7-E456E2D2F9B7}" srcId="{AAAE778C-1B31-4098-AB60-974C5A3085C5}" destId="{48F0BF69-6E5F-4D2D-A941-AC36EE31CFD2}" srcOrd="1" destOrd="0" parTransId="{6250C104-C0BD-46B2-81A8-CF12C5225374}" sibTransId="{5EAF7B59-2887-4979-9904-942FB1957A58}"/>
    <dgm:cxn modelId="{726A6B28-BB89-4BEE-B0E5-EDD48E61C2A7}" type="presParOf" srcId="{65DC17EE-3670-4263-B94C-B64592D7EE8D}" destId="{9EC45D58-F0C9-4932-87FA-BC0D6529FBB4}" srcOrd="0" destOrd="0" presId="urn:microsoft.com/office/officeart/2005/8/layout/vList2"/>
    <dgm:cxn modelId="{EF3FDB45-42DD-457E-B277-10A7C0BDC188}" type="presParOf" srcId="{65DC17EE-3670-4263-B94C-B64592D7EE8D}" destId="{6A9BF345-3FE2-4655-8A9A-B22BC2ED2D9C}" srcOrd="1" destOrd="0" presId="urn:microsoft.com/office/officeart/2005/8/layout/vList2"/>
    <dgm:cxn modelId="{AE639968-DF82-4950-A193-720BCBA652C5}" type="presParOf" srcId="{65DC17EE-3670-4263-B94C-B64592D7EE8D}" destId="{A7C779B0-7FD3-4F4A-9E58-836005E59D47}" srcOrd="2" destOrd="0" presId="urn:microsoft.com/office/officeart/2005/8/layout/vList2"/>
    <dgm:cxn modelId="{3DE76AC9-5828-47D4-A2CC-3885A2595E81}" type="presParOf" srcId="{65DC17EE-3670-4263-B94C-B64592D7EE8D}" destId="{8ACBEAC6-FA6A-428C-A861-7E41631FF0E6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01BE0DC-0677-4D07-B85D-883B53C3CA3B}">
      <dsp:nvSpPr>
        <dsp:cNvPr id="0" name=""/>
        <dsp:cNvSpPr/>
      </dsp:nvSpPr>
      <dsp:spPr>
        <a:xfrm>
          <a:off x="0" y="395299"/>
          <a:ext cx="11039475" cy="113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6786" tIns="312420" rIns="856786" bIns="10668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+mj-lt"/>
            <a:buAutoNum type="alphaUcPeriod"/>
          </a:pPr>
          <a:r>
            <a:rPr lang="lv-LV" sz="1500" kern="1200"/>
            <a:t>Vidēja SAC ēdināšanas maksa dienā, </a:t>
          </a:r>
          <a:endParaRPr lang="en-US" sz="1500" kern="120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+mj-lt"/>
            <a:buAutoNum type="alphaUcPeriod"/>
          </a:pPr>
          <a:r>
            <a:rPr lang="lv-LV" sz="1500" kern="1200"/>
            <a:t>Vienas stundas darba spēka izmaksas pavisam</a:t>
          </a:r>
          <a:endParaRPr lang="en-US" sz="1500" kern="120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+mj-lt"/>
            <a:buAutoNum type="alphaUcPeriod"/>
          </a:pPr>
          <a:r>
            <a:rPr lang="lv-LV" sz="1500" kern="1200"/>
            <a:t>Patēriņa cenu indeksi (1990.gads=100)</a:t>
          </a:r>
          <a:endParaRPr lang="en-US" sz="1500" kern="1200"/>
        </a:p>
      </dsp:txBody>
      <dsp:txXfrm>
        <a:off x="0" y="395299"/>
        <a:ext cx="11039475" cy="1134000"/>
      </dsp:txXfrm>
    </dsp:sp>
    <dsp:sp modelId="{322E58A0-96EB-450A-B548-5182ACA3E901}">
      <dsp:nvSpPr>
        <dsp:cNvPr id="0" name=""/>
        <dsp:cNvSpPr/>
      </dsp:nvSpPr>
      <dsp:spPr>
        <a:xfrm>
          <a:off x="551973" y="173899"/>
          <a:ext cx="7727632" cy="442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086" tIns="0" rIns="292086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1500" kern="1200"/>
            <a:t>References mainīgie: </a:t>
          </a:r>
          <a:endParaRPr lang="en-US" sz="1500" kern="1200"/>
        </a:p>
      </dsp:txBody>
      <dsp:txXfrm>
        <a:off x="573589" y="195515"/>
        <a:ext cx="7684400" cy="399568"/>
      </dsp:txXfrm>
    </dsp:sp>
    <dsp:sp modelId="{EF7BB2C8-269E-4EC9-9750-66FEA4492225}">
      <dsp:nvSpPr>
        <dsp:cNvPr id="0" name=""/>
        <dsp:cNvSpPr/>
      </dsp:nvSpPr>
      <dsp:spPr>
        <a:xfrm>
          <a:off x="0" y="1831700"/>
          <a:ext cx="11039475" cy="87412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6786" tIns="312420" rIns="856786" bIns="10668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lv-LV" sz="1500" b="1" kern="1200"/>
            <a:t>Vispārējais tips </a:t>
          </a:r>
          <a:r>
            <a:rPr lang="lv-LV" sz="1500" kern="1200"/>
            <a:t>= B * 49.60 + A * 131.80 </a:t>
          </a:r>
          <a:endParaRPr lang="en-US" sz="1500" kern="120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lv-LV" sz="1500" b="1" kern="1200"/>
            <a:t>Ģimenes tips </a:t>
          </a:r>
          <a:r>
            <a:rPr lang="lv-LV" sz="1500" kern="1200"/>
            <a:t>= B * 77.52 + C * 0.024</a:t>
          </a:r>
          <a:endParaRPr lang="en-US" sz="1500" kern="1200"/>
        </a:p>
      </dsp:txBody>
      <dsp:txXfrm>
        <a:off x="0" y="1831700"/>
        <a:ext cx="11039475" cy="874125"/>
      </dsp:txXfrm>
    </dsp:sp>
    <dsp:sp modelId="{D01888A6-B9A4-44C2-81CB-51402DD47ADE}">
      <dsp:nvSpPr>
        <dsp:cNvPr id="0" name=""/>
        <dsp:cNvSpPr/>
      </dsp:nvSpPr>
      <dsp:spPr>
        <a:xfrm>
          <a:off x="551973" y="1610300"/>
          <a:ext cx="7727632" cy="442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086" tIns="0" rIns="292086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1500" kern="1200"/>
            <a:t>Lineārais vienādojums SAC uzturēšanās maksas potenciāla pieauguma aprēķināšanai</a:t>
          </a:r>
          <a:endParaRPr lang="en-US" sz="1500" kern="1200"/>
        </a:p>
      </dsp:txBody>
      <dsp:txXfrm>
        <a:off x="573589" y="1631916"/>
        <a:ext cx="7684400" cy="39956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EC45D58-F0C9-4932-87FA-BC0D6529FBB4}">
      <dsp:nvSpPr>
        <dsp:cNvPr id="0" name=""/>
        <dsp:cNvSpPr/>
      </dsp:nvSpPr>
      <dsp:spPr>
        <a:xfrm>
          <a:off x="0" y="117911"/>
          <a:ext cx="10906125" cy="46683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1900" kern="1200"/>
            <a:t>Vaučera cena ceļama </a:t>
          </a:r>
          <a:r>
            <a:rPr lang="lv-LV" sz="1900" i="1" kern="1200"/>
            <a:t>post faktum</a:t>
          </a:r>
          <a:endParaRPr lang="en-US" sz="1900" kern="1200"/>
        </a:p>
      </dsp:txBody>
      <dsp:txXfrm>
        <a:off x="22789" y="140700"/>
        <a:ext cx="10860547" cy="421252"/>
      </dsp:txXfrm>
    </dsp:sp>
    <dsp:sp modelId="{6A9BF345-3FE2-4655-8A9A-B22BC2ED2D9C}">
      <dsp:nvSpPr>
        <dsp:cNvPr id="0" name=""/>
        <dsp:cNvSpPr/>
      </dsp:nvSpPr>
      <dsp:spPr>
        <a:xfrm>
          <a:off x="0" y="584741"/>
          <a:ext cx="10906125" cy="10422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6269" tIns="24130" rIns="135128" bIns="2413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lv-LV" sz="1500" kern="1200"/>
            <a:t>Plusi:</a:t>
          </a:r>
          <a:endParaRPr lang="en-US" sz="1500" kern="1200"/>
        </a:p>
        <a:p>
          <a:pPr marL="228600" lvl="2" indent="-114300" algn="just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Wingdings" panose="05000000000000000000" pitchFamily="2" charset="2"/>
            <a:buChar char="Ø"/>
          </a:pPr>
          <a:r>
            <a:rPr lang="lv-LV" sz="1500" kern="1200"/>
            <a:t>administratīvi visvienkāršākais veids kā celt </a:t>
          </a:r>
          <a:r>
            <a:rPr lang="lv-LV" sz="1500" kern="1200" err="1"/>
            <a:t>vaučera</a:t>
          </a:r>
          <a:r>
            <a:rPr lang="lv-LV" sz="1500" kern="1200"/>
            <a:t> cenu, jo ir faktiskais pierādījums tādai nepieciešamībai</a:t>
          </a:r>
          <a:endParaRPr lang="en-US" sz="1500" kern="1200"/>
        </a:p>
        <a:p>
          <a:pPr marL="114300" lvl="1" indent="-114300" algn="just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lv-LV" sz="1500" kern="1200"/>
            <a:t>Minusi:</a:t>
          </a:r>
          <a:endParaRPr lang="en-US" sz="1500" kern="1200"/>
        </a:p>
        <a:p>
          <a:pPr marL="228600" lvl="2" indent="-114300" algn="just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Wingdings" panose="05000000000000000000" pitchFamily="2" charset="2"/>
            <a:buChar char="Ø"/>
          </a:pPr>
          <a:r>
            <a:rPr lang="lv-LV" sz="1500" kern="1200"/>
            <a:t>Klientu finansiālais atbalsts var kavēties vairākus gadus un radīt neprognozējamo situāciju tirgū</a:t>
          </a:r>
          <a:endParaRPr lang="en-US" sz="1500" kern="1200"/>
        </a:p>
      </dsp:txBody>
      <dsp:txXfrm>
        <a:off x="0" y="584741"/>
        <a:ext cx="10906125" cy="1042245"/>
      </dsp:txXfrm>
    </dsp:sp>
    <dsp:sp modelId="{A7C779B0-7FD3-4F4A-9E58-836005E59D47}">
      <dsp:nvSpPr>
        <dsp:cNvPr id="0" name=""/>
        <dsp:cNvSpPr/>
      </dsp:nvSpPr>
      <dsp:spPr>
        <a:xfrm>
          <a:off x="0" y="1626986"/>
          <a:ext cx="10906125" cy="46683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1900" kern="1200"/>
            <a:t>Vaučera cena ceļama proaktīvi reaģējot uz aktuālo ekonomisko situāciju valstī</a:t>
          </a:r>
          <a:endParaRPr lang="en-US" sz="1900" kern="1200"/>
        </a:p>
      </dsp:txBody>
      <dsp:txXfrm>
        <a:off x="22789" y="1649775"/>
        <a:ext cx="10860547" cy="421252"/>
      </dsp:txXfrm>
    </dsp:sp>
    <dsp:sp modelId="{8ACBEAC6-FA6A-428C-A861-7E41631FF0E6}">
      <dsp:nvSpPr>
        <dsp:cNvPr id="0" name=""/>
        <dsp:cNvSpPr/>
      </dsp:nvSpPr>
      <dsp:spPr>
        <a:xfrm>
          <a:off x="0" y="2093816"/>
          <a:ext cx="10906125" cy="28317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6269" tIns="24130" rIns="135128" bIns="24130" numCol="1" spcCol="1270" anchor="t" anchorCtr="0">
          <a:noAutofit/>
        </a:bodyPr>
        <a:lstStyle/>
        <a:p>
          <a:pPr marL="114300" lvl="1" indent="-114300" algn="just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lv-LV" sz="1500" kern="1200"/>
            <a:t>Plusi:</a:t>
          </a:r>
          <a:endParaRPr lang="en-US" sz="1500" kern="1200"/>
        </a:p>
        <a:p>
          <a:pPr marL="228600" lvl="2" indent="-114300" algn="just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Wingdings" panose="05000000000000000000" pitchFamily="2" charset="2"/>
            <a:buChar char="Ø"/>
          </a:pPr>
          <a:r>
            <a:rPr lang="lv-LV" sz="1500" kern="1200"/>
            <a:t>Pašvaldības budžeta savlaicīga plānošana</a:t>
          </a:r>
          <a:endParaRPr lang="en-US" sz="1500" kern="1200"/>
        </a:p>
        <a:p>
          <a:pPr marL="228600" lvl="2" indent="-114300" algn="just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Wingdings" panose="05000000000000000000" pitchFamily="2" charset="2"/>
            <a:buChar char="Ø"/>
          </a:pPr>
          <a:r>
            <a:rPr lang="lv-LV" sz="1500" kern="1200"/>
            <a:t>Pievilcīgas un prognozējamas uzņēmēju vides radīšana, kas balstās uz valsts ekonomiskiem rādītājiem. Stimulēs ģimenes tipa vietu radīšanu.</a:t>
          </a:r>
          <a:endParaRPr lang="en-US" sz="1500" kern="1200"/>
        </a:p>
        <a:p>
          <a:pPr marL="228600" lvl="2" indent="-114300" algn="just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Wingdings" panose="05000000000000000000" pitchFamily="2" charset="2"/>
            <a:buChar char="Ø"/>
          </a:pPr>
          <a:r>
            <a:rPr lang="lv-LV" sz="1500" kern="1200"/>
            <a:t>Savlaicīgs klientu finansiālais atbalsts </a:t>
          </a:r>
          <a:endParaRPr lang="en-US" sz="1500" kern="1200"/>
        </a:p>
        <a:p>
          <a:pPr marL="114300" lvl="1" indent="-114300" algn="just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lv-LV" sz="1500" kern="1200"/>
            <a:t>Minusi</a:t>
          </a:r>
          <a:endParaRPr lang="en-US" sz="1500" kern="1200"/>
        </a:p>
        <a:p>
          <a:pPr marL="228600" lvl="2" indent="-114300" algn="just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Wingdings" panose="05000000000000000000" pitchFamily="2" charset="2"/>
            <a:buChar char="Ø"/>
          </a:pPr>
          <a:r>
            <a:rPr lang="lv-LV" sz="1500" kern="1200"/>
            <a:t>Lielāks administratīvais slogs, kas ir saistīts ar regulāro ekonomisko situācijas izvērtējamu:</a:t>
          </a:r>
          <a:endParaRPr lang="en-US" sz="1500" kern="1200"/>
        </a:p>
        <a:p>
          <a:pPr marL="342900" lvl="3" indent="-114300" algn="just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+mj-lt"/>
            <a:buAutoNum type="alphaUcPeriod"/>
          </a:pPr>
          <a:r>
            <a:rPr lang="en-US" sz="1500" kern="1200" err="1"/>
            <a:t>Vidēja</a:t>
          </a:r>
          <a:r>
            <a:rPr lang="en-US" sz="1500" kern="1200"/>
            <a:t> SAC </a:t>
          </a:r>
          <a:r>
            <a:rPr lang="en-US" sz="1500" kern="1200" err="1"/>
            <a:t>ēdināšanas</a:t>
          </a:r>
          <a:r>
            <a:rPr lang="en-US" sz="1500" kern="1200"/>
            <a:t> </a:t>
          </a:r>
          <a:r>
            <a:rPr lang="en-US" sz="1500" kern="1200" err="1"/>
            <a:t>maksa</a:t>
          </a:r>
          <a:r>
            <a:rPr lang="en-US" sz="1500" kern="1200"/>
            <a:t> </a:t>
          </a:r>
          <a:r>
            <a:rPr lang="en-US" sz="1500" kern="1200" err="1"/>
            <a:t>dienā</a:t>
          </a:r>
          <a:r>
            <a:rPr lang="en-US" sz="1500" kern="1200"/>
            <a:t>, </a:t>
          </a:r>
        </a:p>
        <a:p>
          <a:pPr marL="342900" lvl="3" indent="-114300" algn="just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+mj-lt"/>
            <a:buAutoNum type="alphaUcPeriod"/>
          </a:pPr>
          <a:r>
            <a:rPr lang="en-US" sz="1500" kern="1200"/>
            <a:t>Vienas stundas darba spēka izmaksas pavisam</a:t>
          </a:r>
        </a:p>
        <a:p>
          <a:pPr marL="342900" lvl="3" indent="-114300" algn="just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+mj-lt"/>
            <a:buAutoNum type="alphaUcPeriod"/>
          </a:pPr>
          <a:r>
            <a:rPr lang="lv-LV" sz="1500" kern="1200"/>
            <a:t>Patēriņa cenu indeksi (1990.gads=100)</a:t>
          </a:r>
          <a:endParaRPr lang="en-US" sz="1500" kern="1200"/>
        </a:p>
        <a:p>
          <a:pPr marL="342900" lvl="3" indent="-114300" algn="just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Wingdings" panose="05000000000000000000" pitchFamily="2" charset="2"/>
            <a:buChar char="Ø"/>
          </a:pPr>
          <a:endParaRPr lang="en-US" sz="1500" kern="1200"/>
        </a:p>
      </dsp:txBody>
      <dsp:txXfrm>
        <a:off x="0" y="2093816"/>
        <a:ext cx="10906125" cy="283176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B36ACD-9E2F-4CFF-AD41-86755FB53975}" type="datetimeFigureOut">
              <a:rPr lang="en-US" smtClean="0"/>
              <a:t>9/11/2024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E9BF2D-354F-467E-B9F7-2D0F19D6DC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97453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E9BF2D-354F-467E-B9F7-2D0F19D6DC0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11827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E9BF2D-354F-467E-B9F7-2D0F19D6DC0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471888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E9BF2D-354F-467E-B9F7-2D0F19D6DC0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824983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2E7889-A7C0-968B-0FC2-5912811AAD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A047DDA-A75C-2D31-259C-FDCDF0FACB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3898B7-D1FA-7AD8-0B2F-668DBBD434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72FDF-DDC5-4C8A-8E9C-BBFB8808CE5F}" type="datetimeFigureOut">
              <a:rPr lang="en-US" smtClean="0"/>
              <a:t>9/11/2024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43EE8B-461C-AB0F-4516-C75A23C47D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664A93-5263-F61C-1392-34CCE2C83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13784-FC38-4827-9C6E-63CA7A8046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17900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4CF21D-1FFF-42FB-9936-C7781AC7A7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C9FC86-C17B-D2BD-FD0D-027EE43F7D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255B32-51EB-EABD-DE7A-2035FB0CD9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72FDF-DDC5-4C8A-8E9C-BBFB8808CE5F}" type="datetimeFigureOut">
              <a:rPr lang="en-US" smtClean="0"/>
              <a:t>9/11/2024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8E095D-92B6-CB14-D34E-1DC475EEEE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378D0C-E1C3-9972-1149-AF09F486DF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13784-FC38-4827-9C6E-63CA7A8046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77262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F3D0F1-04AF-03A9-39AD-2E1B5AE491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367A5E-E5AE-293A-6F6A-30B3B0EA69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B24769-82A8-4264-1DA9-7FE72498F2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72FDF-DDC5-4C8A-8E9C-BBFB8808CE5F}" type="datetimeFigureOut">
              <a:rPr lang="en-US" smtClean="0"/>
              <a:t>9/11/2024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CFDF26-216C-9F3F-A81B-21559DCB4C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80B5A6-D8D6-CBE7-A0A4-D9907B57FA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13784-FC38-4827-9C6E-63CA7A8046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21779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4E29A5-DD0B-F0EA-D9F6-C80C8E2AB5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AD4A04-BCB5-B467-89A1-823499704E0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6E6798F-8C66-4E03-104B-AF5C768383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02FD9EF-0C19-6057-D7FF-913791196E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72FDF-DDC5-4C8A-8E9C-BBFB8808CE5F}" type="datetimeFigureOut">
              <a:rPr lang="en-US" smtClean="0"/>
              <a:t>9/11/2024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FAD534-D649-4CFA-D4B6-425B811BBA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B5AAA6-6790-0CAA-8641-7C16BB001C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13784-FC38-4827-9C6E-63CA7A8046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13734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899216-3845-42FB-C2DB-551393092E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5ED2A5-1DFC-29C3-C47B-91655F7175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68B49E-325E-303F-E13A-48AFAC7BF5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C150ADC-B15F-E0D1-71E1-C69CD3634CE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17ED5B7-AD71-6F79-149F-B0EEA6E459B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FD703C0-E0DD-68A6-9F00-C2CDAFE9EB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72FDF-DDC5-4C8A-8E9C-BBFB8808CE5F}" type="datetimeFigureOut">
              <a:rPr lang="en-US" smtClean="0"/>
              <a:t>9/11/2024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05B9D16-FC4D-F049-E16C-FD2E63C054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3A3C885-4738-5751-2270-A4C4A85E9C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13784-FC38-4827-9C6E-63CA7A8046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24012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C80327-F0A9-760C-1B47-57CDD11732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3AAA944-648C-73B6-1D2B-B9D131D4D4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72FDF-DDC5-4C8A-8E9C-BBFB8808CE5F}" type="datetimeFigureOut">
              <a:rPr lang="en-US" smtClean="0"/>
              <a:t>9/11/2024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68ABA7C-E5E4-0436-0040-0F91231A8E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102CDBC-B86D-E90A-E55E-B451865C2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13784-FC38-4827-9C6E-63CA7A8046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08437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3E4E3CE-1D50-A103-2EA3-FFE3E8C908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72FDF-DDC5-4C8A-8E9C-BBFB8808CE5F}" type="datetimeFigureOut">
              <a:rPr lang="en-US" smtClean="0"/>
              <a:t>9/11/2024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59E8FEF-E82D-46B5-ED81-D028416192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F12F14-0141-24AE-D7B7-8D15F4F46F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13784-FC38-4827-9C6E-63CA7A8046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73826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4D5CC5-2754-D8CF-00E5-92EDDE788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B228EA-DD4D-0E68-3F5F-4D15243A81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299534-10DB-BA50-050F-56A9C7D6A3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84C4CE-2DEC-8363-A0F0-6B0FB4E325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72FDF-DDC5-4C8A-8E9C-BBFB8808CE5F}" type="datetimeFigureOut">
              <a:rPr lang="en-US" smtClean="0"/>
              <a:t>9/11/2024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663464-1CD5-AA82-3A66-72D2D2A32C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5DD9926-33B9-BB27-FDB1-7E4CC58727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13784-FC38-4827-9C6E-63CA7A8046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81609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F6CCBC-5E30-3F8F-BABB-5CBE10382D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ADA8EEE-7FE3-4393-0BB4-51433131270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A82E9F-BE19-26D8-7D0A-D9E048FEB0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431CDEA-A351-99D0-AA47-7C916E0267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72FDF-DDC5-4C8A-8E9C-BBFB8808CE5F}" type="datetimeFigureOut">
              <a:rPr lang="en-US" smtClean="0"/>
              <a:t>9/11/2024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E795CD-11BC-4476-E0FF-0A7ADC7E13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E048513-059F-C0CA-7CDC-89E2D18447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13784-FC38-4827-9C6E-63CA7A8046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2365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B54EC7-7DCE-729A-6512-F5D0F820FD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0DB3B8C-3A02-872A-8F01-E3264F3F89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1CEA41-B16F-60B5-A85C-567D2E8328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72FDF-DDC5-4C8A-8E9C-BBFB8808CE5F}" type="datetimeFigureOut">
              <a:rPr lang="en-US" smtClean="0"/>
              <a:t>9/11/2024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0D1591-F830-1DC9-1D86-DF399717DB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C70745-072A-32C8-C601-566AD43C8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13784-FC38-4827-9C6E-63CA7A8046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08326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B95CD41-BC51-9C31-29F6-7878765F397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0C5F209-0AD7-303A-D0C3-0ED9842A90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EBB39E-130D-7674-A8ED-A1F62BF68E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72FDF-DDC5-4C8A-8E9C-BBFB8808CE5F}" type="datetimeFigureOut">
              <a:rPr lang="en-US" smtClean="0"/>
              <a:t>9/11/2024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09661D-4E70-A76B-B379-A898FA33E0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88FDE1-A25B-7626-F7EE-A1E383DE9B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13784-FC38-4827-9C6E-63CA7A8046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81457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453223E-E0C3-468A-CD08-3466E6BE44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75AD59-2CDC-90BA-DA2E-142CB13B38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09D09F-82C2-D1D4-429F-BB5CCA3C636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6272FDF-DDC5-4C8A-8E9C-BBFB8808CE5F}" type="datetimeFigureOut">
              <a:rPr lang="en-US" smtClean="0"/>
              <a:t>9/11/2024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44B6FC-2205-8F0E-1A2B-029796485CF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398BF2-F2E4-51B1-4F5E-AA21A7D940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CD13784-FC38-4827-9C6E-63CA7A8046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22968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2" Type="http://schemas.microsoft.com/office/2014/relationships/chartEx" Target="../charts/chartEx1.xml"/><Relationship Id="rId1" Type="http://schemas.openxmlformats.org/officeDocument/2006/relationships/slideLayout" Target="../slideLayouts/slideLayout2.xml"/><Relationship Id="rId6" Type="http://schemas.microsoft.com/office/2014/relationships/chartEx" Target="../charts/chartEx3.xml"/><Relationship Id="rId5" Type="http://schemas.openxmlformats.org/officeDocument/2006/relationships/image" Target="../media/image5.png"/><Relationship Id="rId4" Type="http://schemas.microsoft.com/office/2014/relationships/chartEx" Target="../charts/chartEx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6F5A5072-7B47-4D32-B52A-4EBBF590B8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715DAF0-AE1B-46C9-8A6B-DB2AA05AB9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2" y="-22693"/>
            <a:ext cx="12191999" cy="437412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rgbClr val="000000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016219D-510E-4184-9090-6D5578A87B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908719" y="-3931841"/>
            <a:ext cx="4374557" cy="12192000"/>
          </a:xfrm>
          <a:prstGeom prst="rect">
            <a:avLst/>
          </a:prstGeom>
          <a:gradFill>
            <a:gsLst>
              <a:gs pos="40000">
                <a:schemeClr val="accent1">
                  <a:alpha val="0"/>
                </a:schemeClr>
              </a:gs>
              <a:gs pos="100000">
                <a:schemeClr val="accent1">
                  <a:lumMod val="75000"/>
                  <a:alpha val="52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FF4A713-7B75-4B21-90D7-5AB19547C7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136696" y="-3703868"/>
            <a:ext cx="4374128" cy="11736479"/>
          </a:xfrm>
          <a:prstGeom prst="rect">
            <a:avLst/>
          </a:prstGeom>
          <a:gradFill>
            <a:gsLst>
              <a:gs pos="17000">
                <a:schemeClr val="accent1">
                  <a:alpha val="0"/>
                </a:schemeClr>
              </a:gs>
              <a:gs pos="100000">
                <a:srgbClr val="000000">
                  <a:alpha val="37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C631C0B-6DA6-4E57-8231-CE32B3434A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5" y="-22690"/>
            <a:ext cx="8542485" cy="4374126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  <a:alpha val="0"/>
                </a:schemeClr>
              </a:gs>
              <a:gs pos="100000">
                <a:srgbClr val="000000">
                  <a:alpha val="25000"/>
                </a:srgb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C29501E6-A978-4A61-9689-9085AF97A5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2508972">
            <a:off x="5945431" y="-1032053"/>
            <a:ext cx="4990147" cy="4439131"/>
          </a:xfrm>
          <a:custGeom>
            <a:avLst/>
            <a:gdLst>
              <a:gd name="connsiteX0" fmla="*/ 4990147 w 4990147"/>
              <a:gd name="connsiteY0" fmla="*/ 2229378 h 4439131"/>
              <a:gd name="connsiteX1" fmla="*/ 917384 w 4990147"/>
              <a:gd name="connsiteY1" fmla="*/ 4439131 h 4439131"/>
              <a:gd name="connsiteX2" fmla="*/ 910814 w 4990147"/>
              <a:gd name="connsiteY2" fmla="*/ 4434219 h 4439131"/>
              <a:gd name="connsiteX3" fmla="*/ 0 w 4990147"/>
              <a:gd name="connsiteY3" fmla="*/ 2502877 h 4439131"/>
              <a:gd name="connsiteX4" fmla="*/ 2502877 w 4990147"/>
              <a:gd name="connsiteY4" fmla="*/ 0 h 4439131"/>
              <a:gd name="connsiteX5" fmla="*/ 4954904 w 4990147"/>
              <a:gd name="connsiteY5" fmla="*/ 1998460 h 4439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90147" h="4439131">
                <a:moveTo>
                  <a:pt x="4990147" y="2229378"/>
                </a:moveTo>
                <a:lnTo>
                  <a:pt x="917384" y="4439131"/>
                </a:lnTo>
                <a:lnTo>
                  <a:pt x="910814" y="4434219"/>
                </a:lnTo>
                <a:cubicBezTo>
                  <a:pt x="354557" y="3975154"/>
                  <a:pt x="0" y="3280421"/>
                  <a:pt x="0" y="2502877"/>
                </a:cubicBezTo>
                <a:cubicBezTo>
                  <a:pt x="0" y="1120576"/>
                  <a:pt x="1120576" y="0"/>
                  <a:pt x="2502877" y="0"/>
                </a:cubicBezTo>
                <a:cubicBezTo>
                  <a:pt x="3712390" y="0"/>
                  <a:pt x="4721520" y="857941"/>
                  <a:pt x="4954904" y="199846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22000"/>
                </a:schemeClr>
              </a:gs>
              <a:gs pos="87000">
                <a:schemeClr val="accent1">
                  <a:lumMod val="60000"/>
                  <a:lumOff val="40000"/>
                  <a:alpha val="2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673A131-60B4-5255-39BF-BB12B3E31E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14824" y="735106"/>
            <a:ext cx="10053763" cy="2928470"/>
          </a:xfrm>
        </p:spPr>
        <p:txBody>
          <a:bodyPr anchor="b">
            <a:normAutofit/>
          </a:bodyPr>
          <a:lstStyle/>
          <a:p>
            <a:r>
              <a:rPr lang="lv-LV" sz="4800">
                <a:solidFill>
                  <a:srgbClr val="FFFFFF"/>
                </a:solidFill>
              </a:rPr>
              <a:t>SAC cenu izmaiņas, </a:t>
            </a:r>
            <a:r>
              <a:rPr lang="lv-LV" sz="4800" err="1">
                <a:solidFill>
                  <a:srgbClr val="FFFFFF"/>
                </a:solidFill>
              </a:rPr>
              <a:t>vaučera</a:t>
            </a:r>
            <a:r>
              <a:rPr lang="lv-LV" sz="4800">
                <a:solidFill>
                  <a:srgbClr val="FFFFFF"/>
                </a:solidFill>
              </a:rPr>
              <a:t> apmērs un </a:t>
            </a:r>
            <a:r>
              <a:rPr lang="lv-LV" sz="4800" err="1">
                <a:solidFill>
                  <a:srgbClr val="FFFFFF"/>
                </a:solidFill>
              </a:rPr>
              <a:t>proaktīva</a:t>
            </a:r>
            <a:r>
              <a:rPr lang="lv-LV" sz="4800">
                <a:solidFill>
                  <a:srgbClr val="FFFFFF"/>
                </a:solidFill>
              </a:rPr>
              <a:t> reaģēšana, plānojot pašvaldības budžetu</a:t>
            </a:r>
            <a:endParaRPr lang="en-US" sz="48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73681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0" name="Rectangle 39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2170031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082819" y="0"/>
            <a:ext cx="4097211" cy="2170661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48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5010646" y="-5010043"/>
            <a:ext cx="2170709" cy="12192000"/>
          </a:xfrm>
          <a:prstGeom prst="rect">
            <a:avLst/>
          </a:prstGeom>
          <a:gradFill>
            <a:gsLst>
              <a:gs pos="23000">
                <a:schemeClr val="accent1">
                  <a:lumMod val="75000"/>
                  <a:alpha val="16000"/>
                </a:schemeClr>
              </a:gs>
              <a:gs pos="99000">
                <a:srgbClr val="000000">
                  <a:alpha val="45000"/>
                </a:srgbClr>
              </a:gs>
            </a:gsLst>
            <a:lin ang="21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F94DF3A-778C-7A01-5DE9-1D0C81D176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056" y="348865"/>
            <a:ext cx="10849854" cy="1576446"/>
          </a:xfrm>
        </p:spPr>
        <p:txBody>
          <a:bodyPr anchor="ctr">
            <a:normAutofit/>
          </a:bodyPr>
          <a:lstStyle/>
          <a:p>
            <a:pPr algn="ctr"/>
            <a:r>
              <a:rPr lang="lv-LV" sz="3200">
                <a:solidFill>
                  <a:srgbClr val="FFFFFF"/>
                </a:solidFill>
              </a:rPr>
              <a:t>Vidējās SAC klienta uzturēšanās maksa </a:t>
            </a:r>
            <a:r>
              <a:rPr lang="en-US" sz="3200" err="1">
                <a:solidFill>
                  <a:srgbClr val="FFFFFF"/>
                </a:solidFill>
              </a:rPr>
              <a:t>mēnesī</a:t>
            </a:r>
            <a:r>
              <a:rPr lang="en-US" sz="3200">
                <a:solidFill>
                  <a:srgbClr val="FFFFFF"/>
                </a:solidFill>
              </a:rPr>
              <a:t> EUR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3F0BA6CB-5B3F-EFFC-E5C3-CBCA8E4018E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72792908"/>
              </p:ext>
            </p:extLst>
          </p:nvPr>
        </p:nvGraphicFramePr>
        <p:xfrm>
          <a:off x="1513062" y="2343333"/>
          <a:ext cx="9165876" cy="43400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337091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0" name="Rectangle 39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2170031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082819" y="0"/>
            <a:ext cx="4097211" cy="2170661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48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5010646" y="-5010043"/>
            <a:ext cx="2170709" cy="12192000"/>
          </a:xfrm>
          <a:prstGeom prst="rect">
            <a:avLst/>
          </a:prstGeom>
          <a:gradFill>
            <a:gsLst>
              <a:gs pos="23000">
                <a:schemeClr val="accent1">
                  <a:lumMod val="75000"/>
                  <a:alpha val="16000"/>
                </a:schemeClr>
              </a:gs>
              <a:gs pos="99000">
                <a:srgbClr val="000000">
                  <a:alpha val="45000"/>
                </a:srgbClr>
              </a:gs>
            </a:gsLst>
            <a:lin ang="21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F94DF3A-778C-7A01-5DE9-1D0C81D176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056" y="348865"/>
            <a:ext cx="10849854" cy="1576446"/>
          </a:xfrm>
        </p:spPr>
        <p:txBody>
          <a:bodyPr anchor="ctr">
            <a:normAutofit/>
          </a:bodyPr>
          <a:lstStyle/>
          <a:p>
            <a:pPr algn="ctr"/>
            <a:r>
              <a:rPr lang="lv-LV" sz="3200">
                <a:solidFill>
                  <a:srgbClr val="FFFFFF"/>
                </a:solidFill>
              </a:rPr>
              <a:t>Vidējais SAC klienta uzturēšanās maksas salīdzinājums ar pensiju un </a:t>
            </a:r>
            <a:r>
              <a:rPr lang="lv-LV" sz="3200" err="1">
                <a:solidFill>
                  <a:srgbClr val="FFFFFF"/>
                </a:solidFill>
              </a:rPr>
              <a:t>vaučeri</a:t>
            </a:r>
            <a:r>
              <a:rPr lang="lv-LV" sz="3200">
                <a:solidFill>
                  <a:srgbClr val="FFFFFF"/>
                </a:solidFill>
              </a:rPr>
              <a:t> kopā</a:t>
            </a:r>
            <a:br>
              <a:rPr lang="lv-LV" sz="3200">
                <a:solidFill>
                  <a:srgbClr val="FFFFFF"/>
                </a:solidFill>
              </a:rPr>
            </a:br>
            <a:r>
              <a:rPr lang="lv-LV" sz="3200">
                <a:solidFill>
                  <a:schemeClr val="accent4">
                    <a:lumMod val="60000"/>
                    <a:lumOff val="40000"/>
                  </a:schemeClr>
                </a:solidFill>
              </a:rPr>
              <a:t>Vispārējais tips</a:t>
            </a:r>
            <a:endParaRPr lang="en-US" sz="320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6EA8A64C-DCB0-0366-40CC-9D5D2C0BA70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94024271"/>
              </p:ext>
            </p:extLst>
          </p:nvPr>
        </p:nvGraphicFramePr>
        <p:xfrm>
          <a:off x="324145" y="2320986"/>
          <a:ext cx="7217198" cy="43847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6DD0AE9F-A4F2-CCD5-1967-A8CDFB24A0B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94772127"/>
              </p:ext>
            </p:extLst>
          </p:nvPr>
        </p:nvGraphicFramePr>
        <p:xfrm>
          <a:off x="7541343" y="2320986"/>
          <a:ext cx="4473184" cy="43847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9550081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0" name="Rectangle 39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2170031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082819" y="0"/>
            <a:ext cx="4097211" cy="2170661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48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5010646" y="-5010043"/>
            <a:ext cx="2170709" cy="12192000"/>
          </a:xfrm>
          <a:prstGeom prst="rect">
            <a:avLst/>
          </a:prstGeom>
          <a:gradFill>
            <a:gsLst>
              <a:gs pos="23000">
                <a:schemeClr val="accent1">
                  <a:lumMod val="75000"/>
                  <a:alpha val="16000"/>
                </a:schemeClr>
              </a:gs>
              <a:gs pos="99000">
                <a:srgbClr val="000000">
                  <a:alpha val="45000"/>
                </a:srgbClr>
              </a:gs>
            </a:gsLst>
            <a:lin ang="21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F94DF3A-778C-7A01-5DE9-1D0C81D176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056" y="348865"/>
            <a:ext cx="10849854" cy="1576446"/>
          </a:xfrm>
        </p:spPr>
        <p:txBody>
          <a:bodyPr anchor="ctr">
            <a:normAutofit/>
          </a:bodyPr>
          <a:lstStyle/>
          <a:p>
            <a:pPr algn="ctr"/>
            <a:r>
              <a:rPr lang="lv-LV" sz="3200">
                <a:solidFill>
                  <a:srgbClr val="FFFFFF"/>
                </a:solidFill>
              </a:rPr>
              <a:t>Vidējais SAC klienta uzturēšanās maksas salīdzinājums ar pensiju un </a:t>
            </a:r>
            <a:r>
              <a:rPr lang="lv-LV" sz="3200" err="1">
                <a:solidFill>
                  <a:srgbClr val="FFFFFF"/>
                </a:solidFill>
              </a:rPr>
              <a:t>vaučeri</a:t>
            </a:r>
            <a:r>
              <a:rPr lang="lv-LV" sz="3200">
                <a:solidFill>
                  <a:srgbClr val="FFFFFF"/>
                </a:solidFill>
              </a:rPr>
              <a:t> kopā</a:t>
            </a:r>
            <a:br>
              <a:rPr lang="lv-LV" sz="3200">
                <a:solidFill>
                  <a:srgbClr val="FFFFFF"/>
                </a:solidFill>
              </a:rPr>
            </a:br>
            <a:r>
              <a:rPr lang="lv-LV" sz="3200">
                <a:solidFill>
                  <a:schemeClr val="accent4">
                    <a:lumMod val="60000"/>
                    <a:lumOff val="40000"/>
                  </a:schemeClr>
                </a:solidFill>
              </a:rPr>
              <a:t>Ģimenes tips</a:t>
            </a:r>
            <a:endParaRPr lang="en-US" sz="320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E0135A3B-6F49-7465-3427-ECC858286D8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40841420"/>
              </p:ext>
            </p:extLst>
          </p:nvPr>
        </p:nvGraphicFramePr>
        <p:xfrm>
          <a:off x="104679" y="2410255"/>
          <a:ext cx="7328508" cy="42955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6DD0AE9F-A4F2-CCD5-1967-A8CDFB24A0B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16761895"/>
              </p:ext>
            </p:extLst>
          </p:nvPr>
        </p:nvGraphicFramePr>
        <p:xfrm>
          <a:off x="7537865" y="2410256"/>
          <a:ext cx="4549455" cy="40988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4341910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986F55-5198-C630-059B-7F5A1E4584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58825"/>
          </a:xfrm>
        </p:spPr>
        <p:txBody>
          <a:bodyPr>
            <a:normAutofit/>
          </a:bodyPr>
          <a:lstStyle/>
          <a:p>
            <a:r>
              <a:rPr lang="lv-LV" sz="4000"/>
              <a:t>Kā saprast, kad jāceļ </a:t>
            </a:r>
            <a:r>
              <a:rPr lang="lv-LV" sz="4000" err="1"/>
              <a:t>vaučera</a:t>
            </a:r>
            <a:r>
              <a:rPr lang="lv-LV" sz="4000"/>
              <a:t> cena?</a:t>
            </a:r>
            <a:endParaRPr lang="en-US" sz="4000"/>
          </a:p>
        </p:txBody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E9A7E6AA-8579-A026-324A-D73DC7DF2C3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29333409"/>
              </p:ext>
            </p:extLst>
          </p:nvPr>
        </p:nvGraphicFramePr>
        <p:xfrm>
          <a:off x="676274" y="1225550"/>
          <a:ext cx="11039475" cy="2879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41E9B057-5E57-5CEB-6940-997DAC5ECC5F}"/>
              </a:ext>
            </a:extLst>
          </p:cNvPr>
          <p:cNvSpPr txBox="1">
            <a:spLocks/>
          </p:cNvSpPr>
          <p:nvPr/>
        </p:nvSpPr>
        <p:spPr>
          <a:xfrm>
            <a:off x="228601" y="4105275"/>
            <a:ext cx="11487148" cy="25082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 algn="just">
              <a:buNone/>
            </a:pPr>
            <a:r>
              <a:rPr lang="lv-LV" sz="2000"/>
              <a:t>Kāds darbs ir jāizdara?</a:t>
            </a:r>
          </a:p>
          <a:p>
            <a:pPr marL="914400" lvl="1" indent="-457200" algn="just">
              <a:buFont typeface="+mj-lt"/>
              <a:buAutoNum type="arabicPeriod"/>
            </a:pPr>
            <a:r>
              <a:rPr lang="lv-LV" sz="2000"/>
              <a:t>Jāvienojas vai </a:t>
            </a:r>
            <a:r>
              <a:rPr lang="lv-LV" sz="2000" err="1"/>
              <a:t>vaučera</a:t>
            </a:r>
            <a:r>
              <a:rPr lang="lv-LV" sz="2000"/>
              <a:t> cena ceļama </a:t>
            </a:r>
            <a:r>
              <a:rPr lang="lv-LV" sz="2000" i="1"/>
              <a:t>post </a:t>
            </a:r>
            <a:r>
              <a:rPr lang="lv-LV" sz="2000" i="1" err="1"/>
              <a:t>faktum</a:t>
            </a:r>
            <a:r>
              <a:rPr lang="lv-LV" sz="2000" i="1"/>
              <a:t> </a:t>
            </a:r>
            <a:r>
              <a:rPr lang="lv-LV" sz="2000"/>
              <a:t>vai </a:t>
            </a:r>
            <a:r>
              <a:rPr lang="lv-LV" sz="2000" err="1"/>
              <a:t>proaktīvi</a:t>
            </a:r>
            <a:r>
              <a:rPr lang="lv-LV" sz="2000"/>
              <a:t> reaģējot uz aktuālo ekonomisko situāciju valstī.</a:t>
            </a:r>
          </a:p>
          <a:p>
            <a:pPr marL="914400" lvl="1" indent="-457200" algn="just">
              <a:buFont typeface="+mj-lt"/>
              <a:buAutoNum type="arabicPeriod"/>
            </a:pPr>
            <a:r>
              <a:rPr lang="lv-LV" sz="2000"/>
              <a:t>Nepieciešams definēt cik vidēji % segs </a:t>
            </a:r>
            <a:r>
              <a:rPr lang="lv-LV" sz="2000" err="1"/>
              <a:t>vaučeris</a:t>
            </a:r>
            <a:r>
              <a:rPr lang="lv-LV" sz="2000"/>
              <a:t> kopā ar klienta pensiju no SAC uzturēšanās maksas mēnesī. </a:t>
            </a:r>
          </a:p>
          <a:p>
            <a:pPr lvl="2" algn="just"/>
            <a:r>
              <a:rPr lang="lv-LV" sz="1800"/>
              <a:t>Piezīme: ne katram klientam individuāli, bet kopumā no vidējas vērtības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24780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7534C80-0DB7-E9F5-8B44-D536032F93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 fontScale="90000"/>
          </a:bodyPr>
          <a:lstStyle/>
          <a:p>
            <a:pPr algn="ctr"/>
            <a:r>
              <a:rPr lang="lv-LV" sz="4000">
                <a:solidFill>
                  <a:srgbClr val="FFFFFF"/>
                </a:solidFill>
              </a:rPr>
              <a:t>Regresijas analīzes rezultāts</a:t>
            </a:r>
            <a:br>
              <a:rPr lang="lv-LV" sz="4000">
                <a:solidFill>
                  <a:srgbClr val="FFFFFF"/>
                </a:solidFill>
              </a:rPr>
            </a:br>
            <a:r>
              <a:rPr lang="lv-LV" sz="3100">
                <a:solidFill>
                  <a:schemeClr val="accent4">
                    <a:lumMod val="60000"/>
                    <a:lumOff val="40000"/>
                  </a:schemeClr>
                </a:solidFill>
              </a:rPr>
              <a:t>Vispārējais tips</a:t>
            </a:r>
            <a:endParaRPr lang="en-US" sz="400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16A4A07-C4D4-70B3-D146-0B39914B9F0F}"/>
              </a:ext>
            </a:extLst>
          </p:cNvPr>
          <p:cNvSpPr txBox="1"/>
          <p:nvPr/>
        </p:nvSpPr>
        <p:spPr>
          <a:xfrm>
            <a:off x="723898" y="5074474"/>
            <a:ext cx="107442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lv-LV" sz="1600"/>
              <a:t>Rezultātu interpretācija uz SAC ēdināšanas maksas piemēra: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lv-LV" sz="1600"/>
              <a:t>Pieaugot SAC ēdināšanas maksas izdevumiem par 1 EUR, SAC klienta uzturēšanās maksa vidēji pieaug par 131.80 EUR (ar ticamības intervālu 73.10 – 190.50).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lv-LV" sz="1600"/>
              <a:t>Pēc faktora nozīmīguma, SAC ēdināšanas maksa dienā dot sekundāro pienesumu veicot SAC klienta uzturēšanās maksas prognozi (Faktora svars 0.42).</a:t>
            </a:r>
            <a:endParaRPr lang="en-US" sz="160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1D7469B-F0AC-0F94-E0C1-F0B1B42F90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0758" y="2537382"/>
            <a:ext cx="9030483" cy="1783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97074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7534C80-0DB7-E9F5-8B44-D536032F93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 fontScale="90000"/>
          </a:bodyPr>
          <a:lstStyle/>
          <a:p>
            <a:pPr algn="ctr"/>
            <a:r>
              <a:rPr lang="lv-LV" sz="4000">
                <a:solidFill>
                  <a:srgbClr val="FFFFFF"/>
                </a:solidFill>
              </a:rPr>
              <a:t>Regresijas analīzes rezultāts</a:t>
            </a:r>
            <a:br>
              <a:rPr lang="lv-LV" sz="4000">
                <a:solidFill>
                  <a:srgbClr val="FFFFFF"/>
                </a:solidFill>
              </a:rPr>
            </a:br>
            <a:r>
              <a:rPr lang="lv-LV" sz="3100">
                <a:solidFill>
                  <a:schemeClr val="accent4">
                    <a:lumMod val="60000"/>
                    <a:lumOff val="40000"/>
                  </a:schemeClr>
                </a:solidFill>
              </a:rPr>
              <a:t>Ģimenes tipa</a:t>
            </a:r>
            <a:endParaRPr lang="en-US" sz="400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A9C78EE-BD00-9169-5A86-D0A2EE3F2B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5998" y="2894168"/>
            <a:ext cx="9000000" cy="183657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99042D7-BA18-CF1D-E6B2-2F413C67AE19}"/>
              </a:ext>
            </a:extLst>
          </p:cNvPr>
          <p:cNvSpPr txBox="1"/>
          <p:nvPr/>
        </p:nvSpPr>
        <p:spPr>
          <a:xfrm>
            <a:off x="1595998" y="5395551"/>
            <a:ext cx="9000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lv-LV" sz="1200" b="1"/>
              <a:t>Patēriņu cenu indekss </a:t>
            </a:r>
            <a:r>
              <a:rPr lang="lv-LV" sz="1200"/>
              <a:t>- atspoguļo patēriņa preču un pakalpojumu cenu pārmaiņas noteiktā laika periodā. </a:t>
            </a:r>
            <a:r>
              <a:rPr lang="lv-LV" sz="1200" b="1"/>
              <a:t>Piemēram,</a:t>
            </a:r>
            <a:r>
              <a:rPr lang="lv-LV" sz="1200"/>
              <a:t> ja indekss ir 200, tad tas nozīmē, ka cenas vidēji ir kļuvušas divreiz dārgākas nekā 1990. gadā</a:t>
            </a:r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22077621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D12577-5915-2C48-78C4-EA9ACC8ADD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1228" y="199551"/>
            <a:ext cx="10515600" cy="827037"/>
          </a:xfrm>
        </p:spPr>
        <p:txBody>
          <a:bodyPr>
            <a:normAutofit/>
          </a:bodyPr>
          <a:lstStyle/>
          <a:p>
            <a:pPr algn="ctr"/>
            <a:r>
              <a:rPr lang="lv-LV" sz="3200" b="1"/>
              <a:t>Kā izskatās faktoru ietekmē absolūtos skaitļos</a:t>
            </a:r>
            <a:endParaRPr lang="en-US" sz="3200" b="1"/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E0F79B47-59A8-5AE1-9338-CD8498C2A0F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61141894"/>
              </p:ext>
            </p:extLst>
          </p:nvPr>
        </p:nvGraphicFramePr>
        <p:xfrm>
          <a:off x="338105" y="1309457"/>
          <a:ext cx="5660923" cy="42390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1C853D88-73FE-792B-15D8-BA4A0ED4F2A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94328245"/>
              </p:ext>
            </p:extLst>
          </p:nvPr>
        </p:nvGraphicFramePr>
        <p:xfrm>
          <a:off x="6288837" y="1309457"/>
          <a:ext cx="5565058" cy="42390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2D993F14-C5FF-C255-CBFB-FFC15CAFDDE5}"/>
              </a:ext>
            </a:extLst>
          </p:cNvPr>
          <p:cNvSpPr txBox="1"/>
          <p:nvPr/>
        </p:nvSpPr>
        <p:spPr>
          <a:xfrm>
            <a:off x="741228" y="5831412"/>
            <a:ext cx="5257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/>
              <a:t>Lai ēdināšanas cena pieaugtu par 1 EUR vajadzēja apmēram 2 gadi.</a:t>
            </a:r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E3AC84A-5422-959B-4451-39560C084039}"/>
              </a:ext>
            </a:extLst>
          </p:cNvPr>
          <p:cNvSpPr txBox="1"/>
          <p:nvPr/>
        </p:nvSpPr>
        <p:spPr>
          <a:xfrm>
            <a:off x="6703878" y="5692912"/>
            <a:ext cx="5257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lv-LV"/>
              <a:t>Divu gadu laikā patēriņa cenu indekss pieauga par 5737 vienībām, kas rezultējas 114.74 EUR SAC uzturēšanās maksas palielinājumā (Ģimenes tips).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42682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D12577-5915-2C48-78C4-EA9ACC8ADD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1228" y="199551"/>
            <a:ext cx="10515600" cy="827037"/>
          </a:xfrm>
        </p:spPr>
        <p:txBody>
          <a:bodyPr>
            <a:normAutofit/>
          </a:bodyPr>
          <a:lstStyle/>
          <a:p>
            <a:pPr algn="ctr"/>
            <a:r>
              <a:rPr lang="lv-LV" sz="3200" b="1"/>
              <a:t>Kā izskatās faktoru ietekmē absolūtos skaitļos</a:t>
            </a:r>
            <a:endParaRPr lang="en-US" sz="3200" b="1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E3AC84A-5422-959B-4451-39560C084039}"/>
              </a:ext>
            </a:extLst>
          </p:cNvPr>
          <p:cNvSpPr txBox="1"/>
          <p:nvPr/>
        </p:nvSpPr>
        <p:spPr>
          <a:xfrm>
            <a:off x="2654710" y="5560142"/>
            <a:ext cx="728570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kumimoji="0" lang="lv-LV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Divu gadu laikā </a:t>
            </a:r>
            <a:r>
              <a: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Vienas stundas darba speka izmaksas</a:t>
            </a:r>
            <a:r>
              <a:rPr kumimoji="0" lang="lv-LV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pieauga par 2.33 EUR, kas rezultējas 115.57 EUR </a:t>
            </a:r>
            <a:r>
              <a:rPr lang="lv-LV">
                <a:solidFill>
                  <a:prstClr val="black"/>
                </a:solidFill>
              </a:rPr>
              <a:t>(Vispārējais tips) un 180.62 EUR (Ģimenes tips) </a:t>
            </a:r>
            <a:r>
              <a:rPr kumimoji="0" lang="lv-LV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SAC uzturēšanās maksas palielinājumā.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BF7C2F07-CD97-B1EA-8C68-D7614330785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88525454"/>
              </p:ext>
            </p:extLst>
          </p:nvPr>
        </p:nvGraphicFramePr>
        <p:xfrm>
          <a:off x="2261419" y="1297858"/>
          <a:ext cx="7678994" cy="39722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77592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0" name="Rectangle 39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2170031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082819" y="0"/>
            <a:ext cx="4097211" cy="2170661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48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5010646" y="-5010043"/>
            <a:ext cx="2170709" cy="12192000"/>
          </a:xfrm>
          <a:prstGeom prst="rect">
            <a:avLst/>
          </a:prstGeom>
          <a:gradFill>
            <a:gsLst>
              <a:gs pos="23000">
                <a:schemeClr val="accent1">
                  <a:lumMod val="75000"/>
                  <a:alpha val="16000"/>
                </a:schemeClr>
              </a:gs>
              <a:gs pos="99000">
                <a:srgbClr val="000000">
                  <a:alpha val="45000"/>
                </a:srgbClr>
              </a:gs>
            </a:gsLst>
            <a:lin ang="21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F94DF3A-778C-7A01-5DE9-1D0C81D176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056" y="348865"/>
            <a:ext cx="4685028" cy="1576446"/>
          </a:xfrm>
        </p:spPr>
        <p:txBody>
          <a:bodyPr anchor="ctr">
            <a:normAutofit/>
          </a:bodyPr>
          <a:lstStyle/>
          <a:p>
            <a:pPr algn="ctr"/>
            <a:r>
              <a:rPr lang="lv-LV" sz="2700">
                <a:solidFill>
                  <a:srgbClr val="FFFFFF"/>
                </a:solidFill>
              </a:rPr>
              <a:t>Vidējā SAC klienta uzturēšanās maksa mēnesī EUR</a:t>
            </a:r>
            <a:br>
              <a:rPr lang="lv-LV" sz="3200">
                <a:solidFill>
                  <a:srgbClr val="FFFFFF"/>
                </a:solidFill>
              </a:rPr>
            </a:br>
            <a:r>
              <a:rPr lang="lv-LV" sz="3200">
                <a:solidFill>
                  <a:schemeClr val="accent4">
                    <a:lumMod val="60000"/>
                    <a:lumOff val="40000"/>
                  </a:schemeClr>
                </a:solidFill>
              </a:rPr>
              <a:t>Tuvāka prognoze </a:t>
            </a:r>
            <a:endParaRPr lang="en-US" sz="320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3E4216A3-EA42-DC40-FF46-02A6F0E392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4056" y="2701411"/>
            <a:ext cx="11164486" cy="365022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lv-LV" sz="2400" dirty="0"/>
              <a:t>Izejas dati (pēdējie pieejami dati par 2024. gadu):</a:t>
            </a:r>
          </a:p>
          <a:p>
            <a:r>
              <a:rPr lang="lv-LV" sz="2000" dirty="0"/>
              <a:t>Patēriņu cenu indekss (1990=100) = 30170</a:t>
            </a:r>
          </a:p>
          <a:p>
            <a:r>
              <a:rPr lang="lv-LV" sz="2000" dirty="0"/>
              <a:t>Vidēja vispārēja tipa SAC ēdināšanas maksa dienā = 3.52 EUR</a:t>
            </a:r>
          </a:p>
          <a:p>
            <a:r>
              <a:rPr lang="lv-LV" sz="2000" dirty="0"/>
              <a:t>Vienas stundas darba spēka izmaksas pavisam = 13.50 EUR</a:t>
            </a:r>
          </a:p>
          <a:p>
            <a:endParaRPr lang="lv-LV" sz="2400"/>
          </a:p>
          <a:p>
            <a:r>
              <a:rPr lang="lv-LV" sz="2400" dirty="0"/>
              <a:t>Prognozējamā vid. SAC cena:</a:t>
            </a:r>
          </a:p>
          <a:p>
            <a:pPr lvl="1"/>
            <a:r>
              <a:rPr lang="lv-LV" sz="2000" dirty="0"/>
              <a:t>Vispārējais tips = 13.50 * 49.60 + 3.52 * 131.80 = </a:t>
            </a:r>
            <a:r>
              <a:rPr lang="lv-LV" sz="2000" b="1" dirty="0"/>
              <a:t>1133 EUR </a:t>
            </a:r>
            <a:r>
              <a:rPr lang="lv-LV" sz="1200" dirty="0"/>
              <a:t>(savukārt 2024. gadā pirmajā ceturksnī bija</a:t>
            </a:r>
            <a:r>
              <a:rPr lang="lv-LV" sz="1200" b="1" dirty="0"/>
              <a:t> 1031 EUR)</a:t>
            </a:r>
          </a:p>
          <a:p>
            <a:pPr lvl="1"/>
            <a:r>
              <a:rPr lang="lv-LV" sz="2000" dirty="0"/>
              <a:t>Ģimenes tips = 13.50 * 77.52 + 30170 * 0.024 = </a:t>
            </a:r>
            <a:r>
              <a:rPr lang="lv-LV" sz="2000" b="1" dirty="0"/>
              <a:t>1771 EUR </a:t>
            </a:r>
            <a:r>
              <a:rPr lang="lv-LV" sz="1200" dirty="0"/>
              <a:t>(savukārt 2024. gadā pirmajā ceturksnī bija</a:t>
            </a:r>
            <a:r>
              <a:rPr lang="lv-LV" sz="1200" b="1" dirty="0"/>
              <a:t> 1669 EUR)</a:t>
            </a:r>
            <a:endParaRPr lang="en-US" sz="1200" b="1" dirty="0"/>
          </a:p>
          <a:p>
            <a:endParaRPr lang="lv-LV"/>
          </a:p>
          <a:p>
            <a:endParaRPr lang="lv-LV"/>
          </a:p>
          <a:p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98E0A1B-AC2B-4770-9E59-8408607E57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9409" y="0"/>
            <a:ext cx="6742592" cy="2170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18983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1C304D-B3BC-F317-9C0A-642FEFB865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6028" y="3189434"/>
            <a:ext cx="5395452" cy="404250"/>
          </a:xfrm>
        </p:spPr>
        <p:txBody>
          <a:bodyPr>
            <a:normAutofit/>
          </a:bodyPr>
          <a:lstStyle/>
          <a:p>
            <a:pPr algn="ctr"/>
            <a:r>
              <a:rPr lang="en-US" sz="1600"/>
              <a:t>Ēdināšanas </a:t>
            </a:r>
            <a:r>
              <a:rPr lang="en-US" sz="1600" err="1"/>
              <a:t>maksa</a:t>
            </a:r>
            <a:r>
              <a:rPr lang="en-US" sz="1600"/>
              <a:t> </a:t>
            </a:r>
            <a:r>
              <a:rPr lang="en-US" sz="1600" err="1"/>
              <a:t>dienā</a:t>
            </a:r>
            <a:endParaRPr lang="en-US" sz="1600"/>
          </a:p>
        </p:txBody>
      </p:sp>
      <mc:AlternateContent xmlns:mc="http://schemas.openxmlformats.org/markup-compatibility/2006" xmlns:cx1="http://schemas.microsoft.com/office/drawing/2015/9/8/chartex">
        <mc:Choice Requires="cx1">
          <p:graphicFrame>
            <p:nvGraphicFramePr>
              <p:cNvPr id="5" name="Chart 4">
                <a:extLst>
                  <a:ext uri="{FF2B5EF4-FFF2-40B4-BE49-F238E27FC236}">
                    <a16:creationId xmlns:a16="http://schemas.microsoft.com/office/drawing/2014/main" id="{95C47F9F-694A-F1A1-472F-49A9F72EB908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2501498260"/>
                  </p:ext>
                </p:extLst>
              </p:nvPr>
            </p:nvGraphicFramePr>
            <p:xfrm>
              <a:off x="373625" y="3428999"/>
              <a:ext cx="5260259" cy="3260991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2"/>
              </a:graphicData>
            </a:graphic>
          </p:graphicFrame>
        </mc:Choice>
        <mc:Fallback xmlns="">
          <p:pic>
            <p:nvPicPr>
              <p:cNvPr id="5" name="Chart 4">
                <a:extLst>
                  <a:ext uri="{FF2B5EF4-FFF2-40B4-BE49-F238E27FC236}">
                    <a16:creationId xmlns:a16="http://schemas.microsoft.com/office/drawing/2014/main" id="{95C47F9F-694A-F1A1-472F-49A9F72EB908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73625" y="3428999"/>
                <a:ext cx="5260259" cy="326099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cx1="http://schemas.microsoft.com/office/drawing/2015/9/8/chartex">
        <mc:Choice Requires="cx1">
          <p:graphicFrame>
            <p:nvGraphicFramePr>
              <p:cNvPr id="6" name="Chart 5">
                <a:extLst>
                  <a:ext uri="{FF2B5EF4-FFF2-40B4-BE49-F238E27FC236}">
                    <a16:creationId xmlns:a16="http://schemas.microsoft.com/office/drawing/2014/main" id="{44D5B2F8-5F62-5904-4587-EC573E8E812C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3347685279"/>
                  </p:ext>
                </p:extLst>
              </p:nvPr>
            </p:nvGraphicFramePr>
            <p:xfrm>
              <a:off x="6465314" y="3428997"/>
              <a:ext cx="5219782" cy="3267691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4"/>
              </a:graphicData>
            </a:graphic>
          </p:graphicFrame>
        </mc:Choice>
        <mc:Fallback xmlns="">
          <p:pic>
            <p:nvPicPr>
              <p:cNvPr id="6" name="Chart 5">
                <a:extLst>
                  <a:ext uri="{FF2B5EF4-FFF2-40B4-BE49-F238E27FC236}">
                    <a16:creationId xmlns:a16="http://schemas.microsoft.com/office/drawing/2014/main" id="{44D5B2F8-5F62-5904-4587-EC573E8E812C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465314" y="3428997"/>
                <a:ext cx="5219782" cy="3267691"/>
              </a:xfrm>
              <a:prstGeom prst="rect">
                <a:avLst/>
              </a:prstGeom>
            </p:spPr>
          </p:pic>
        </mc:Fallback>
      </mc:AlternateContent>
      <p:sp>
        <p:nvSpPr>
          <p:cNvPr id="7" name="Title 1">
            <a:extLst>
              <a:ext uri="{FF2B5EF4-FFF2-40B4-BE49-F238E27FC236}">
                <a16:creationId xmlns:a16="http://schemas.microsoft.com/office/drawing/2014/main" id="{09BF45C9-85CE-8D1C-653F-6E270FEC5F18}"/>
              </a:ext>
            </a:extLst>
          </p:cNvPr>
          <p:cNvSpPr txBox="1">
            <a:spLocks/>
          </p:cNvSpPr>
          <p:nvPr/>
        </p:nvSpPr>
        <p:spPr>
          <a:xfrm rot="16200000">
            <a:off x="4723450" y="4698353"/>
            <a:ext cx="3365143" cy="422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sv-SE" sz="1400"/>
              <a:t>Vienas </a:t>
            </a:r>
            <a:r>
              <a:rPr lang="lv-LV" sz="1400"/>
              <a:t>darba </a:t>
            </a:r>
            <a:r>
              <a:rPr lang="sv-SE" sz="1400"/>
              <a:t>stundas izmaksas</a:t>
            </a:r>
            <a:r>
              <a:rPr lang="lv-LV" sz="1400"/>
              <a:t> </a:t>
            </a:r>
            <a:endParaRPr lang="en-US" sz="1400"/>
          </a:p>
        </p:txBody>
      </p:sp>
      <mc:AlternateContent xmlns:mc="http://schemas.openxmlformats.org/markup-compatibility/2006" xmlns:cx1="http://schemas.microsoft.com/office/drawing/2015/9/8/chartex">
        <mc:Choice Requires="cx1">
          <p:graphicFrame>
            <p:nvGraphicFramePr>
              <p:cNvPr id="8" name="Chart 7">
                <a:extLst>
                  <a:ext uri="{FF2B5EF4-FFF2-40B4-BE49-F238E27FC236}">
                    <a16:creationId xmlns:a16="http://schemas.microsoft.com/office/drawing/2014/main" id="{E7EB73F7-B1E0-4945-1951-939278A52202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176871024"/>
                  </p:ext>
                </p:extLst>
              </p:nvPr>
            </p:nvGraphicFramePr>
            <p:xfrm>
              <a:off x="6465314" y="455765"/>
              <a:ext cx="5219782" cy="2771108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6"/>
              </a:graphicData>
            </a:graphic>
          </p:graphicFrame>
        </mc:Choice>
        <mc:Fallback xmlns="">
          <p:pic>
            <p:nvPicPr>
              <p:cNvPr id="8" name="Chart 7">
                <a:extLst>
                  <a:ext uri="{FF2B5EF4-FFF2-40B4-BE49-F238E27FC236}">
                    <a16:creationId xmlns:a16="http://schemas.microsoft.com/office/drawing/2014/main" id="{E7EB73F7-B1E0-4945-1951-939278A52202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465314" y="455765"/>
                <a:ext cx="5219782" cy="2771108"/>
              </a:xfrm>
              <a:prstGeom prst="rect">
                <a:avLst/>
              </a:prstGeom>
            </p:spPr>
          </p:pic>
        </mc:Fallback>
      </mc:AlternateContent>
      <p:sp>
        <p:nvSpPr>
          <p:cNvPr id="9" name="Title 1">
            <a:extLst>
              <a:ext uri="{FF2B5EF4-FFF2-40B4-BE49-F238E27FC236}">
                <a16:creationId xmlns:a16="http://schemas.microsoft.com/office/drawing/2014/main" id="{298C16B8-1DD1-903A-CA50-F46247C400AE}"/>
              </a:ext>
            </a:extLst>
          </p:cNvPr>
          <p:cNvSpPr txBox="1">
            <a:spLocks/>
          </p:cNvSpPr>
          <p:nvPr/>
        </p:nvSpPr>
        <p:spPr>
          <a:xfrm rot="16200000">
            <a:off x="4647551" y="1425948"/>
            <a:ext cx="3365143" cy="6409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lv-LV" sz="1400"/>
              <a:t>Patēriņa cenu indeksi</a:t>
            </a:r>
          </a:p>
          <a:p>
            <a:pPr algn="ctr"/>
            <a:r>
              <a:rPr lang="lv-LV" sz="1400"/>
              <a:t> (1990.gads=100)</a:t>
            </a:r>
            <a:endParaRPr lang="en-US" sz="140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C002A652-4E55-5D3B-5432-D0B980C9BB6E}"/>
              </a:ext>
            </a:extLst>
          </p:cNvPr>
          <p:cNvSpPr txBox="1">
            <a:spLocks/>
          </p:cNvSpPr>
          <p:nvPr/>
        </p:nvSpPr>
        <p:spPr>
          <a:xfrm>
            <a:off x="386360" y="654715"/>
            <a:ext cx="5395452" cy="404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lv-LV" sz="2400" b="1"/>
              <a:t>Ietekmējošo faktoru vidējais pieaugums</a:t>
            </a:r>
            <a:endParaRPr lang="en-US" sz="2400" b="1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1E80C7B-FECA-A117-785F-8CFA09A4F666}"/>
              </a:ext>
            </a:extLst>
          </p:cNvPr>
          <p:cNvSpPr txBox="1"/>
          <p:nvPr/>
        </p:nvSpPr>
        <p:spPr>
          <a:xfrm>
            <a:off x="1126946" y="3905100"/>
            <a:ext cx="21225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v-LV" b="1">
                <a:solidFill>
                  <a:schemeClr val="accent2"/>
                </a:solidFill>
              </a:rPr>
              <a:t>Vid. pieaugums 11% gadā</a:t>
            </a:r>
            <a:endParaRPr lang="en-US" b="1">
              <a:solidFill>
                <a:schemeClr val="accent2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59C5AA3-D509-CDE1-71D4-8625001B04A2}"/>
              </a:ext>
            </a:extLst>
          </p:cNvPr>
          <p:cNvSpPr txBox="1"/>
          <p:nvPr/>
        </p:nvSpPr>
        <p:spPr>
          <a:xfrm>
            <a:off x="7106606" y="3905099"/>
            <a:ext cx="21225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v-LV" b="1">
                <a:solidFill>
                  <a:schemeClr val="accent2"/>
                </a:solidFill>
              </a:rPr>
              <a:t>Vid. pieaugums 7% gadā</a:t>
            </a:r>
            <a:endParaRPr lang="en-US" b="1">
              <a:solidFill>
                <a:schemeClr val="accent2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86B055D-E371-888D-B292-28F23E6640E5}"/>
              </a:ext>
            </a:extLst>
          </p:cNvPr>
          <p:cNvSpPr txBox="1"/>
          <p:nvPr/>
        </p:nvSpPr>
        <p:spPr>
          <a:xfrm>
            <a:off x="7045308" y="930704"/>
            <a:ext cx="21225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v-LV" b="1">
                <a:solidFill>
                  <a:schemeClr val="accent2"/>
                </a:solidFill>
              </a:rPr>
              <a:t>Vid. pieaugums 2% gadā</a:t>
            </a:r>
            <a:endParaRPr lang="en-US" b="1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63855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irsraksts 1">
            <a:extLst>
              <a:ext uri="{FF2B5EF4-FFF2-40B4-BE49-F238E27FC236}">
                <a16:creationId xmlns:a16="http://schemas.microsoft.com/office/drawing/2014/main" id="{1F1106ED-5DC4-693A-860F-53A28E7523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347" y="1786893"/>
            <a:ext cx="3201366" cy="3387497"/>
          </a:xfrm>
        </p:spPr>
        <p:txBody>
          <a:bodyPr anchor="b">
            <a:normAutofit fontScale="90000"/>
          </a:bodyPr>
          <a:lstStyle/>
          <a:p>
            <a:pPr algn="r"/>
            <a:r>
              <a:rPr lang="lv-LV" sz="4000">
                <a:solidFill>
                  <a:srgbClr val="FFFFFF"/>
                </a:solidFill>
              </a:rPr>
              <a:t>Nepieciešamais </a:t>
            </a:r>
            <a:r>
              <a:rPr lang="lv-LV" sz="4000" err="1">
                <a:solidFill>
                  <a:srgbClr val="FFFFFF"/>
                </a:solidFill>
              </a:rPr>
              <a:t>vaučera</a:t>
            </a:r>
            <a:r>
              <a:rPr lang="lv-LV" sz="4000">
                <a:solidFill>
                  <a:srgbClr val="FFFFFF"/>
                </a:solidFill>
              </a:rPr>
              <a:t> apmērs atkarībā no tā, kādu vidējo klienta tuvinieku līdzmaksājuma daļu vēlamies</a:t>
            </a:r>
          </a:p>
        </p:txBody>
      </p:sp>
      <p:sp>
        <p:nvSpPr>
          <p:cNvPr id="3" name="Satura vietturis 2">
            <a:extLst>
              <a:ext uri="{FF2B5EF4-FFF2-40B4-BE49-F238E27FC236}">
                <a16:creationId xmlns:a16="http://schemas.microsoft.com/office/drawing/2014/main" id="{5E217FCE-22C0-DE0E-6FD7-B6C1E8D361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259" y="649480"/>
            <a:ext cx="6555347" cy="5546047"/>
          </a:xfrm>
        </p:spPr>
        <p:txBody>
          <a:bodyPr anchor="ctr">
            <a:normAutofit/>
          </a:bodyPr>
          <a:lstStyle/>
          <a:p>
            <a:endParaRPr lang="lv-LV" sz="2000"/>
          </a:p>
          <a:p>
            <a:r>
              <a:rPr lang="lv-LV" sz="2400"/>
              <a:t>Vispārējais tips (tagad </a:t>
            </a:r>
            <a:r>
              <a:rPr lang="lv-LV" sz="2400" err="1"/>
              <a:t>v.cena</a:t>
            </a:r>
            <a:r>
              <a:rPr lang="lv-LV" sz="2400"/>
              <a:t> 500 EUR):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lv-LV" sz="2000"/>
              <a:t>5% līdz pilnai SAC samaksai - 610 EUR </a:t>
            </a:r>
            <a:r>
              <a:rPr lang="lv-LV" sz="2000" err="1"/>
              <a:t>vaučeris</a:t>
            </a:r>
            <a:endParaRPr lang="lv-LV" sz="2000"/>
          </a:p>
          <a:p>
            <a:pPr lvl="1">
              <a:buFont typeface="Courier New" panose="020B0604020202020204" pitchFamily="34" charset="0"/>
              <a:buChar char="o"/>
            </a:pPr>
            <a:r>
              <a:rPr lang="lv-LV" sz="2000"/>
              <a:t>10% līdz pilnai SAC samaksai - 560 EUR </a:t>
            </a:r>
            <a:r>
              <a:rPr lang="lv-LV" sz="2000" err="1"/>
              <a:t>vaučeris</a:t>
            </a:r>
            <a:endParaRPr lang="lv-LV" sz="2000"/>
          </a:p>
          <a:p>
            <a:r>
              <a:rPr lang="lv-LV" sz="2400"/>
              <a:t>Ģimenes tips (tagad </a:t>
            </a:r>
            <a:r>
              <a:rPr lang="lv-LV" sz="2400" err="1"/>
              <a:t>v.cena</a:t>
            </a:r>
            <a:r>
              <a:rPr lang="lv-LV" sz="2400"/>
              <a:t> 800 EUR):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lv-LV" sz="2000"/>
              <a:t>10% līdz pilnai SAC samaksai - 1060 EUR </a:t>
            </a:r>
            <a:r>
              <a:rPr lang="lv-LV" sz="2000" err="1"/>
              <a:t>vaučeris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lv-LV" sz="2000"/>
              <a:t>15% līdz pilnai SAC samaksai - 980 EUR </a:t>
            </a:r>
            <a:r>
              <a:rPr lang="lv-LV" sz="2000" err="1"/>
              <a:t>vaučeris</a:t>
            </a:r>
            <a:endParaRPr lang="lv-LV" sz="2000"/>
          </a:p>
          <a:p>
            <a:pPr lvl="1">
              <a:buFont typeface="Courier New" panose="020B0604020202020204" pitchFamily="34" charset="0"/>
              <a:buChar char="o"/>
            </a:pPr>
            <a:endParaRPr lang="lv-LV" sz="2000"/>
          </a:p>
        </p:txBody>
      </p:sp>
    </p:spTree>
    <p:extLst>
      <p:ext uri="{BB962C8B-B14F-4D97-AF65-F5344CB8AC3E}">
        <p14:creationId xmlns:p14="http://schemas.microsoft.com/office/powerpoint/2010/main" val="12277828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E843F6-B4EE-66D5-956B-B8A1C6C0D2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v-LV" sz="4000"/>
              <a:t>Divu scenāriju salīdzinājums</a:t>
            </a:r>
            <a:endParaRPr lang="en-US" sz="400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C681A7D1-7941-E9C2-FEE8-5F8F0C11933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7438314"/>
              </p:ext>
            </p:extLst>
          </p:nvPr>
        </p:nvGraphicFramePr>
        <p:xfrm>
          <a:off x="838199" y="1690688"/>
          <a:ext cx="10906125" cy="50434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539260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725C01C-DF86-3326-6681-6929C79060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lv-LV" sz="4000">
                <a:solidFill>
                  <a:srgbClr val="FFFFFF"/>
                </a:solidFill>
              </a:rPr>
              <a:t>Kopsavilkums</a:t>
            </a:r>
            <a:endParaRPr lang="en-US" sz="4000">
              <a:solidFill>
                <a:srgbClr val="FFFFF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F55A6C-9424-4578-0428-B1F8070F1F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04549" y="649480"/>
            <a:ext cx="7220730" cy="5546047"/>
          </a:xfrm>
        </p:spPr>
        <p:txBody>
          <a:bodyPr anchor="ctr">
            <a:normAutofit/>
          </a:bodyPr>
          <a:lstStyle/>
          <a:p>
            <a:pPr algn="just"/>
            <a:r>
              <a:rPr lang="lv-LV" sz="2000"/>
              <a:t>Starp 25 izpētītiem ekonomiskiem radītajiem, tikai 3 vislabāk raksturo SAC klienta uzturēšanās maksu mēnesī EUR (atbilstoši līgumam):</a:t>
            </a:r>
          </a:p>
          <a:p>
            <a:pPr marL="914400" lvl="1" indent="-457200" algn="just">
              <a:buFont typeface="+mj-lt"/>
              <a:buAutoNum type="alphaUcPeriod"/>
            </a:pPr>
            <a:r>
              <a:rPr lang="lv-LV" sz="2000"/>
              <a:t>Vidēja SAC ēdināšanas maksa dienā, </a:t>
            </a:r>
          </a:p>
          <a:p>
            <a:pPr marL="914400" lvl="1" indent="-457200" algn="just">
              <a:buFont typeface="+mj-lt"/>
              <a:buAutoNum type="alphaUcPeriod"/>
            </a:pPr>
            <a:r>
              <a:rPr lang="lv-LV" sz="2000"/>
              <a:t>Vienas stundas darba spēka izmaksas pavisam,</a:t>
            </a:r>
          </a:p>
          <a:p>
            <a:pPr marL="914400" lvl="1" indent="-457200" algn="just">
              <a:buFont typeface="+mj-lt"/>
              <a:buAutoNum type="alphaUcPeriod"/>
            </a:pPr>
            <a:r>
              <a:rPr lang="lv-LV" sz="2000"/>
              <a:t>Patēriņa cenu indeksi (1990.gads=100)</a:t>
            </a:r>
          </a:p>
          <a:p>
            <a:pPr algn="just"/>
            <a:r>
              <a:rPr lang="lv-LV" sz="2000"/>
              <a:t>Iegūts lineārais vienādojums, kas ļauj </a:t>
            </a:r>
            <a:r>
              <a:rPr lang="lv-LV" sz="2000" err="1"/>
              <a:t>proaktīvi</a:t>
            </a:r>
            <a:r>
              <a:rPr lang="lv-LV" sz="2000"/>
              <a:t> reaģēt uz ekonomiskiem radītajiem un pieņemt lēmumu, kad un par cik palielināt </a:t>
            </a:r>
            <a:r>
              <a:rPr lang="lv-LV" sz="2000" err="1"/>
              <a:t>vaučera</a:t>
            </a:r>
            <a:r>
              <a:rPr lang="lv-LV" sz="2000"/>
              <a:t> cenu.</a:t>
            </a:r>
          </a:p>
          <a:p>
            <a:pPr algn="just"/>
            <a:r>
              <a:rPr lang="lv-LV" sz="2000"/>
              <a:t>Lai integrētu iegūto rezultātu lēmumu pieņemšanā, jādefinē kādu minimāli procentu </a:t>
            </a:r>
            <a:r>
              <a:rPr lang="lv-LV" sz="2000" err="1"/>
              <a:t>vaučerim</a:t>
            </a:r>
            <a:r>
              <a:rPr lang="lv-LV" sz="2000"/>
              <a:t> kopā ar klienta pensiju jāsedz no vidējas </a:t>
            </a:r>
            <a:r>
              <a:rPr lang="lv-LV" sz="1800" i="1"/>
              <a:t>(nevis katram klientam individuāli) </a:t>
            </a:r>
            <a:r>
              <a:rPr lang="lv-LV" sz="2000"/>
              <a:t>SAC klienta uzturēšanās maksās.</a:t>
            </a:r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15769573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151139A-886F-4B97-8815-729AD3831B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B5E08C4-8CDD-4623-A5B8-E998C6DEE3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492"/>
            <a:ext cx="12191998" cy="1575955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5F33878-D502-4FFA-8ACE-F2AECDB2A2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35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3539FEE-81D3-4406-802E-60B20B16F4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8" y="-5307777"/>
            <a:ext cx="1576446" cy="12192001"/>
          </a:xfrm>
          <a:prstGeom prst="rect">
            <a:avLst/>
          </a:prstGeom>
          <a:gradFill>
            <a:gsLst>
              <a:gs pos="16000">
                <a:srgbClr val="000000">
                  <a:alpha val="0"/>
                </a:srgbClr>
              </a:gs>
              <a:gs pos="99000">
                <a:srgbClr val="000000">
                  <a:alpha val="87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C701763-729E-462F-A5A8-E0DEFEB1E2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25434" y="986"/>
            <a:ext cx="4303422" cy="1575461"/>
          </a:xfrm>
          <a:prstGeom prst="rect">
            <a:avLst/>
          </a:prstGeom>
          <a:gradFill>
            <a:gsLst>
              <a:gs pos="0">
                <a:schemeClr val="accent1">
                  <a:alpha val="17000"/>
                </a:schemeClr>
              </a:gs>
              <a:gs pos="74000">
                <a:schemeClr val="accent1">
                  <a:lumMod val="50000"/>
                  <a:alpha val="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irsraksts 1">
            <a:extLst>
              <a:ext uri="{FF2B5EF4-FFF2-40B4-BE49-F238E27FC236}">
                <a16:creationId xmlns:a16="http://schemas.microsoft.com/office/drawing/2014/main" id="{E80C8D88-3D6D-9808-994E-78398C0983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714" y="353160"/>
            <a:ext cx="7091300" cy="898581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sz="4000">
                <a:solidFill>
                  <a:srgbClr val="FFFFFF"/>
                </a:solidFill>
              </a:rPr>
              <a:t>Datu </a:t>
            </a:r>
            <a:r>
              <a:rPr lang="en-US" sz="4000" err="1">
                <a:solidFill>
                  <a:srgbClr val="FFFFFF"/>
                </a:solidFill>
              </a:rPr>
              <a:t>apstrādes</a:t>
            </a:r>
            <a:r>
              <a:rPr lang="en-US" sz="4000">
                <a:solidFill>
                  <a:srgbClr val="FFFFFF"/>
                </a:solidFill>
              </a:rPr>
              <a:t> </a:t>
            </a:r>
            <a:r>
              <a:rPr lang="en-US" sz="4000" err="1">
                <a:solidFill>
                  <a:srgbClr val="FFFFFF"/>
                </a:solidFill>
              </a:rPr>
              <a:t>metodoloģija</a:t>
            </a:r>
            <a:br>
              <a:rPr lang="en-US" sz="4000">
                <a:solidFill>
                  <a:srgbClr val="FFFFFF"/>
                </a:solidFill>
              </a:rPr>
            </a:br>
            <a:r>
              <a:rPr lang="en-US" sz="4000" err="1">
                <a:solidFill>
                  <a:srgbClr val="FFC000"/>
                </a:solidFill>
              </a:rPr>
              <a:t>lineāra</a:t>
            </a:r>
            <a:r>
              <a:rPr lang="en-US" sz="4000">
                <a:solidFill>
                  <a:srgbClr val="FFC000"/>
                </a:solidFill>
              </a:rPr>
              <a:t> </a:t>
            </a:r>
            <a:r>
              <a:rPr lang="en-US" sz="4000" err="1">
                <a:solidFill>
                  <a:srgbClr val="FFC000"/>
                </a:solidFill>
              </a:rPr>
              <a:t>regresija</a:t>
            </a:r>
            <a:endParaRPr lang="en-US" sz="4000">
              <a:solidFill>
                <a:srgbClr val="FFC000"/>
              </a:solidFill>
            </a:endParaRPr>
          </a:p>
        </p:txBody>
      </p:sp>
      <p:pic>
        <p:nvPicPr>
          <p:cNvPr id="4" name="Satura vietturis 3" descr="Caja de luz">
            <a:extLst>
              <a:ext uri="{FF2B5EF4-FFF2-40B4-BE49-F238E27FC236}">
                <a16:creationId xmlns:a16="http://schemas.microsoft.com/office/drawing/2014/main" id="{1A9AD202-0045-7D85-4ABF-2C8CD5F76AD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15748" y="2570366"/>
            <a:ext cx="5131088" cy="3219757"/>
          </a:xfrm>
          <a:prstGeom prst="rect">
            <a:avLst/>
          </a:prstGeom>
        </p:spPr>
      </p:pic>
      <p:pic>
        <p:nvPicPr>
          <p:cNvPr id="6" name="Attēls 5" descr="Fig 3.1">
            <a:extLst>
              <a:ext uri="{FF2B5EF4-FFF2-40B4-BE49-F238E27FC236}">
                <a16:creationId xmlns:a16="http://schemas.microsoft.com/office/drawing/2014/main" id="{C4A07545-592C-2CB6-08CF-42A727EA9B8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178" t="87" r="212" b="6312"/>
          <a:stretch/>
        </p:blipFill>
        <p:spPr>
          <a:xfrm>
            <a:off x="6425096" y="2569640"/>
            <a:ext cx="5294474" cy="3223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22133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e140eea6-5aa3-4a93-9d9e-6a8ab9f1c1b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s" ma:contentTypeID="0x01010029DAB1C522B29D40A0B233C98995CCA9" ma:contentTypeVersion="18" ma:contentTypeDescription="Izveidot jaunu dokumentu." ma:contentTypeScope="" ma:versionID="d1be208d5490aa22345272e16ebed0aa">
  <xsd:schema xmlns:xsd="http://www.w3.org/2001/XMLSchema" xmlns:xs="http://www.w3.org/2001/XMLSchema" xmlns:p="http://schemas.microsoft.com/office/2006/metadata/properties" xmlns:ns3="e140eea6-5aa3-4a93-9d9e-6a8ab9f1c1b3" xmlns:ns4="e25c2b2d-1997-456b-b500-1a90c517deaf" targetNamespace="http://schemas.microsoft.com/office/2006/metadata/properties" ma:root="true" ma:fieldsID="812959e24f7fe973f53fbd037cd0d101" ns3:_="" ns4:_="">
    <xsd:import namespace="e140eea6-5aa3-4a93-9d9e-6a8ab9f1c1b3"/>
    <xsd:import namespace="e25c2b2d-1997-456b-b500-1a90c517deaf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LengthInSeconds" minOccurs="0"/>
                <xsd:element ref="ns3:MediaServiceSearchProperties" minOccurs="0"/>
                <xsd:element ref="ns3:_activity" minOccurs="0"/>
                <xsd:element ref="ns3:MediaServiceObjectDetectorVersions" minOccurs="0"/>
                <xsd:element ref="ns3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140eea6-5aa3-4a93-9d9e-6a8ab9f1c1b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_activity" ma:index="23" nillable="true" ma:displayName="_activity" ma:hidden="true" ma:internalName="_activity">
      <xsd:simpleType>
        <xsd:restriction base="dms:Note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25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5c2b2d-1997-456b-b500-1a90c517deaf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Koplietots a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Koplietots ar: detalizēti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Koplietošanas norādes jaucējkods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atura tips"/>
        <xsd:element ref="dc:title" minOccurs="0" maxOccurs="1" ma:index="4" ma:displayName="Virsrakst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3036F7D-2850-42A4-8872-D9668AF2ED99}">
  <ds:schemaRefs>
    <ds:schemaRef ds:uri="e140eea6-5aa3-4a93-9d9e-6a8ab9f1c1b3"/>
    <ds:schemaRef ds:uri="e25c2b2d-1997-456b-b500-1a90c517deaf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0B21D343-3394-460D-A1A5-2A748308D139}">
  <ds:schemaRefs>
    <ds:schemaRef ds:uri="e140eea6-5aa3-4a93-9d9e-6a8ab9f1c1b3"/>
    <ds:schemaRef ds:uri="e25c2b2d-1997-456b-b500-1a90c517deaf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D5FCC233-C479-48AF-95B0-4B6B9D40F31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806</Words>
  <Application>Microsoft Office PowerPoint</Application>
  <PresentationFormat>Platekrāna</PresentationFormat>
  <Paragraphs>86</Paragraphs>
  <Slides>15</Slides>
  <Notes>3</Notes>
  <HiddenSlides>0</HiddenSlides>
  <MMClips>0</MMClips>
  <ScaleCrop>false</ScaleCrop>
  <HeadingPairs>
    <vt:vector size="6" baseType="variant">
      <vt:variant>
        <vt:lpstr>Lietotie fonti</vt:lpstr>
      </vt:variant>
      <vt:variant>
        <vt:i4>5</vt:i4>
      </vt:variant>
      <vt:variant>
        <vt:lpstr>Dizains</vt:lpstr>
      </vt:variant>
      <vt:variant>
        <vt:i4>1</vt:i4>
      </vt:variant>
      <vt:variant>
        <vt:lpstr>Slaidu virsraksti</vt:lpstr>
      </vt:variant>
      <vt:variant>
        <vt:i4>15</vt:i4>
      </vt:variant>
    </vt:vector>
  </HeadingPairs>
  <TitlesOfParts>
    <vt:vector size="21" baseType="lpstr">
      <vt:lpstr>Aptos</vt:lpstr>
      <vt:lpstr>Aptos Display</vt:lpstr>
      <vt:lpstr>Arial</vt:lpstr>
      <vt:lpstr>Courier New</vt:lpstr>
      <vt:lpstr>Wingdings</vt:lpstr>
      <vt:lpstr>Office Theme</vt:lpstr>
      <vt:lpstr>SAC cenu izmaiņas, vaučera apmērs un proaktīva reaģēšana, plānojot pašvaldības budžetu</vt:lpstr>
      <vt:lpstr>Vidējās SAC klienta uzturēšanās maksa mēnesī EUR</vt:lpstr>
      <vt:lpstr>Vidējais SAC klienta uzturēšanās maksas salīdzinājums ar pensiju un vaučeri kopā Vispārējais tips</vt:lpstr>
      <vt:lpstr>Vidējais SAC klienta uzturēšanās maksas salīdzinājums ar pensiju un vaučeri kopā Ģimenes tips</vt:lpstr>
      <vt:lpstr>Kā saprast, kad jāceļ vaučera cena?</vt:lpstr>
      <vt:lpstr>Regresijas analīzes rezultāts Vispārējais tips</vt:lpstr>
      <vt:lpstr>Regresijas analīzes rezultāts Ģimenes tipa</vt:lpstr>
      <vt:lpstr>Kā izskatās faktoru ietekmē absolūtos skaitļos</vt:lpstr>
      <vt:lpstr>Kā izskatās faktoru ietekmē absolūtos skaitļos</vt:lpstr>
      <vt:lpstr>Vidējā SAC klienta uzturēšanās maksa mēnesī EUR Tuvāka prognoze </vt:lpstr>
      <vt:lpstr>Ēdināšanas maksa dienā</vt:lpstr>
      <vt:lpstr>Nepieciešamais vaučera apmērs atkarībā no tā, kādu vidējo klienta tuvinieku līdzmaksājuma daļu vēlamies</vt:lpstr>
      <vt:lpstr>Divu scenāriju salīdzinājums</vt:lpstr>
      <vt:lpstr>Kopsavilkums</vt:lpstr>
      <vt:lpstr>Datu apstrādes metodoloģija lineāra regresija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SAC klienta uzturēšanās maksa, Vaučera cena un proaktīva reaģēšana plānojot pašvaldības budžetu</dc:title>
  <dc:creator>Maksims Zolovs</dc:creator>
  <cp:lastModifiedBy>Dagnija Kaklautina</cp:lastModifiedBy>
  <cp:revision>4</cp:revision>
  <dcterms:created xsi:type="dcterms:W3CDTF">2024-07-22T12:08:08Z</dcterms:created>
  <dcterms:modified xsi:type="dcterms:W3CDTF">2024-09-11T19:51:59Z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0x01010029DAB1C522B29D40A0B233C98995CCA9</vt:lpwstr>
  </property>
</Properties>
</file>