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393" r:id="rId5"/>
    <p:sldId id="427" r:id="rId6"/>
    <p:sldId id="428" r:id="rId7"/>
    <p:sldId id="429" r:id="rId8"/>
    <p:sldId id="405" r:id="rId9"/>
    <p:sldId id="407" r:id="rId10"/>
    <p:sldId id="432" r:id="rId11"/>
    <p:sldId id="442" r:id="rId12"/>
    <p:sldId id="444" r:id="rId13"/>
    <p:sldId id="409" r:id="rId14"/>
    <p:sldId id="423" r:id="rId15"/>
    <p:sldId id="424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40" r:id="rId26"/>
    <p:sldId id="439" r:id="rId27"/>
    <p:sldId id="441" r:id="rId28"/>
    <p:sldId id="404" r:id="rId29"/>
    <p:sldId id="431" r:id="rId30"/>
    <p:sldId id="396" r:id="rId31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B26"/>
    <a:srgbClr val="1C6689"/>
    <a:srgbClr val="960051"/>
    <a:srgbClr val="AF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473" autoAdjust="0"/>
  </p:normalViewPr>
  <p:slideViewPr>
    <p:cSldViewPr snapToGrid="0">
      <p:cViewPr varScale="1">
        <p:scale>
          <a:sx n="69" d="100"/>
          <a:sy n="69" d="100"/>
        </p:scale>
        <p:origin x="123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nija Kaklautina" userId="2ebc82d2-43de-4ec5-aa93-05fe7570ad64" providerId="ADAL" clId="{84F2F6C7-0E25-4F8E-A0D9-6C39AFC270E7}"/>
    <pc:docChg chg="modSld sldOrd">
      <pc:chgData name="Dagnija Kaklautina" userId="2ebc82d2-43de-4ec5-aa93-05fe7570ad64" providerId="ADAL" clId="{84F2F6C7-0E25-4F8E-A0D9-6C39AFC270E7}" dt="2024-09-13T11:27:18.186" v="1"/>
      <pc:docMkLst>
        <pc:docMk/>
      </pc:docMkLst>
      <pc:sldChg chg="ord">
        <pc:chgData name="Dagnija Kaklautina" userId="2ebc82d2-43de-4ec5-aa93-05fe7570ad64" providerId="ADAL" clId="{84F2F6C7-0E25-4F8E-A0D9-6C39AFC270E7}" dt="2024-09-13T11:27:18.186" v="1"/>
        <pc:sldMkLst>
          <pc:docMk/>
          <pc:sldMk cId="1603606105" sldId="40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703-47F7-B6CD-AB32C21F5BF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703-47F7-B6CD-AB32C21F5BFA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baseline="0" dirty="0">
                        <a:solidFill>
                          <a:schemeClr val="tx1"/>
                        </a:solidFill>
                      </a:rPr>
                      <a:t>
</a:t>
                    </a:r>
                    <a:fld id="{F319B1BB-C949-41BA-AD8D-CDBCFE59FE20}" type="PERCENTAGE">
                      <a:rPr lang="en-US" sz="1600" b="1" baseline="0">
                        <a:solidFill>
                          <a:schemeClr val="tx1"/>
                        </a:solidFill>
                      </a:rPr>
                      <a:pPr>
                        <a:defRPr sz="1200" b="1">
                          <a:solidFill>
                            <a:schemeClr val="tx1"/>
                          </a:solidFill>
                        </a:defRPr>
                      </a:pPr>
                      <a:t>[PROCENTUĀLĀ VĒRTĪBA]</a:t>
                    </a:fld>
                    <a:endParaRPr lang="en-US" sz="1200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77072368119396"/>
                      <c:h val="0.195776006939456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703-47F7-B6CD-AB32C21F5BF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03-47F7-B6CD-AB32C21F5BFA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ound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Ilgtermiņa aprūpes pakalpojumi</c:v>
                </c:pt>
                <c:pt idx="1">
                  <c:v>Pārējie sociālie pakalpojumi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78.900000000000006</c:v>
                </c:pt>
                <c:pt idx="1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03-47F7-B6CD-AB32C21F5BF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21443344933523E-2"/>
          <c:y val="0.16037750546147228"/>
          <c:w val="0.92006766732283463"/>
          <c:h val="0.733487405666375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Izdevumi sociālajiem pakalpojumiem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0.0</c:formatCode>
                <c:ptCount val="5"/>
                <c:pt idx="0">
                  <c:v>2.7</c:v>
                </c:pt>
                <c:pt idx="1">
                  <c:v>2.9</c:v>
                </c:pt>
                <c:pt idx="2" formatCode="General">
                  <c:v>3.1</c:v>
                </c:pt>
                <c:pt idx="3" formatCode="General">
                  <c:v>3.4</c:v>
                </c:pt>
                <c:pt idx="4" formatCode="General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2-4A2D-9AB4-4EA7E22635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Izdevumi ilgtermiņa aprūpes pakalpojumiem (neieskaitot pansijas un atelpas brīža pakalpojumus)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 formatCode="0.0">
                  <c:v>2</c:v>
                </c:pt>
                <c:pt idx="1">
                  <c:v>2.2000000000000002</c:v>
                </c:pt>
                <c:pt idx="2">
                  <c:v>2.4</c:v>
                </c:pt>
                <c:pt idx="3">
                  <c:v>2.7</c:v>
                </c:pt>
                <c:pt idx="4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B2-4A2D-9AB4-4EA7E2263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4206128"/>
        <c:axId val="1004203248"/>
      </c:barChart>
      <c:catAx>
        <c:axId val="1004206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004203248"/>
        <c:crosses val="autoZero"/>
        <c:auto val="1"/>
        <c:lblAlgn val="ctr"/>
        <c:lblOffset val="100"/>
        <c:noMultiLvlLbl val="0"/>
      </c:catAx>
      <c:valAx>
        <c:axId val="100420324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00420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Ilgstošas sociālās aprūpes pakalpojums (pieaugušajiem)</c:v>
                </c:pt>
                <c:pt idx="1">
                  <c:v>Aprūpes mājās pakalpojums (pieaugušajiem) </c:v>
                </c:pt>
                <c:pt idx="2">
                  <c:v>Dienas aprūpes centra pakalpojums </c:v>
                </c:pt>
                <c:pt idx="3">
                  <c:v>Grupu mājas pakalpojums</c:v>
                </c:pt>
                <c:pt idx="4">
                  <c:v>Aprūpes mājās pakalpojums (bērniem) </c:v>
                </c:pt>
                <c:pt idx="5">
                  <c:v>Atelpas brīža pakalpojums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0.98</c:v>
                </c:pt>
                <c:pt idx="1">
                  <c:v>0.98</c:v>
                </c:pt>
                <c:pt idx="2">
                  <c:v>0.95</c:v>
                </c:pt>
                <c:pt idx="3">
                  <c:v>0.86</c:v>
                </c:pt>
                <c:pt idx="4">
                  <c:v>0.7</c:v>
                </c:pt>
                <c:pt idx="5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4-49D5-8EAB-81CB69DAD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253360479"/>
        <c:axId val="1253362399"/>
      </c:barChart>
      <c:catAx>
        <c:axId val="12533604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253362399"/>
        <c:crosses val="autoZero"/>
        <c:auto val="1"/>
        <c:lblAlgn val="ctr"/>
        <c:lblOffset val="100"/>
        <c:noMultiLvlLbl val="0"/>
      </c:catAx>
      <c:valAx>
        <c:axId val="1253362399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2533604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983-4279-ADE1-17CFF6224F5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983-4279-ADE1-17CFF6224F5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B84-49DC-ACFC-76D1DA706B3A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70% 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96413894938219"/>
                      <c:h val="0.2182381246208330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D983-4279-ADE1-17CFF6224F5B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Pašvaldību 100% finansējums</c:v>
                </c:pt>
                <c:pt idx="1">
                  <c:v>Pašvaldību daļējs finansējums</c:v>
                </c:pt>
                <c:pt idx="2">
                  <c:v>Valsts, klientu maksājums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0.7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83-4279-ADE1-17CFF6224F5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2910348793560342E-3"/>
          <c:y val="6.8943743101046465E-2"/>
          <c:w val="0.2972152319578969"/>
          <c:h val="0.62097236059812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587197376454518"/>
          <c:y val="0.12923570976005433"/>
          <c:w val="0.53645740945156184"/>
          <c:h val="0.850358651856779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05-458F-95F0-AAB1040EF52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05-458F-95F0-AAB1040EF52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05-458F-95F0-AAB1040EF527}"/>
              </c:ext>
            </c:extLst>
          </c:dPt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Pašvaldību 100% finansējums</c:v>
                </c:pt>
                <c:pt idx="1">
                  <c:v>Pašvaldību daļējs finansējums</c:v>
                </c:pt>
                <c:pt idx="2">
                  <c:v>Valsts, klientu maksājums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0.61</c:v>
                </c:pt>
                <c:pt idx="1">
                  <c:v>0.34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05-458F-95F0-AAB1040EF52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2910348793560342E-3"/>
          <c:y val="0.13696253771160138"/>
          <c:w val="0.3337985896348194"/>
          <c:h val="0.8621125137979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587197376454518"/>
          <c:y val="0.12923570976005433"/>
          <c:w val="0.53645740945156184"/>
          <c:h val="0.850358651856779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CB-4568-8F1C-A199BAE657A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CB-4568-8F1C-A199BAE657A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CB-4568-8F1C-A199BAE657A3}"/>
              </c:ext>
            </c:extLst>
          </c:dPt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Pašvaldību 100% finansējums</c:v>
                </c:pt>
                <c:pt idx="1">
                  <c:v>Pašvaldību daļējs finansējums</c:v>
                </c:pt>
                <c:pt idx="2">
                  <c:v>Valsts, klientu maksājums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0.85</c:v>
                </c:pt>
                <c:pt idx="1">
                  <c:v>0.04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CB-4568-8F1C-A199BAE657A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2910348793560342E-3"/>
          <c:y val="0.13696253771160138"/>
          <c:w val="0.3337985896348194"/>
          <c:h val="0.8621125137979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445404352325713"/>
          <c:y val="0.14283946868216532"/>
          <c:w val="0.53645740945156184"/>
          <c:h val="0.850358651856779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D81-44D6-99E6-A03A1B481DC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D81-44D6-99E6-A03A1B481DC2}"/>
              </c:ext>
            </c:extLst>
          </c:dPt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Pašvaldību 100% vai daļējs finansējums</c:v>
                </c:pt>
                <c:pt idx="1">
                  <c:v>Klientu, tuvinieku maksājums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0.94</c:v>
                </c:pt>
                <c:pt idx="1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81-44D6-99E6-A03A1B481DC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2910348793560342E-3"/>
          <c:y val="0.13696253771160138"/>
          <c:w val="0.3337985896348194"/>
          <c:h val="0.8621125137979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Valsts budžeta finansējums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38069577</c:v>
                </c:pt>
                <c:pt idx="1">
                  <c:v>43923657</c:v>
                </c:pt>
                <c:pt idx="2">
                  <c:v>48990530</c:v>
                </c:pt>
                <c:pt idx="3">
                  <c:v>50478555</c:v>
                </c:pt>
                <c:pt idx="4">
                  <c:v>61857679</c:v>
                </c:pt>
                <c:pt idx="5">
                  <c:v>67297686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1-4CF5-A8C3-ADAB4A38D9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Pašvaldību budžeta finansējums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Sheet1!$C$2:$C$7</c:f>
              <c:numCache>
                <c:formatCode>#,##0</c:formatCode>
                <c:ptCount val="6"/>
                <c:pt idx="0">
                  <c:v>645299</c:v>
                </c:pt>
                <c:pt idx="1">
                  <c:v>538843</c:v>
                </c:pt>
                <c:pt idx="2">
                  <c:v>245800</c:v>
                </c:pt>
                <c:pt idx="3">
                  <c:v>663778</c:v>
                </c:pt>
                <c:pt idx="4">
                  <c:v>857221</c:v>
                </c:pt>
                <c:pt idx="5">
                  <c:v>718333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1-4CF5-A8C3-ADAB4A38D9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Apgādnieku finansējums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Sheet1!$D$2:$D$7</c:f>
              <c:numCache>
                <c:formatCode>#,##0</c:formatCode>
                <c:ptCount val="6"/>
                <c:pt idx="0">
                  <c:v>302872</c:v>
                </c:pt>
                <c:pt idx="1">
                  <c:v>376445</c:v>
                </c:pt>
                <c:pt idx="2">
                  <c:v>100091</c:v>
                </c:pt>
                <c:pt idx="3">
                  <c:v>281038</c:v>
                </c:pt>
                <c:pt idx="4">
                  <c:v>112914</c:v>
                </c:pt>
                <c:pt idx="5">
                  <c:v>50468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71-4CF5-A8C3-ADAB4A38D9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Klientu finansējums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Sheet1!$E$2:$E$7</c:f>
              <c:numCache>
                <c:formatCode>#,##0</c:formatCode>
                <c:ptCount val="6"/>
                <c:pt idx="0">
                  <c:v>5819902</c:v>
                </c:pt>
                <c:pt idx="1">
                  <c:v>7350364</c:v>
                </c:pt>
                <c:pt idx="2">
                  <c:v>7206422</c:v>
                </c:pt>
                <c:pt idx="3">
                  <c:v>9477375</c:v>
                </c:pt>
                <c:pt idx="4">
                  <c:v>9310707</c:v>
                </c:pt>
                <c:pt idx="5">
                  <c:v>8840150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71-4CF5-A8C3-ADAB4A38D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685404335"/>
        <c:axId val="1685406255"/>
      </c:barChart>
      <c:catAx>
        <c:axId val="1685404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685406255"/>
        <c:crosses val="autoZero"/>
        <c:auto val="1"/>
        <c:lblAlgn val="ctr"/>
        <c:lblOffset val="100"/>
        <c:noMultiLvlLbl val="0"/>
      </c:catAx>
      <c:valAx>
        <c:axId val="1685406255"/>
        <c:scaling>
          <c:orientation val="minMax"/>
          <c:max val="7000000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685404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8DF-4CFD-BF54-6CD3FBF0C7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85-46FD-94BA-D06D4D9EFD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85-46FD-94BA-D06D4D9EFD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85-46FD-94BA-D06D4D9EFD2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585-46FD-94BA-D06D4D9EFD2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585-46FD-94BA-D06D4D9EFD2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585-46FD-94BA-D06D4D9EFD2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585-46FD-94BA-D06D4D9EFD2C}"/>
              </c:ext>
            </c:extLst>
          </c:dPt>
          <c:dLbls>
            <c:dLbl>
              <c:idx val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ellipse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98DF-4CFD-BF54-6CD3FBF0C7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Valsts budžeta finansējums</c:v>
                </c:pt>
                <c:pt idx="1">
                  <c:v>Pašvaldību budžeta finansējums</c:v>
                </c:pt>
                <c:pt idx="2">
                  <c:v>Apgādnieku finansējums</c:v>
                </c:pt>
                <c:pt idx="3">
                  <c:v>Klientu finansējums</c:v>
                </c:pt>
                <c:pt idx="4">
                  <c:v>Pašu ieņēmumi no saimnieciskās darbības</c:v>
                </c:pt>
                <c:pt idx="5">
                  <c:v>Citi ieņēmumi</c:v>
                </c:pt>
                <c:pt idx="6">
                  <c:v>Ziedojumi, humānā palīdzība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0.84899999999999998</c:v>
                </c:pt>
                <c:pt idx="1">
                  <c:v>8.9999999999999993E-3</c:v>
                </c:pt>
                <c:pt idx="2">
                  <c:v>1E-3</c:v>
                </c:pt>
                <c:pt idx="3">
                  <c:v>0.112</c:v>
                </c:pt>
                <c:pt idx="4">
                  <c:v>8.0000000000000002E-3</c:v>
                </c:pt>
                <c:pt idx="5">
                  <c:v>2.1000000000000001E-2</c:v>
                </c:pt>
                <c:pt idx="6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F-4CFD-BF54-6CD3FBF0C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Valsts budžeta finansējums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1165570</c:v>
                </c:pt>
                <c:pt idx="1">
                  <c:v>1020813</c:v>
                </c:pt>
                <c:pt idx="2">
                  <c:v>909371</c:v>
                </c:pt>
                <c:pt idx="3">
                  <c:v>1162336</c:v>
                </c:pt>
                <c:pt idx="4">
                  <c:v>2378833</c:v>
                </c:pt>
                <c:pt idx="5">
                  <c:v>719021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1-4CF5-A8C3-ADAB4A38D9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Pašvaldību budžeta finansējums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Sheet1!$C$2:$C$7</c:f>
              <c:numCache>
                <c:formatCode>#,##0</c:formatCode>
                <c:ptCount val="6"/>
                <c:pt idx="0">
                  <c:v>20984939</c:v>
                </c:pt>
                <c:pt idx="1">
                  <c:v>22686633</c:v>
                </c:pt>
                <c:pt idx="2">
                  <c:v>25095923</c:v>
                </c:pt>
                <c:pt idx="3">
                  <c:v>28233217</c:v>
                </c:pt>
                <c:pt idx="4">
                  <c:v>29861393</c:v>
                </c:pt>
                <c:pt idx="5">
                  <c:v>42128293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1-4CF5-A8C3-ADAB4A38D9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Apgādnieku finansējums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Sheet1!$D$2:$D$7</c:f>
              <c:numCache>
                <c:formatCode>#,##0</c:formatCode>
                <c:ptCount val="6"/>
                <c:pt idx="0">
                  <c:v>7425590</c:v>
                </c:pt>
                <c:pt idx="1">
                  <c:v>8467188</c:v>
                </c:pt>
                <c:pt idx="2">
                  <c:v>8516066</c:v>
                </c:pt>
                <c:pt idx="3">
                  <c:v>9688352</c:v>
                </c:pt>
                <c:pt idx="4">
                  <c:v>11472341</c:v>
                </c:pt>
                <c:pt idx="5">
                  <c:v>14238033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71-4CF5-A8C3-ADAB4A38D9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Klientu finansējums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Sheet1!$E$2:$E$7</c:f>
              <c:numCache>
                <c:formatCode>#,##0</c:formatCode>
                <c:ptCount val="6"/>
                <c:pt idx="0">
                  <c:v>16845223</c:v>
                </c:pt>
                <c:pt idx="1">
                  <c:v>18265054</c:v>
                </c:pt>
                <c:pt idx="2">
                  <c:v>19134309</c:v>
                </c:pt>
                <c:pt idx="3">
                  <c:v>18950330</c:v>
                </c:pt>
                <c:pt idx="4">
                  <c:v>23945541</c:v>
                </c:pt>
                <c:pt idx="5">
                  <c:v>33473665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71-4CF5-A8C3-ADAB4A38D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685404335"/>
        <c:axId val="1685406255"/>
      </c:barChart>
      <c:catAx>
        <c:axId val="1685404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685406255"/>
        <c:crosses val="autoZero"/>
        <c:auto val="1"/>
        <c:lblAlgn val="ctr"/>
        <c:lblOffset val="100"/>
        <c:noMultiLvlLbl val="0"/>
      </c:catAx>
      <c:valAx>
        <c:axId val="1685406255"/>
        <c:scaling>
          <c:orientation val="minMax"/>
          <c:max val="9000000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685404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534567690178945"/>
          <c:w val="0.83644232414744824"/>
          <c:h val="0.185742776186024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EB-4371-9AF0-6FB9FCD5D2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EB-4371-9AF0-6FB9FCD5D2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EB-4371-9AF0-6FB9FCD5D2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EB-4371-9AF0-6FB9FCD5D27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EB-4371-9AF0-6FB9FCD5D27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5EB-4371-9AF0-6FB9FCD5D27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5EB-4371-9AF0-6FB9FCD5D27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5EB-4371-9AF0-6FB9FCD5D2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Valsts budžeta finansējums</c:v>
                </c:pt>
                <c:pt idx="1">
                  <c:v>Pašvaldību budžeta finansējums</c:v>
                </c:pt>
                <c:pt idx="2">
                  <c:v>Apgādnieku finansējums</c:v>
                </c:pt>
                <c:pt idx="3">
                  <c:v>Klientu finansējums</c:v>
                </c:pt>
                <c:pt idx="4">
                  <c:v>Pašu ieņēmumi no saimnieciskās darbības</c:v>
                </c:pt>
                <c:pt idx="5">
                  <c:v>Citi ieņēmumi</c:v>
                </c:pt>
                <c:pt idx="6">
                  <c:v>Ziedojumi, humānā palīdzība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1.2999999999999999E-2</c:v>
                </c:pt>
                <c:pt idx="1">
                  <c:v>0.441</c:v>
                </c:pt>
                <c:pt idx="2">
                  <c:v>0.14899999999999999</c:v>
                </c:pt>
                <c:pt idx="3">
                  <c:v>0.35099999999999998</c:v>
                </c:pt>
                <c:pt idx="4">
                  <c:v>3.7999999999999999E-2</c:v>
                </c:pt>
                <c:pt idx="5">
                  <c:v>6.0000000000000001E-3</c:v>
                </c:pt>
                <c:pt idx="6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F-4CFD-BF54-6CD3FBF0C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262067823753502E-2"/>
          <c:y val="0.65015470469814018"/>
          <c:w val="0.87147566096706108"/>
          <c:h val="0.33354144633113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7B6B42-53FF-4DA8-A580-CFADDAA7F6A9}" type="doc">
      <dgm:prSet loTypeId="urn:microsoft.com/office/officeart/2005/8/layout/pyramid2" loCatId="pyramid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lv-LV"/>
        </a:p>
      </dgm:t>
    </dgm:pt>
    <dgm:pt modelId="{9C66C761-0722-41F3-87F0-AB9F0D957A6A}">
      <dgm:prSet phldrT="[Teksts]" custT="1"/>
      <dgm:spPr>
        <a:solidFill>
          <a:srgbClr val="EF6B26"/>
        </a:solidFill>
      </dgm:spPr>
      <dgm:t>
        <a:bodyPr/>
        <a:lstStyle/>
        <a:p>
          <a:r>
            <a:rPr lang="lv-LV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Times New Roman" panose="02020603050405020304" pitchFamily="18" charset="0"/>
            </a:rPr>
            <a:t>Ilgtermiņa aprūpes vajadzību nodrošinājums</a:t>
          </a:r>
        </a:p>
      </dgm:t>
    </dgm:pt>
    <dgm:pt modelId="{979507CA-6893-48DB-91EE-23942401855C}" type="parTrans" cxnId="{8D0A6F5E-F956-47C1-8A26-AC02242D0DA7}">
      <dgm:prSet/>
      <dgm:spPr/>
      <dgm:t>
        <a:bodyPr/>
        <a:lstStyle/>
        <a:p>
          <a:endParaRPr lang="lv-LV"/>
        </a:p>
      </dgm:t>
    </dgm:pt>
    <dgm:pt modelId="{5E8ED003-D040-46DC-98C4-825AAC8F5BD0}" type="sibTrans" cxnId="{8D0A6F5E-F956-47C1-8A26-AC02242D0DA7}">
      <dgm:prSet/>
      <dgm:spPr/>
      <dgm:t>
        <a:bodyPr/>
        <a:lstStyle/>
        <a:p>
          <a:endParaRPr lang="lv-LV"/>
        </a:p>
      </dgm:t>
    </dgm:pt>
    <dgm:pt modelId="{DC2DC6FE-6D24-4424-95B1-749F6FE64A83}">
      <dgm:prSet phldrT="[Teksts]" custT="1"/>
      <dgm:spPr>
        <a:solidFill>
          <a:srgbClr val="EF6B26"/>
        </a:solidFill>
      </dgm:spPr>
      <dgm:t>
        <a:bodyPr/>
        <a:lstStyle/>
        <a:p>
          <a:r>
            <a:rPr lang="lv-LV" sz="1400" b="1" dirty="0">
              <a:latin typeface="+mn-lt"/>
              <a:cs typeface="Times New Roman" panose="02020603050405020304" pitchFamily="18" charset="0"/>
            </a:rPr>
            <a:t>Paļaušanās uz neformālajiem aprūpētājiem</a:t>
          </a:r>
        </a:p>
      </dgm:t>
    </dgm:pt>
    <dgm:pt modelId="{E0410EED-2F92-40BE-8CF4-A4B256D44293}" type="parTrans" cxnId="{E29A0452-0950-402E-8999-795A3F6ABE34}">
      <dgm:prSet/>
      <dgm:spPr/>
      <dgm:t>
        <a:bodyPr/>
        <a:lstStyle/>
        <a:p>
          <a:endParaRPr lang="lv-LV"/>
        </a:p>
      </dgm:t>
    </dgm:pt>
    <dgm:pt modelId="{7B668952-90BB-44C5-AA54-B7590C15BD81}" type="sibTrans" cxnId="{E29A0452-0950-402E-8999-795A3F6ABE34}">
      <dgm:prSet/>
      <dgm:spPr/>
      <dgm:t>
        <a:bodyPr/>
        <a:lstStyle/>
        <a:p>
          <a:endParaRPr lang="lv-LV"/>
        </a:p>
      </dgm:t>
    </dgm:pt>
    <dgm:pt modelId="{A9ECDF9E-4F24-4C12-9B01-1FC7D7B90FA6}">
      <dgm:prSet phldrT="[Teksts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lv-LV" sz="1400" b="1" dirty="0">
              <a:latin typeface="+mn-lt"/>
              <a:cs typeface="Times New Roman" panose="02020603050405020304" pitchFamily="18" charset="0"/>
            </a:rPr>
            <a:t>Ļoti spēcīga valsts intervence</a:t>
          </a:r>
        </a:p>
      </dgm:t>
    </dgm:pt>
    <dgm:pt modelId="{977492A9-A839-4B16-A394-65ED40F938F0}" type="parTrans" cxnId="{31F9936E-9872-4CB7-9F9B-C191145F8B1A}">
      <dgm:prSet/>
      <dgm:spPr/>
      <dgm:t>
        <a:bodyPr/>
        <a:lstStyle/>
        <a:p>
          <a:endParaRPr lang="lv-LV"/>
        </a:p>
      </dgm:t>
    </dgm:pt>
    <dgm:pt modelId="{A496AB9D-DBEB-4423-AD79-4B33B232DE6C}" type="sibTrans" cxnId="{31F9936E-9872-4CB7-9F9B-C191145F8B1A}">
      <dgm:prSet/>
      <dgm:spPr/>
      <dgm:t>
        <a:bodyPr/>
        <a:lstStyle/>
        <a:p>
          <a:endParaRPr lang="lv-LV"/>
        </a:p>
      </dgm:t>
    </dgm:pt>
    <dgm:pt modelId="{4BD7B8D9-D272-4CEE-AF45-8EC48E95BF33}">
      <dgm:prSet phldrT="[Teksts]" custT="1"/>
      <dgm:spPr>
        <a:solidFill>
          <a:srgbClr val="EF6B26"/>
        </a:solidFill>
      </dgm:spPr>
      <dgm:t>
        <a:bodyPr/>
        <a:lstStyle/>
        <a:p>
          <a:r>
            <a:rPr lang="lv-LV" sz="1400" b="1" dirty="0">
              <a:latin typeface="+mn-lt"/>
              <a:cs typeface="Times New Roman" panose="02020603050405020304" pitchFamily="18" charset="0"/>
            </a:rPr>
            <a:t>Publisko resursu ierobežošana</a:t>
          </a:r>
        </a:p>
      </dgm:t>
    </dgm:pt>
    <dgm:pt modelId="{35C0C1A8-279F-4170-AB16-2B5500CB5DD3}" type="parTrans" cxnId="{53630D32-AB7E-4F66-80B1-D0C7677F1913}">
      <dgm:prSet/>
      <dgm:spPr/>
      <dgm:t>
        <a:bodyPr/>
        <a:lstStyle/>
        <a:p>
          <a:endParaRPr lang="lv-LV"/>
        </a:p>
      </dgm:t>
    </dgm:pt>
    <dgm:pt modelId="{EBF2B498-3F50-4007-8850-97270E16EAA2}" type="sibTrans" cxnId="{53630D32-AB7E-4F66-80B1-D0C7677F1913}">
      <dgm:prSet/>
      <dgm:spPr/>
      <dgm:t>
        <a:bodyPr/>
        <a:lstStyle/>
        <a:p>
          <a:endParaRPr lang="lv-LV"/>
        </a:p>
      </dgm:t>
    </dgm:pt>
    <dgm:pt modelId="{6F281256-468B-4312-96E4-9B59EA0C8661}">
      <dgm:prSet phldrT="[Teksts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lv-LV" b="1" dirty="0">
              <a:latin typeface="+mn-lt"/>
              <a:cs typeface="Times New Roman" panose="02020603050405020304" pitchFamily="18" charset="0"/>
            </a:rPr>
            <a:t>Daļēja valsts intervence</a:t>
          </a:r>
        </a:p>
      </dgm:t>
    </dgm:pt>
    <dgm:pt modelId="{41A5DF0F-3199-4910-8118-6787096FE936}" type="parTrans" cxnId="{98BF7486-0CF0-4508-A917-660D291869C3}">
      <dgm:prSet/>
      <dgm:spPr/>
      <dgm:t>
        <a:bodyPr/>
        <a:lstStyle/>
        <a:p>
          <a:endParaRPr lang="lv-LV"/>
        </a:p>
      </dgm:t>
    </dgm:pt>
    <dgm:pt modelId="{17A344C0-62C7-4D27-9230-C0C1F3D2FA04}" type="sibTrans" cxnId="{98BF7486-0CF0-4508-A917-660D291869C3}">
      <dgm:prSet/>
      <dgm:spPr/>
      <dgm:t>
        <a:bodyPr/>
        <a:lstStyle/>
        <a:p>
          <a:endParaRPr lang="lv-LV"/>
        </a:p>
      </dgm:t>
    </dgm:pt>
    <dgm:pt modelId="{B140D650-4062-46EC-A257-1A75E5C13B91}">
      <dgm:prSet phldrT="[Teksts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lv-LV" sz="1400" b="1" dirty="0">
              <a:latin typeface="+mn-lt"/>
              <a:cs typeface="Times New Roman" panose="02020603050405020304" pitchFamily="18" charset="0"/>
            </a:rPr>
            <a:t>Spēcīga  valsts intervence</a:t>
          </a:r>
        </a:p>
      </dgm:t>
    </dgm:pt>
    <dgm:pt modelId="{2E4A7E79-847F-44EB-86FC-05381325A0FB}" type="parTrans" cxnId="{554F4309-E8D0-4128-9FE9-35A082F56817}">
      <dgm:prSet/>
      <dgm:spPr/>
      <dgm:t>
        <a:bodyPr/>
        <a:lstStyle/>
        <a:p>
          <a:endParaRPr lang="lv-LV"/>
        </a:p>
      </dgm:t>
    </dgm:pt>
    <dgm:pt modelId="{5FAEADBE-2221-4E80-B40B-130344DD109D}" type="sibTrans" cxnId="{554F4309-E8D0-4128-9FE9-35A082F56817}">
      <dgm:prSet/>
      <dgm:spPr/>
      <dgm:t>
        <a:bodyPr/>
        <a:lstStyle/>
        <a:p>
          <a:endParaRPr lang="lv-LV"/>
        </a:p>
      </dgm:t>
    </dgm:pt>
    <dgm:pt modelId="{49802798-F5A9-4572-9096-E3CCFB0B266F}">
      <dgm:prSet phldrT="[Teksts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lv-LV" sz="1400" b="1" dirty="0">
              <a:latin typeface="+mn-lt"/>
              <a:cs typeface="Times New Roman" panose="02020603050405020304" pitchFamily="18" charset="0"/>
            </a:rPr>
            <a:t>Mērena valsts intervence</a:t>
          </a:r>
        </a:p>
      </dgm:t>
    </dgm:pt>
    <dgm:pt modelId="{D3D41637-4679-44E3-901D-B5D03129BF1D}" type="parTrans" cxnId="{84069E37-D154-4580-9059-50354D16B76C}">
      <dgm:prSet/>
      <dgm:spPr/>
      <dgm:t>
        <a:bodyPr/>
        <a:lstStyle/>
        <a:p>
          <a:endParaRPr lang="lv-LV"/>
        </a:p>
      </dgm:t>
    </dgm:pt>
    <dgm:pt modelId="{E52D621F-E94A-404C-96FF-97EC28D4EC1E}" type="sibTrans" cxnId="{84069E37-D154-4580-9059-50354D16B76C}">
      <dgm:prSet/>
      <dgm:spPr/>
      <dgm:t>
        <a:bodyPr/>
        <a:lstStyle/>
        <a:p>
          <a:endParaRPr lang="lv-LV"/>
        </a:p>
      </dgm:t>
    </dgm:pt>
    <dgm:pt modelId="{BD1B8098-2C2E-49D3-9E17-58806051241E}" type="pres">
      <dgm:prSet presAssocID="{247B6B42-53FF-4DA8-A580-CFADDAA7F6A9}" presName="compositeShape" presStyleCnt="0">
        <dgm:presLayoutVars>
          <dgm:dir/>
          <dgm:resizeHandles/>
        </dgm:presLayoutVars>
      </dgm:prSet>
      <dgm:spPr/>
    </dgm:pt>
    <dgm:pt modelId="{62E4262B-9C57-4DA8-828D-B86B9FF75DE2}" type="pres">
      <dgm:prSet presAssocID="{247B6B42-53FF-4DA8-A580-CFADDAA7F6A9}" presName="pyramid" presStyleLbl="node1" presStyleIdx="0" presStyleCnt="1" custLinFactNeighborX="-623" custLinFactNeighborY="7941"/>
      <dgm:spPr>
        <a:solidFill>
          <a:srgbClr val="1C6689"/>
        </a:solidFill>
        <a:ln>
          <a:solidFill>
            <a:schemeClr val="accent1"/>
          </a:solidFill>
        </a:ln>
      </dgm:spPr>
    </dgm:pt>
    <dgm:pt modelId="{434034A7-AB98-4D0F-8AC1-580C6D1EBEF0}" type="pres">
      <dgm:prSet presAssocID="{247B6B42-53FF-4DA8-A580-CFADDAA7F6A9}" presName="theList" presStyleCnt="0"/>
      <dgm:spPr/>
    </dgm:pt>
    <dgm:pt modelId="{D7692FDB-43CD-49B2-A784-09A8C5DDBE3B}" type="pres">
      <dgm:prSet presAssocID="{9C66C761-0722-41F3-87F0-AB9F0D957A6A}" presName="aNode" presStyleLbl="fgAcc1" presStyleIdx="0" presStyleCnt="7" custScaleX="56514" custScaleY="1176528" custLinFactY="-878374" custLinFactNeighborX="-50477" custLinFactNeighborY="-900000">
        <dgm:presLayoutVars>
          <dgm:bulletEnabled val="1"/>
        </dgm:presLayoutVars>
      </dgm:prSet>
      <dgm:spPr/>
    </dgm:pt>
    <dgm:pt modelId="{4D817A44-6254-492F-BF20-E3477B4F93B6}" type="pres">
      <dgm:prSet presAssocID="{9C66C761-0722-41F3-87F0-AB9F0D957A6A}" presName="aSpace" presStyleCnt="0"/>
      <dgm:spPr/>
    </dgm:pt>
    <dgm:pt modelId="{FE5404FB-5FCD-41C5-958C-0979D83817DC}" type="pres">
      <dgm:prSet presAssocID="{A9ECDF9E-4F24-4C12-9B01-1FC7D7B90FA6}" presName="aNode" presStyleLbl="fgAcc1" presStyleIdx="1" presStyleCnt="7" custScaleX="64855" custScaleY="889746" custLinFactY="149601" custLinFactNeighborX="-46713" custLinFactNeighborY="200000">
        <dgm:presLayoutVars>
          <dgm:bulletEnabled val="1"/>
        </dgm:presLayoutVars>
      </dgm:prSet>
      <dgm:spPr/>
    </dgm:pt>
    <dgm:pt modelId="{68327E4F-B18D-4419-9DBD-B9CA71F4D9D0}" type="pres">
      <dgm:prSet presAssocID="{A9ECDF9E-4F24-4C12-9B01-1FC7D7B90FA6}" presName="aSpace" presStyleCnt="0"/>
      <dgm:spPr/>
    </dgm:pt>
    <dgm:pt modelId="{58C9B24D-A520-49A8-96A4-708C87722A66}" type="pres">
      <dgm:prSet presAssocID="{B140D650-4062-46EC-A257-1A75E5C13B91}" presName="aNode" presStyleLbl="fgAcc1" presStyleIdx="2" presStyleCnt="7" custScaleX="64855" custScaleY="998255" custLinFactY="825936" custLinFactNeighborX="-46713" custLinFactNeighborY="900000">
        <dgm:presLayoutVars>
          <dgm:bulletEnabled val="1"/>
        </dgm:presLayoutVars>
      </dgm:prSet>
      <dgm:spPr/>
    </dgm:pt>
    <dgm:pt modelId="{32709C1E-5701-498B-A35A-818B4F9F05EB}" type="pres">
      <dgm:prSet presAssocID="{B140D650-4062-46EC-A257-1A75E5C13B91}" presName="aSpace" presStyleCnt="0"/>
      <dgm:spPr/>
    </dgm:pt>
    <dgm:pt modelId="{2FCAAAF4-C357-469E-9E0A-7CC339E983A6}" type="pres">
      <dgm:prSet presAssocID="{49802798-F5A9-4572-9096-E3CCFB0B266F}" presName="aNode" presStyleLbl="fgAcc1" presStyleIdx="3" presStyleCnt="7" custScaleX="64855" custScaleY="898274" custLinFactY="1300000" custLinFactNeighborX="-46713" custLinFactNeighborY="1395577">
        <dgm:presLayoutVars>
          <dgm:bulletEnabled val="1"/>
        </dgm:presLayoutVars>
      </dgm:prSet>
      <dgm:spPr/>
    </dgm:pt>
    <dgm:pt modelId="{157F293C-FD59-4D87-AFC6-A572C123EEB9}" type="pres">
      <dgm:prSet presAssocID="{49802798-F5A9-4572-9096-E3CCFB0B266F}" presName="aSpace" presStyleCnt="0"/>
      <dgm:spPr/>
    </dgm:pt>
    <dgm:pt modelId="{2DEAE7FF-40F6-4712-951F-7C02DD5F81D6}" type="pres">
      <dgm:prSet presAssocID="{4BD7B8D9-D272-4CEE-AF45-8EC48E95BF33}" presName="aNode" presStyleLbl="fgAcc1" presStyleIdx="4" presStyleCnt="7" custScaleX="48055" custScaleY="1086963" custLinFactY="2693296" custLinFactNeighborX="28537" custLinFactNeighborY="2700000">
        <dgm:presLayoutVars>
          <dgm:bulletEnabled val="1"/>
        </dgm:presLayoutVars>
      </dgm:prSet>
      <dgm:spPr/>
    </dgm:pt>
    <dgm:pt modelId="{C04D5262-BD8F-4227-AA8B-F3D35E2E2E9B}" type="pres">
      <dgm:prSet presAssocID="{4BD7B8D9-D272-4CEE-AF45-8EC48E95BF33}" presName="aSpace" presStyleCnt="0"/>
      <dgm:spPr/>
    </dgm:pt>
    <dgm:pt modelId="{DFCDE8EE-7338-418F-B915-8F8454A7C702}" type="pres">
      <dgm:prSet presAssocID="{DC2DC6FE-6D24-4424-95B1-749F6FE64A83}" presName="aNode" presStyleLbl="fgAcc1" presStyleIdx="5" presStyleCnt="7" custScaleX="48684" custScaleY="1069197" custLinFactX="-29058" custLinFactY="1736274" custLinFactNeighborX="-100000" custLinFactNeighborY="1800000">
        <dgm:presLayoutVars>
          <dgm:bulletEnabled val="1"/>
        </dgm:presLayoutVars>
      </dgm:prSet>
      <dgm:spPr/>
    </dgm:pt>
    <dgm:pt modelId="{25F4DE36-DFC6-4DF1-ABBD-01589B45CC6D}" type="pres">
      <dgm:prSet presAssocID="{DC2DC6FE-6D24-4424-95B1-749F6FE64A83}" presName="aSpace" presStyleCnt="0"/>
      <dgm:spPr/>
    </dgm:pt>
    <dgm:pt modelId="{82BA06B5-75D5-46AF-8B1C-8572ECF10604}" type="pres">
      <dgm:prSet presAssocID="{6F281256-468B-4312-96E4-9B59EA0C8661}" presName="aNode" presStyleLbl="fgAcc1" presStyleIdx="6" presStyleCnt="7" custScaleX="64855" custScaleY="1004478" custLinFactY="13379" custLinFactNeighborX="-45019" custLinFactNeighborY="100000">
        <dgm:presLayoutVars>
          <dgm:bulletEnabled val="1"/>
        </dgm:presLayoutVars>
      </dgm:prSet>
      <dgm:spPr/>
    </dgm:pt>
    <dgm:pt modelId="{FF510653-07AB-44CA-BDD0-401B89FEC2D1}" type="pres">
      <dgm:prSet presAssocID="{6F281256-468B-4312-96E4-9B59EA0C8661}" presName="aSpace" presStyleCnt="0"/>
      <dgm:spPr/>
    </dgm:pt>
  </dgm:ptLst>
  <dgm:cxnLst>
    <dgm:cxn modelId="{A8A93808-9132-484E-B765-AC3A160F8F84}" type="presOf" srcId="{B140D650-4062-46EC-A257-1A75E5C13B91}" destId="{58C9B24D-A520-49A8-96A4-708C87722A66}" srcOrd="0" destOrd="0" presId="urn:microsoft.com/office/officeart/2005/8/layout/pyramid2"/>
    <dgm:cxn modelId="{554F4309-E8D0-4128-9FE9-35A082F56817}" srcId="{247B6B42-53FF-4DA8-A580-CFADDAA7F6A9}" destId="{B140D650-4062-46EC-A257-1A75E5C13B91}" srcOrd="2" destOrd="0" parTransId="{2E4A7E79-847F-44EB-86FC-05381325A0FB}" sibTransId="{5FAEADBE-2221-4E80-B40B-130344DD109D}"/>
    <dgm:cxn modelId="{53630D32-AB7E-4F66-80B1-D0C7677F1913}" srcId="{247B6B42-53FF-4DA8-A580-CFADDAA7F6A9}" destId="{4BD7B8D9-D272-4CEE-AF45-8EC48E95BF33}" srcOrd="4" destOrd="0" parTransId="{35C0C1A8-279F-4170-AB16-2B5500CB5DD3}" sibTransId="{EBF2B498-3F50-4007-8850-97270E16EAA2}"/>
    <dgm:cxn modelId="{84069E37-D154-4580-9059-50354D16B76C}" srcId="{247B6B42-53FF-4DA8-A580-CFADDAA7F6A9}" destId="{49802798-F5A9-4572-9096-E3CCFB0B266F}" srcOrd="3" destOrd="0" parTransId="{D3D41637-4679-44E3-901D-B5D03129BF1D}" sibTransId="{E52D621F-E94A-404C-96FF-97EC28D4EC1E}"/>
    <dgm:cxn modelId="{8D0A6F5E-F956-47C1-8A26-AC02242D0DA7}" srcId="{247B6B42-53FF-4DA8-A580-CFADDAA7F6A9}" destId="{9C66C761-0722-41F3-87F0-AB9F0D957A6A}" srcOrd="0" destOrd="0" parTransId="{979507CA-6893-48DB-91EE-23942401855C}" sibTransId="{5E8ED003-D040-46DC-98C4-825AAC8F5BD0}"/>
    <dgm:cxn modelId="{094DDC6C-C351-405B-AB54-777A06D76523}" type="presOf" srcId="{4BD7B8D9-D272-4CEE-AF45-8EC48E95BF33}" destId="{2DEAE7FF-40F6-4712-951F-7C02DD5F81D6}" srcOrd="0" destOrd="0" presId="urn:microsoft.com/office/officeart/2005/8/layout/pyramid2"/>
    <dgm:cxn modelId="{31F9936E-9872-4CB7-9F9B-C191145F8B1A}" srcId="{247B6B42-53FF-4DA8-A580-CFADDAA7F6A9}" destId="{A9ECDF9E-4F24-4C12-9B01-1FC7D7B90FA6}" srcOrd="1" destOrd="0" parTransId="{977492A9-A839-4B16-A394-65ED40F938F0}" sibTransId="{A496AB9D-DBEB-4423-AD79-4B33B232DE6C}"/>
    <dgm:cxn modelId="{D97AAF4F-F4FC-42E8-ABAE-384FCB16C92F}" type="presOf" srcId="{6F281256-468B-4312-96E4-9B59EA0C8661}" destId="{82BA06B5-75D5-46AF-8B1C-8572ECF10604}" srcOrd="0" destOrd="0" presId="urn:microsoft.com/office/officeart/2005/8/layout/pyramid2"/>
    <dgm:cxn modelId="{E29A0452-0950-402E-8999-795A3F6ABE34}" srcId="{247B6B42-53FF-4DA8-A580-CFADDAA7F6A9}" destId="{DC2DC6FE-6D24-4424-95B1-749F6FE64A83}" srcOrd="5" destOrd="0" parTransId="{E0410EED-2F92-40BE-8CF4-A4B256D44293}" sibTransId="{7B668952-90BB-44C5-AA54-B7590C15BD81}"/>
    <dgm:cxn modelId="{979B967F-973E-4208-948D-D92CCA1322DC}" type="presOf" srcId="{DC2DC6FE-6D24-4424-95B1-749F6FE64A83}" destId="{DFCDE8EE-7338-418F-B915-8F8454A7C702}" srcOrd="0" destOrd="0" presId="urn:microsoft.com/office/officeart/2005/8/layout/pyramid2"/>
    <dgm:cxn modelId="{EE189381-CE2D-472B-8C20-B9DC252C48AD}" type="presOf" srcId="{49802798-F5A9-4572-9096-E3CCFB0B266F}" destId="{2FCAAAF4-C357-469E-9E0A-7CC339E983A6}" srcOrd="0" destOrd="0" presId="urn:microsoft.com/office/officeart/2005/8/layout/pyramid2"/>
    <dgm:cxn modelId="{98BF7486-0CF0-4508-A917-660D291869C3}" srcId="{247B6B42-53FF-4DA8-A580-CFADDAA7F6A9}" destId="{6F281256-468B-4312-96E4-9B59EA0C8661}" srcOrd="6" destOrd="0" parTransId="{41A5DF0F-3199-4910-8118-6787096FE936}" sibTransId="{17A344C0-62C7-4D27-9230-C0C1F3D2FA04}"/>
    <dgm:cxn modelId="{9FD42F89-316C-42BA-866B-E8625D7904EA}" type="presOf" srcId="{A9ECDF9E-4F24-4C12-9B01-1FC7D7B90FA6}" destId="{FE5404FB-5FCD-41C5-958C-0979D83817DC}" srcOrd="0" destOrd="0" presId="urn:microsoft.com/office/officeart/2005/8/layout/pyramid2"/>
    <dgm:cxn modelId="{925572B0-7E9E-4DEE-A813-613100CEE7A5}" type="presOf" srcId="{9C66C761-0722-41F3-87F0-AB9F0D957A6A}" destId="{D7692FDB-43CD-49B2-A784-09A8C5DDBE3B}" srcOrd="0" destOrd="0" presId="urn:microsoft.com/office/officeart/2005/8/layout/pyramid2"/>
    <dgm:cxn modelId="{18B2B4D4-D4A7-4BF3-AC32-711C5BB04822}" type="presOf" srcId="{247B6B42-53FF-4DA8-A580-CFADDAA7F6A9}" destId="{BD1B8098-2C2E-49D3-9E17-58806051241E}" srcOrd="0" destOrd="0" presId="urn:microsoft.com/office/officeart/2005/8/layout/pyramid2"/>
    <dgm:cxn modelId="{79E0551A-AAC6-4DB9-B169-13F00D6343A5}" type="presParOf" srcId="{BD1B8098-2C2E-49D3-9E17-58806051241E}" destId="{62E4262B-9C57-4DA8-828D-B86B9FF75DE2}" srcOrd="0" destOrd="0" presId="urn:microsoft.com/office/officeart/2005/8/layout/pyramid2"/>
    <dgm:cxn modelId="{552D6C07-057A-47BE-9EA8-CC5F0C0D1693}" type="presParOf" srcId="{BD1B8098-2C2E-49D3-9E17-58806051241E}" destId="{434034A7-AB98-4D0F-8AC1-580C6D1EBEF0}" srcOrd="1" destOrd="0" presId="urn:microsoft.com/office/officeart/2005/8/layout/pyramid2"/>
    <dgm:cxn modelId="{98CD0531-D724-436B-99F9-F5CA6952C1FE}" type="presParOf" srcId="{434034A7-AB98-4D0F-8AC1-580C6D1EBEF0}" destId="{D7692FDB-43CD-49B2-A784-09A8C5DDBE3B}" srcOrd="0" destOrd="0" presId="urn:microsoft.com/office/officeart/2005/8/layout/pyramid2"/>
    <dgm:cxn modelId="{8E4E13D9-E6C2-4E30-9B93-0577E697523A}" type="presParOf" srcId="{434034A7-AB98-4D0F-8AC1-580C6D1EBEF0}" destId="{4D817A44-6254-492F-BF20-E3477B4F93B6}" srcOrd="1" destOrd="0" presId="urn:microsoft.com/office/officeart/2005/8/layout/pyramid2"/>
    <dgm:cxn modelId="{0710C225-9711-4723-83A2-8323E31F6756}" type="presParOf" srcId="{434034A7-AB98-4D0F-8AC1-580C6D1EBEF0}" destId="{FE5404FB-5FCD-41C5-958C-0979D83817DC}" srcOrd="2" destOrd="0" presId="urn:microsoft.com/office/officeart/2005/8/layout/pyramid2"/>
    <dgm:cxn modelId="{1A6119AF-70DA-418A-8A29-1FF26606B271}" type="presParOf" srcId="{434034A7-AB98-4D0F-8AC1-580C6D1EBEF0}" destId="{68327E4F-B18D-4419-9DBD-B9CA71F4D9D0}" srcOrd="3" destOrd="0" presId="urn:microsoft.com/office/officeart/2005/8/layout/pyramid2"/>
    <dgm:cxn modelId="{2115F52F-F10D-4B79-8184-CB624D0168A5}" type="presParOf" srcId="{434034A7-AB98-4D0F-8AC1-580C6D1EBEF0}" destId="{58C9B24D-A520-49A8-96A4-708C87722A66}" srcOrd="4" destOrd="0" presId="urn:microsoft.com/office/officeart/2005/8/layout/pyramid2"/>
    <dgm:cxn modelId="{32FC64A6-DBA9-491D-BEDB-C16D53C192CD}" type="presParOf" srcId="{434034A7-AB98-4D0F-8AC1-580C6D1EBEF0}" destId="{32709C1E-5701-498B-A35A-818B4F9F05EB}" srcOrd="5" destOrd="0" presId="urn:microsoft.com/office/officeart/2005/8/layout/pyramid2"/>
    <dgm:cxn modelId="{E8825CF3-119A-4C08-9874-D692CB1133A8}" type="presParOf" srcId="{434034A7-AB98-4D0F-8AC1-580C6D1EBEF0}" destId="{2FCAAAF4-C357-469E-9E0A-7CC339E983A6}" srcOrd="6" destOrd="0" presId="urn:microsoft.com/office/officeart/2005/8/layout/pyramid2"/>
    <dgm:cxn modelId="{3D7B1633-33AB-4A10-8FC3-5B9EB0CF72C2}" type="presParOf" srcId="{434034A7-AB98-4D0F-8AC1-580C6D1EBEF0}" destId="{157F293C-FD59-4D87-AFC6-A572C123EEB9}" srcOrd="7" destOrd="0" presId="urn:microsoft.com/office/officeart/2005/8/layout/pyramid2"/>
    <dgm:cxn modelId="{C92FE903-AE8E-4D7C-89CF-1EBD47CA1A51}" type="presParOf" srcId="{434034A7-AB98-4D0F-8AC1-580C6D1EBEF0}" destId="{2DEAE7FF-40F6-4712-951F-7C02DD5F81D6}" srcOrd="8" destOrd="0" presId="urn:microsoft.com/office/officeart/2005/8/layout/pyramid2"/>
    <dgm:cxn modelId="{EE1FD6AF-A21C-44DB-9A49-5D3C4A30DCF2}" type="presParOf" srcId="{434034A7-AB98-4D0F-8AC1-580C6D1EBEF0}" destId="{C04D5262-BD8F-4227-AA8B-F3D35E2E2E9B}" srcOrd="9" destOrd="0" presId="urn:microsoft.com/office/officeart/2005/8/layout/pyramid2"/>
    <dgm:cxn modelId="{71E37B0D-40FB-4DDF-B17A-B0F7BFF28FC9}" type="presParOf" srcId="{434034A7-AB98-4D0F-8AC1-580C6D1EBEF0}" destId="{DFCDE8EE-7338-418F-B915-8F8454A7C702}" srcOrd="10" destOrd="0" presId="urn:microsoft.com/office/officeart/2005/8/layout/pyramid2"/>
    <dgm:cxn modelId="{BED6C6C1-5A94-44C9-9004-B2269A6DE721}" type="presParOf" srcId="{434034A7-AB98-4D0F-8AC1-580C6D1EBEF0}" destId="{25F4DE36-DFC6-4DF1-ABBD-01589B45CC6D}" srcOrd="11" destOrd="0" presId="urn:microsoft.com/office/officeart/2005/8/layout/pyramid2"/>
    <dgm:cxn modelId="{21511EB5-02D7-45CB-8BDC-8B381FA00B41}" type="presParOf" srcId="{434034A7-AB98-4D0F-8AC1-580C6D1EBEF0}" destId="{82BA06B5-75D5-46AF-8B1C-8572ECF10604}" srcOrd="12" destOrd="0" presId="urn:microsoft.com/office/officeart/2005/8/layout/pyramid2"/>
    <dgm:cxn modelId="{AD3BF7EB-E3AC-44A9-9E98-2479F48B162D}" type="presParOf" srcId="{434034A7-AB98-4D0F-8AC1-580C6D1EBEF0}" destId="{FF510653-07AB-44CA-BDD0-401B89FEC2D1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4262B-9C57-4DA8-828D-B86B9FF75DE2}">
      <dsp:nvSpPr>
        <dsp:cNvPr id="0" name=""/>
        <dsp:cNvSpPr/>
      </dsp:nvSpPr>
      <dsp:spPr>
        <a:xfrm>
          <a:off x="2086272" y="0"/>
          <a:ext cx="5067946" cy="5067946"/>
        </a:xfrm>
        <a:prstGeom prst="triangle">
          <a:avLst/>
        </a:prstGeom>
        <a:solidFill>
          <a:srgbClr val="1C6689"/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692FDB-43CD-49B2-A784-09A8C5DDBE3B}">
      <dsp:nvSpPr>
        <dsp:cNvPr id="0" name=""/>
        <dsp:cNvSpPr/>
      </dsp:nvSpPr>
      <dsp:spPr>
        <a:xfrm>
          <a:off x="3705273" y="0"/>
          <a:ext cx="1861664" cy="660891"/>
        </a:xfrm>
        <a:prstGeom prst="roundRect">
          <a:avLst/>
        </a:prstGeom>
        <a:solidFill>
          <a:srgbClr val="EF6B26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Times New Roman" panose="02020603050405020304" pitchFamily="18" charset="0"/>
            </a:rPr>
            <a:t>Ilgtermiņa aprūpes vajadzību nodrošinājums</a:t>
          </a:r>
        </a:p>
      </dsp:txBody>
      <dsp:txXfrm>
        <a:off x="3737535" y="32262"/>
        <a:ext cx="1797140" cy="596367"/>
      </dsp:txXfrm>
    </dsp:sp>
    <dsp:sp modelId="{FE5404FB-5FCD-41C5-958C-0979D83817DC}">
      <dsp:nvSpPr>
        <dsp:cNvPr id="0" name=""/>
        <dsp:cNvSpPr/>
      </dsp:nvSpPr>
      <dsp:spPr>
        <a:xfrm>
          <a:off x="3691882" y="1274662"/>
          <a:ext cx="2136430" cy="499797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Ļoti spēcīga valsts intervence</a:t>
          </a:r>
        </a:p>
      </dsp:txBody>
      <dsp:txXfrm>
        <a:off x="3716280" y="1299060"/>
        <a:ext cx="2087634" cy="451001"/>
      </dsp:txXfrm>
    </dsp:sp>
    <dsp:sp modelId="{58C9B24D-A520-49A8-96A4-708C87722A66}">
      <dsp:nvSpPr>
        <dsp:cNvPr id="0" name=""/>
        <dsp:cNvSpPr/>
      </dsp:nvSpPr>
      <dsp:spPr>
        <a:xfrm>
          <a:off x="3691882" y="2210550"/>
          <a:ext cx="2136430" cy="56075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Spēcīga  valsts intervence</a:t>
          </a:r>
        </a:p>
      </dsp:txBody>
      <dsp:txXfrm>
        <a:off x="3719256" y="2237924"/>
        <a:ext cx="2081682" cy="506002"/>
      </dsp:txXfrm>
    </dsp:sp>
    <dsp:sp modelId="{2FCAAAF4-C357-469E-9E0A-7CC339E983A6}">
      <dsp:nvSpPr>
        <dsp:cNvPr id="0" name=""/>
        <dsp:cNvSpPr/>
      </dsp:nvSpPr>
      <dsp:spPr>
        <a:xfrm>
          <a:off x="3691882" y="3079416"/>
          <a:ext cx="2136430" cy="504587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Mērena valsts intervence</a:t>
          </a:r>
        </a:p>
      </dsp:txBody>
      <dsp:txXfrm>
        <a:off x="3716514" y="3104048"/>
        <a:ext cx="2087166" cy="455323"/>
      </dsp:txXfrm>
    </dsp:sp>
    <dsp:sp modelId="{2DEAE7FF-40F6-4712-951F-7C02DD5F81D6}">
      <dsp:nvSpPr>
        <dsp:cNvPr id="0" name=""/>
        <dsp:cNvSpPr/>
      </dsp:nvSpPr>
      <dsp:spPr>
        <a:xfrm>
          <a:off x="6447451" y="4457365"/>
          <a:ext cx="1583010" cy="610580"/>
        </a:xfrm>
        <a:prstGeom prst="roundRect">
          <a:avLst/>
        </a:prstGeom>
        <a:solidFill>
          <a:srgbClr val="EF6B26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Publisko resursu ierobežošana</a:t>
          </a:r>
        </a:p>
      </dsp:txBody>
      <dsp:txXfrm>
        <a:off x="6477257" y="4487171"/>
        <a:ext cx="1523398" cy="550968"/>
      </dsp:txXfrm>
    </dsp:sp>
    <dsp:sp modelId="{DFCDE8EE-7338-418F-B915-8F8454A7C702}">
      <dsp:nvSpPr>
        <dsp:cNvPr id="0" name=""/>
        <dsp:cNvSpPr/>
      </dsp:nvSpPr>
      <dsp:spPr>
        <a:xfrm>
          <a:off x="1245652" y="4467345"/>
          <a:ext cx="1603731" cy="600600"/>
        </a:xfrm>
        <a:prstGeom prst="roundRect">
          <a:avLst/>
        </a:prstGeom>
        <a:solidFill>
          <a:srgbClr val="EF6B26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3333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Paļaušanās uz neformālajiem aprūpētājiem</a:t>
          </a:r>
        </a:p>
      </dsp:txBody>
      <dsp:txXfrm>
        <a:off x="1274971" y="4496664"/>
        <a:ext cx="1545093" cy="541962"/>
      </dsp:txXfrm>
    </dsp:sp>
    <dsp:sp modelId="{82BA06B5-75D5-46AF-8B1C-8572ECF10604}">
      <dsp:nvSpPr>
        <dsp:cNvPr id="0" name=""/>
        <dsp:cNvSpPr/>
      </dsp:nvSpPr>
      <dsp:spPr>
        <a:xfrm>
          <a:off x="3747686" y="4002544"/>
          <a:ext cx="2136430" cy="56424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+mn-lt"/>
              <a:cs typeface="Times New Roman" panose="02020603050405020304" pitchFamily="18" charset="0"/>
            </a:rPr>
            <a:t>Daļēja valsts intervence</a:t>
          </a:r>
        </a:p>
      </dsp:txBody>
      <dsp:txXfrm>
        <a:off x="3775230" y="4030088"/>
        <a:ext cx="2081342" cy="509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B883-3FA4-4683-8432-88607D65007B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0CC20-38D2-4D22-A8A4-FF66C0A0684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4341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0CC20-38D2-4D22-A8A4-FF66C0A06840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186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0CC20-38D2-4D22-A8A4-FF66C0A06840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203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0CC20-38D2-4D22-A8A4-FF66C0A06840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3889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buClr>
                <a:srgbClr val="E97132"/>
              </a:buClr>
              <a:buFont typeface="Arial" panose="020B0604020202020204" pitchFamily="34" charset="0"/>
              <a:buChar char="►"/>
            </a:pPr>
            <a:endParaRPr lang="lv-LV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4000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>
              <a:buClr>
                <a:srgbClr val="E97132"/>
              </a:buClr>
              <a:buFont typeface="Arial" panose="020B0604020202020204" pitchFamily="34" charset="0"/>
              <a:buNone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29703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40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8158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40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0108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v-LV" sz="1800" kern="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1941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v-LV" sz="1800" kern="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76420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40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0373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52718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40247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9516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6311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lv-LV" sz="12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4640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9555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v-LV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9278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lv-LV" sz="12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8945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858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1167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v-LV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07901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51498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47681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087324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31705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CF39D7-9FAF-4F17-9C33-EEBE3FB63329}" type="slidenum">
              <a:rPr lang="lv-LV" smtClean="0"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1646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8048-070E-CA59-3399-557C91DF8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5C7672-5003-28EC-A550-2F9CCD7C9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B260D-A622-D553-4875-6244328B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2EC36-2929-2880-D6DA-17050655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CCA5F-3E1C-5818-8AFF-91A46102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598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AE452-9013-7B2D-66DC-F2CB81CE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B0F83-ADBD-9DD0-C098-325CC56BE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DAB6C-B312-5B10-58BF-323E1DD77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27873-B511-CACD-D049-5B24B29B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77A87-76A3-5BB7-81F1-BB3D065C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7589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7452-6435-78F4-6810-A0AED328C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CE4B2-77FB-5708-263E-3028A9806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B031B-D8EF-E2F4-2968-4835337F1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9FD1B-8781-8B84-6662-FD08F1EE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5CFAF-07CF-183D-E6AD-45436CE5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820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3E37-706A-14EF-2F6E-CA5D21F9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C14B2-9C74-465F-9484-95B1DE1E0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6F7F1-955F-12BC-DB7D-FC7C50784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9465C-8041-3901-5369-C4D106D41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CA35E8-5D22-866E-517E-B79D9E35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3B3EE-6A13-51AA-9C41-89F6D07F8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2322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4A928-8960-ACAE-2FE8-277633065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FC746-0C47-C165-5ECD-17E059B24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B400A-D415-19D6-C794-B7A6E850A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2997F9-5242-A6C5-48B5-D6C7081BE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25491-2783-4DDB-ACA3-EAD27D2FD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2E2E15-FA8A-EB6F-33F4-9B3E3FCD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8FF359-FFA8-B4A4-17B2-2A6AE2A2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52E72A-4546-7762-5E71-38449506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3551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74A4B-9952-BDDF-ABA2-1D336EF5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F85BE8-8899-44BE-A606-83106C70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D1A4D-C195-3075-78DE-33129AA6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1D53C-F0FF-4FC5-576B-802A4237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224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FC7A08-5946-DC07-02DE-F25DE31C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98B84-19E9-73F9-3000-7E0C5F8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B8721-F8E5-BCF1-3682-3B03E961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9147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D62B-8E80-B93F-2386-5860557B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000DF-3213-F22E-478C-4DD711618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60A0D-1879-AA34-80B3-46458BBB3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962B6F-D9F4-1CA6-C60C-5E9EE184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B6575-FC39-069D-ED6C-D7AA740E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2BF7F1-D212-3604-F161-ADB94AEE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096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5D9A-628F-081C-BF7B-837489A38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034FC2-5108-AFCC-65E1-450A89D8D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CAD19-94B3-D4AE-BDD3-FD3D7241A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EC5B4-A648-1B0C-C9FE-4A035976A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2B8974-B51F-A5BF-C098-FB4C44CE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6599B-B864-2F3D-DEE6-7A20CD5EE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87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11A1-4F8D-C161-2312-344161CA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59241-CDCD-3617-4904-5708F1D30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86CF1-6EF1-6C39-0CB4-4B14802D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AE0AE-975F-6418-5E39-B6D32AC8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895FF-4DA9-37B7-8B88-051EA6128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1803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F0BE5-356D-1B71-8D9A-6EB181BA2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5E1AF2-F566-0A0F-3447-918722311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BF389-4239-D34A-32C2-BD030BF0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3C0F4-503E-7762-A55D-5FDFCC8C9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130D5-B755-2522-E3F4-B1591C76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07703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kša lapa a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 userDrawn="1"/>
        </p:nvSpPr>
        <p:spPr>
          <a:xfrm>
            <a:off x="590549" y="419071"/>
            <a:ext cx="1496851" cy="396616"/>
          </a:xfrm>
          <a:custGeom>
            <a:avLst/>
            <a:gdLst/>
            <a:ahLst/>
            <a:cxnLst/>
            <a:rect l="l" t="t" r="r" b="b"/>
            <a:pathLst>
              <a:path w="2468245" h="654050">
                <a:moveTo>
                  <a:pt x="2387058" y="171586"/>
                </a:moveTo>
                <a:lnTo>
                  <a:pt x="2355561" y="177872"/>
                </a:lnTo>
                <a:lnTo>
                  <a:pt x="2329942" y="194995"/>
                </a:lnTo>
                <a:lnTo>
                  <a:pt x="2312722" y="220350"/>
                </a:lnTo>
                <a:lnTo>
                  <a:pt x="2306421" y="251332"/>
                </a:lnTo>
                <a:lnTo>
                  <a:pt x="2312847" y="282455"/>
                </a:lnTo>
                <a:lnTo>
                  <a:pt x="2330275" y="308120"/>
                </a:lnTo>
                <a:lnTo>
                  <a:pt x="2355936" y="325552"/>
                </a:lnTo>
                <a:lnTo>
                  <a:pt x="2387058" y="331979"/>
                </a:lnTo>
                <a:lnTo>
                  <a:pt x="2418181" y="325552"/>
                </a:lnTo>
                <a:lnTo>
                  <a:pt x="2443845" y="308120"/>
                </a:lnTo>
                <a:lnTo>
                  <a:pt x="2461277" y="282455"/>
                </a:lnTo>
                <a:lnTo>
                  <a:pt x="2467704" y="251332"/>
                </a:lnTo>
                <a:lnTo>
                  <a:pt x="2461277" y="220350"/>
                </a:lnTo>
                <a:lnTo>
                  <a:pt x="2443845" y="194995"/>
                </a:lnTo>
                <a:lnTo>
                  <a:pt x="2418181" y="177872"/>
                </a:lnTo>
                <a:lnTo>
                  <a:pt x="2387058" y="171586"/>
                </a:lnTo>
                <a:close/>
              </a:path>
              <a:path w="2468245" h="654050">
                <a:moveTo>
                  <a:pt x="2178436" y="0"/>
                </a:moveTo>
                <a:lnTo>
                  <a:pt x="2161752" y="350"/>
                </a:lnTo>
                <a:lnTo>
                  <a:pt x="2145150" y="1388"/>
                </a:lnTo>
                <a:lnTo>
                  <a:pt x="2128715" y="3096"/>
                </a:lnTo>
                <a:lnTo>
                  <a:pt x="2112532" y="5455"/>
                </a:lnTo>
                <a:lnTo>
                  <a:pt x="2112532" y="428667"/>
                </a:lnTo>
                <a:lnTo>
                  <a:pt x="2129220" y="431009"/>
                </a:lnTo>
                <a:lnTo>
                  <a:pt x="2145822" y="432681"/>
                </a:lnTo>
                <a:lnTo>
                  <a:pt x="2162254" y="433684"/>
                </a:lnTo>
                <a:lnTo>
                  <a:pt x="2178436" y="434018"/>
                </a:lnTo>
                <a:lnTo>
                  <a:pt x="2195632" y="433684"/>
                </a:lnTo>
                <a:lnTo>
                  <a:pt x="2212495" y="432681"/>
                </a:lnTo>
                <a:lnTo>
                  <a:pt x="2229024" y="431009"/>
                </a:lnTo>
                <a:lnTo>
                  <a:pt x="2245219" y="428667"/>
                </a:lnTo>
                <a:lnTo>
                  <a:pt x="2245219" y="5455"/>
                </a:lnTo>
                <a:lnTo>
                  <a:pt x="2228023" y="3096"/>
                </a:lnTo>
                <a:lnTo>
                  <a:pt x="2211160" y="1388"/>
                </a:lnTo>
                <a:lnTo>
                  <a:pt x="2194631" y="350"/>
                </a:lnTo>
                <a:lnTo>
                  <a:pt x="2178436" y="0"/>
                </a:lnTo>
                <a:close/>
              </a:path>
              <a:path w="2468245" h="654050">
                <a:moveTo>
                  <a:pt x="1885167" y="318807"/>
                </a:moveTo>
                <a:lnTo>
                  <a:pt x="1753381" y="318807"/>
                </a:lnTo>
                <a:lnTo>
                  <a:pt x="1753381" y="507953"/>
                </a:lnTo>
                <a:lnTo>
                  <a:pt x="1759239" y="554517"/>
                </a:lnTo>
                <a:lnTo>
                  <a:pt x="1775906" y="591281"/>
                </a:lnTo>
                <a:lnTo>
                  <a:pt x="1836234" y="637787"/>
                </a:lnTo>
                <a:lnTo>
                  <a:pt x="1877176" y="648719"/>
                </a:lnTo>
                <a:lnTo>
                  <a:pt x="1923491" y="652231"/>
                </a:lnTo>
                <a:lnTo>
                  <a:pt x="1967745" y="648238"/>
                </a:lnTo>
                <a:lnTo>
                  <a:pt x="2004815" y="637650"/>
                </a:lnTo>
                <a:lnTo>
                  <a:pt x="2035537" y="622555"/>
                </a:lnTo>
                <a:lnTo>
                  <a:pt x="2060743" y="605039"/>
                </a:lnTo>
                <a:lnTo>
                  <a:pt x="2053862" y="577951"/>
                </a:lnTo>
                <a:lnTo>
                  <a:pt x="2041132" y="551943"/>
                </a:lnTo>
                <a:lnTo>
                  <a:pt x="2031477" y="539156"/>
                </a:lnTo>
                <a:lnTo>
                  <a:pt x="1946663" y="539156"/>
                </a:lnTo>
                <a:lnTo>
                  <a:pt x="1920511" y="535895"/>
                </a:lnTo>
                <a:lnTo>
                  <a:pt x="1901210" y="525112"/>
                </a:lnTo>
                <a:lnTo>
                  <a:pt x="1889262" y="505301"/>
                </a:lnTo>
                <a:lnTo>
                  <a:pt x="1885167" y="474959"/>
                </a:lnTo>
                <a:lnTo>
                  <a:pt x="1885167" y="318807"/>
                </a:lnTo>
                <a:close/>
              </a:path>
              <a:path w="2468245" h="654050">
                <a:moveTo>
                  <a:pt x="2005478" y="514193"/>
                </a:moveTo>
                <a:lnTo>
                  <a:pt x="1993785" y="523359"/>
                </a:lnTo>
                <a:lnTo>
                  <a:pt x="1980083" y="531355"/>
                </a:lnTo>
                <a:lnTo>
                  <a:pt x="1964375" y="537011"/>
                </a:lnTo>
                <a:lnTo>
                  <a:pt x="1946663" y="539156"/>
                </a:lnTo>
                <a:lnTo>
                  <a:pt x="2031477" y="539156"/>
                </a:lnTo>
                <a:lnTo>
                  <a:pt x="2024392" y="529772"/>
                </a:lnTo>
                <a:lnTo>
                  <a:pt x="2005478" y="514193"/>
                </a:lnTo>
                <a:close/>
              </a:path>
              <a:path w="2468245" h="654050">
                <a:moveTo>
                  <a:pt x="2033110" y="210192"/>
                </a:moveTo>
                <a:lnTo>
                  <a:pt x="1681194" y="210192"/>
                </a:lnTo>
                <a:lnTo>
                  <a:pt x="1679355" y="223544"/>
                </a:lnTo>
                <a:lnTo>
                  <a:pt x="1677910" y="236898"/>
                </a:lnTo>
                <a:lnTo>
                  <a:pt x="1676967" y="250252"/>
                </a:lnTo>
                <a:lnTo>
                  <a:pt x="1676629" y="263604"/>
                </a:lnTo>
                <a:lnTo>
                  <a:pt x="1676967" y="278115"/>
                </a:lnTo>
                <a:lnTo>
                  <a:pt x="1677910" y="292207"/>
                </a:lnTo>
                <a:lnTo>
                  <a:pt x="1679355" y="305798"/>
                </a:lnTo>
                <a:lnTo>
                  <a:pt x="1681194" y="318807"/>
                </a:lnTo>
                <a:lnTo>
                  <a:pt x="2033110" y="318807"/>
                </a:lnTo>
                <a:lnTo>
                  <a:pt x="2035604" y="304908"/>
                </a:lnTo>
                <a:lnTo>
                  <a:pt x="2037618" y="291094"/>
                </a:lnTo>
                <a:lnTo>
                  <a:pt x="2038965" y="277114"/>
                </a:lnTo>
                <a:lnTo>
                  <a:pt x="2039456" y="262714"/>
                </a:lnTo>
                <a:lnTo>
                  <a:pt x="2038965" y="249376"/>
                </a:lnTo>
                <a:lnTo>
                  <a:pt x="2037618" y="236119"/>
                </a:lnTo>
                <a:lnTo>
                  <a:pt x="2035604" y="223030"/>
                </a:lnTo>
                <a:lnTo>
                  <a:pt x="2033110" y="210192"/>
                </a:lnTo>
                <a:close/>
              </a:path>
              <a:path w="2468245" h="654050">
                <a:moveTo>
                  <a:pt x="1551020" y="0"/>
                </a:moveTo>
                <a:lnTo>
                  <a:pt x="1534338" y="350"/>
                </a:lnTo>
                <a:lnTo>
                  <a:pt x="1517740" y="1388"/>
                </a:lnTo>
                <a:lnTo>
                  <a:pt x="1501308" y="3096"/>
                </a:lnTo>
                <a:lnTo>
                  <a:pt x="1485127" y="5455"/>
                </a:lnTo>
                <a:lnTo>
                  <a:pt x="1485127" y="428667"/>
                </a:lnTo>
                <a:lnTo>
                  <a:pt x="1501809" y="431009"/>
                </a:lnTo>
                <a:lnTo>
                  <a:pt x="1518407" y="432681"/>
                </a:lnTo>
                <a:lnTo>
                  <a:pt x="1534839" y="433684"/>
                </a:lnTo>
                <a:lnTo>
                  <a:pt x="1551020" y="434018"/>
                </a:lnTo>
                <a:lnTo>
                  <a:pt x="1568217" y="433684"/>
                </a:lnTo>
                <a:lnTo>
                  <a:pt x="1585080" y="432681"/>
                </a:lnTo>
                <a:lnTo>
                  <a:pt x="1601608" y="431009"/>
                </a:lnTo>
                <a:lnTo>
                  <a:pt x="1617804" y="428667"/>
                </a:lnTo>
                <a:lnTo>
                  <a:pt x="1617804" y="5455"/>
                </a:lnTo>
                <a:lnTo>
                  <a:pt x="1600607" y="3096"/>
                </a:lnTo>
                <a:lnTo>
                  <a:pt x="1583744" y="1388"/>
                </a:lnTo>
                <a:lnTo>
                  <a:pt x="1567216" y="350"/>
                </a:lnTo>
                <a:lnTo>
                  <a:pt x="1551020" y="0"/>
                </a:lnTo>
                <a:close/>
              </a:path>
              <a:path w="2468245" h="654050">
                <a:moveTo>
                  <a:pt x="1073370" y="213867"/>
                </a:moveTo>
                <a:lnTo>
                  <a:pt x="1045567" y="214773"/>
                </a:lnTo>
                <a:lnTo>
                  <a:pt x="1018684" y="217099"/>
                </a:lnTo>
                <a:lnTo>
                  <a:pt x="995310" y="220259"/>
                </a:lnTo>
                <a:lnTo>
                  <a:pt x="978033" y="223668"/>
                </a:lnTo>
                <a:lnTo>
                  <a:pt x="990452" y="276963"/>
                </a:lnTo>
                <a:lnTo>
                  <a:pt x="1003006" y="325676"/>
                </a:lnTo>
                <a:lnTo>
                  <a:pt x="1016875" y="373517"/>
                </a:lnTo>
                <a:lnTo>
                  <a:pt x="1032085" y="419727"/>
                </a:lnTo>
                <a:lnTo>
                  <a:pt x="1048953" y="464665"/>
                </a:lnTo>
                <a:lnTo>
                  <a:pt x="1067794" y="508689"/>
                </a:lnTo>
                <a:lnTo>
                  <a:pt x="1088922" y="552157"/>
                </a:lnTo>
                <a:lnTo>
                  <a:pt x="1112654" y="595428"/>
                </a:lnTo>
                <a:lnTo>
                  <a:pt x="1139305" y="638860"/>
                </a:lnTo>
                <a:lnTo>
                  <a:pt x="1188670" y="644850"/>
                </a:lnTo>
                <a:lnTo>
                  <a:pt x="1205240" y="645215"/>
                </a:lnTo>
                <a:lnTo>
                  <a:pt x="1221416" y="644850"/>
                </a:lnTo>
                <a:lnTo>
                  <a:pt x="1270275" y="638860"/>
                </a:lnTo>
                <a:lnTo>
                  <a:pt x="1294665" y="596954"/>
                </a:lnTo>
                <a:lnTo>
                  <a:pt x="1316891" y="554726"/>
                </a:lnTo>
                <a:lnTo>
                  <a:pt x="1329734" y="527575"/>
                </a:lnTo>
                <a:lnTo>
                  <a:pt x="1207020" y="527575"/>
                </a:lnTo>
                <a:lnTo>
                  <a:pt x="1205240" y="519554"/>
                </a:lnTo>
                <a:lnTo>
                  <a:pt x="1201670" y="507073"/>
                </a:lnTo>
                <a:lnTo>
                  <a:pt x="1190043" y="475154"/>
                </a:lnTo>
                <a:lnTo>
                  <a:pt x="1176956" y="434720"/>
                </a:lnTo>
                <a:lnTo>
                  <a:pt x="1163027" y="387206"/>
                </a:lnTo>
                <a:lnTo>
                  <a:pt x="1148875" y="334048"/>
                </a:lnTo>
                <a:lnTo>
                  <a:pt x="1134941" y="275846"/>
                </a:lnTo>
                <a:lnTo>
                  <a:pt x="1122374" y="216537"/>
                </a:lnTo>
                <a:lnTo>
                  <a:pt x="1110961" y="215369"/>
                </a:lnTo>
                <a:lnTo>
                  <a:pt x="1098543" y="214535"/>
                </a:lnTo>
                <a:lnTo>
                  <a:pt x="1085790" y="214034"/>
                </a:lnTo>
                <a:lnTo>
                  <a:pt x="1073370" y="213867"/>
                </a:lnTo>
                <a:close/>
              </a:path>
              <a:path w="2468245" h="654050">
                <a:moveTo>
                  <a:pt x="1342451" y="213867"/>
                </a:moveTo>
                <a:lnTo>
                  <a:pt x="1302732" y="215369"/>
                </a:lnTo>
                <a:lnTo>
                  <a:pt x="1278132" y="276963"/>
                </a:lnTo>
                <a:lnTo>
                  <a:pt x="1265100" y="332858"/>
                </a:lnTo>
                <a:lnTo>
                  <a:pt x="1251569" y="385200"/>
                </a:lnTo>
                <a:lnTo>
                  <a:pt x="1238038" y="432342"/>
                </a:lnTo>
                <a:lnTo>
                  <a:pt x="1224853" y="473297"/>
                </a:lnTo>
                <a:lnTo>
                  <a:pt x="1212360" y="507073"/>
                </a:lnTo>
                <a:lnTo>
                  <a:pt x="1208800" y="519554"/>
                </a:lnTo>
                <a:lnTo>
                  <a:pt x="1207020" y="527575"/>
                </a:lnTo>
                <a:lnTo>
                  <a:pt x="1329734" y="527575"/>
                </a:lnTo>
                <a:lnTo>
                  <a:pt x="1355705" y="468042"/>
                </a:lnTo>
                <a:lnTo>
                  <a:pt x="1372718" y="422958"/>
                </a:lnTo>
                <a:lnTo>
                  <a:pt x="1388418" y="376293"/>
                </a:lnTo>
                <a:lnTo>
                  <a:pt x="1403017" y="327733"/>
                </a:lnTo>
                <a:lnTo>
                  <a:pt x="1417003" y="275846"/>
                </a:lnTo>
                <a:lnTo>
                  <a:pt x="1429767" y="223668"/>
                </a:lnTo>
                <a:lnTo>
                  <a:pt x="1411239" y="219879"/>
                </a:lnTo>
                <a:lnTo>
                  <a:pt x="1389784" y="216761"/>
                </a:lnTo>
                <a:lnTo>
                  <a:pt x="1366493" y="214646"/>
                </a:lnTo>
                <a:lnTo>
                  <a:pt x="1342451" y="213867"/>
                </a:lnTo>
                <a:close/>
              </a:path>
              <a:path w="2468245" h="654050">
                <a:moveTo>
                  <a:pt x="752961" y="204067"/>
                </a:moveTo>
                <a:lnTo>
                  <a:pt x="707126" y="208344"/>
                </a:lnTo>
                <a:lnTo>
                  <a:pt x="665037" y="220761"/>
                </a:lnTo>
                <a:lnTo>
                  <a:pt x="627423" y="240693"/>
                </a:lnTo>
                <a:lnTo>
                  <a:pt x="595013" y="267518"/>
                </a:lnTo>
                <a:lnTo>
                  <a:pt x="568536" y="300609"/>
                </a:lnTo>
                <a:lnTo>
                  <a:pt x="548721" y="339345"/>
                </a:lnTo>
                <a:lnTo>
                  <a:pt x="536297" y="383101"/>
                </a:lnTo>
                <a:lnTo>
                  <a:pt x="531994" y="431253"/>
                </a:lnTo>
                <a:lnTo>
                  <a:pt x="536306" y="481521"/>
                </a:lnTo>
                <a:lnTo>
                  <a:pt x="548791" y="525858"/>
                </a:lnTo>
                <a:lnTo>
                  <a:pt x="568771" y="564025"/>
                </a:lnTo>
                <a:lnTo>
                  <a:pt x="595572" y="595786"/>
                </a:lnTo>
                <a:lnTo>
                  <a:pt x="628515" y="620903"/>
                </a:lnTo>
                <a:lnTo>
                  <a:pt x="666923" y="639138"/>
                </a:lnTo>
                <a:lnTo>
                  <a:pt x="710121" y="650253"/>
                </a:lnTo>
                <a:lnTo>
                  <a:pt x="757432" y="654011"/>
                </a:lnTo>
                <a:lnTo>
                  <a:pt x="820142" y="648698"/>
                </a:lnTo>
                <a:lnTo>
                  <a:pt x="871385" y="634874"/>
                </a:lnTo>
                <a:lnTo>
                  <a:pt x="912425" y="615708"/>
                </a:lnTo>
                <a:lnTo>
                  <a:pt x="944526" y="594369"/>
                </a:lnTo>
                <a:lnTo>
                  <a:pt x="939392" y="569418"/>
                </a:lnTo>
                <a:lnTo>
                  <a:pt x="930368" y="547177"/>
                </a:lnTo>
                <a:lnTo>
                  <a:pt x="771693" y="547177"/>
                </a:lnTo>
                <a:lnTo>
                  <a:pt x="729806" y="542061"/>
                </a:lnTo>
                <a:lnTo>
                  <a:pt x="698786" y="526321"/>
                </a:lnTo>
                <a:lnTo>
                  <a:pt x="678134" y="499371"/>
                </a:lnTo>
                <a:lnTo>
                  <a:pt x="667351" y="460624"/>
                </a:lnTo>
                <a:lnTo>
                  <a:pt x="948976" y="460624"/>
                </a:lnTo>
                <a:lnTo>
                  <a:pt x="951173" y="444884"/>
                </a:lnTo>
                <a:lnTo>
                  <a:pt x="952536" y="429479"/>
                </a:lnTo>
                <a:lnTo>
                  <a:pt x="953231" y="414074"/>
                </a:lnTo>
                <a:lnTo>
                  <a:pt x="953426" y="398333"/>
                </a:lnTo>
                <a:lnTo>
                  <a:pt x="952173" y="385873"/>
                </a:lnTo>
                <a:lnTo>
                  <a:pt x="667351" y="385873"/>
                </a:lnTo>
                <a:lnTo>
                  <a:pt x="676352" y="352854"/>
                </a:lnTo>
                <a:lnTo>
                  <a:pt x="693882" y="327196"/>
                </a:lnTo>
                <a:lnTo>
                  <a:pt x="719771" y="310573"/>
                </a:lnTo>
                <a:lnTo>
                  <a:pt x="753851" y="304660"/>
                </a:lnTo>
                <a:lnTo>
                  <a:pt x="932515" y="304660"/>
                </a:lnTo>
                <a:lnTo>
                  <a:pt x="912134" y="272084"/>
                </a:lnTo>
                <a:lnTo>
                  <a:pt x="882006" y="243186"/>
                </a:lnTo>
                <a:lnTo>
                  <a:pt x="844937" y="221835"/>
                </a:lnTo>
                <a:lnTo>
                  <a:pt x="801674" y="208604"/>
                </a:lnTo>
                <a:lnTo>
                  <a:pt x="752961" y="204067"/>
                </a:lnTo>
                <a:close/>
              </a:path>
              <a:path w="2468245" h="654050">
                <a:moveTo>
                  <a:pt x="896443" y="504351"/>
                </a:moveTo>
                <a:lnTo>
                  <a:pt x="870574" y="520076"/>
                </a:lnTo>
                <a:lnTo>
                  <a:pt x="841776" y="533793"/>
                </a:lnTo>
                <a:lnTo>
                  <a:pt x="809125" y="543496"/>
                </a:lnTo>
                <a:lnTo>
                  <a:pt x="771693" y="547177"/>
                </a:lnTo>
                <a:lnTo>
                  <a:pt x="930368" y="547177"/>
                </a:lnTo>
                <a:lnTo>
                  <a:pt x="929500" y="545037"/>
                </a:lnTo>
                <a:lnTo>
                  <a:pt x="915100" y="522817"/>
                </a:lnTo>
                <a:lnTo>
                  <a:pt x="896443" y="504351"/>
                </a:lnTo>
                <a:close/>
              </a:path>
              <a:path w="2468245" h="654050">
                <a:moveTo>
                  <a:pt x="932515" y="304660"/>
                </a:moveTo>
                <a:lnTo>
                  <a:pt x="753851" y="304660"/>
                </a:lnTo>
                <a:lnTo>
                  <a:pt x="788371" y="312709"/>
                </a:lnTo>
                <a:lnTo>
                  <a:pt x="811268" y="330879"/>
                </a:lnTo>
                <a:lnTo>
                  <a:pt x="823964" y="356244"/>
                </a:lnTo>
                <a:lnTo>
                  <a:pt x="827880" y="385873"/>
                </a:lnTo>
                <a:lnTo>
                  <a:pt x="952173" y="385873"/>
                </a:lnTo>
                <a:lnTo>
                  <a:pt x="948590" y="350230"/>
                </a:lnTo>
                <a:lnTo>
                  <a:pt x="934577" y="307957"/>
                </a:lnTo>
                <a:lnTo>
                  <a:pt x="932515" y="304660"/>
                </a:lnTo>
                <a:close/>
              </a:path>
              <a:path w="2468245" h="654050">
                <a:moveTo>
                  <a:pt x="427997" y="204067"/>
                </a:moveTo>
                <a:lnTo>
                  <a:pt x="363675" y="210465"/>
                </a:lnTo>
                <a:lnTo>
                  <a:pt x="310303" y="226546"/>
                </a:lnTo>
                <a:lnTo>
                  <a:pt x="268795" y="247635"/>
                </a:lnTo>
                <a:lnTo>
                  <a:pt x="240065" y="269059"/>
                </a:lnTo>
                <a:lnTo>
                  <a:pt x="240065" y="638860"/>
                </a:lnTo>
                <a:lnTo>
                  <a:pt x="256622" y="641218"/>
                </a:lnTo>
                <a:lnTo>
                  <a:pt x="273012" y="642926"/>
                </a:lnTo>
                <a:lnTo>
                  <a:pt x="289402" y="643965"/>
                </a:lnTo>
                <a:lnTo>
                  <a:pt x="305959" y="644315"/>
                </a:lnTo>
                <a:lnTo>
                  <a:pt x="322780" y="643965"/>
                </a:lnTo>
                <a:lnTo>
                  <a:pt x="339684" y="642926"/>
                </a:lnTo>
                <a:lnTo>
                  <a:pt x="356422" y="641218"/>
                </a:lnTo>
                <a:lnTo>
                  <a:pt x="372742" y="638860"/>
                </a:lnTo>
                <a:lnTo>
                  <a:pt x="372742" y="337633"/>
                </a:lnTo>
                <a:lnTo>
                  <a:pt x="385039" y="332675"/>
                </a:lnTo>
                <a:lnTo>
                  <a:pt x="400260" y="328719"/>
                </a:lnTo>
                <a:lnTo>
                  <a:pt x="417985" y="326099"/>
                </a:lnTo>
                <a:lnTo>
                  <a:pt x="437798" y="325152"/>
                </a:lnTo>
                <a:lnTo>
                  <a:pt x="492637" y="325152"/>
                </a:lnTo>
                <a:lnTo>
                  <a:pt x="504476" y="306842"/>
                </a:lnTo>
                <a:lnTo>
                  <a:pt x="516003" y="279011"/>
                </a:lnTo>
                <a:lnTo>
                  <a:pt x="523186" y="248656"/>
                </a:lnTo>
                <a:lnTo>
                  <a:pt x="526025" y="216537"/>
                </a:lnTo>
                <a:lnTo>
                  <a:pt x="505821" y="211205"/>
                </a:lnTo>
                <a:lnTo>
                  <a:pt x="482693" y="207294"/>
                </a:lnTo>
                <a:lnTo>
                  <a:pt x="456724" y="204887"/>
                </a:lnTo>
                <a:lnTo>
                  <a:pt x="427997" y="204067"/>
                </a:lnTo>
                <a:close/>
              </a:path>
              <a:path w="2468245" h="654050">
                <a:moveTo>
                  <a:pt x="492637" y="325152"/>
                </a:moveTo>
                <a:lnTo>
                  <a:pt x="437798" y="325152"/>
                </a:lnTo>
                <a:lnTo>
                  <a:pt x="451378" y="325501"/>
                </a:lnTo>
                <a:lnTo>
                  <a:pt x="464205" y="326603"/>
                </a:lnTo>
                <a:lnTo>
                  <a:pt x="476529" y="328540"/>
                </a:lnTo>
                <a:lnTo>
                  <a:pt x="488602" y="331393"/>
                </a:lnTo>
                <a:lnTo>
                  <a:pt x="492637" y="325152"/>
                </a:lnTo>
                <a:close/>
              </a:path>
              <a:path w="2468245" h="654050">
                <a:moveTo>
                  <a:pt x="80646" y="171586"/>
                </a:moveTo>
                <a:lnTo>
                  <a:pt x="49143" y="177872"/>
                </a:lnTo>
                <a:lnTo>
                  <a:pt x="23521" y="194995"/>
                </a:lnTo>
                <a:lnTo>
                  <a:pt x="6300" y="220350"/>
                </a:lnTo>
                <a:lnTo>
                  <a:pt x="0" y="251332"/>
                </a:lnTo>
                <a:lnTo>
                  <a:pt x="6426" y="282455"/>
                </a:lnTo>
                <a:lnTo>
                  <a:pt x="23859" y="308120"/>
                </a:lnTo>
                <a:lnTo>
                  <a:pt x="49523" y="325552"/>
                </a:lnTo>
                <a:lnTo>
                  <a:pt x="80646" y="331979"/>
                </a:lnTo>
                <a:lnTo>
                  <a:pt x="111768" y="325552"/>
                </a:lnTo>
                <a:lnTo>
                  <a:pt x="137429" y="308120"/>
                </a:lnTo>
                <a:lnTo>
                  <a:pt x="154857" y="282455"/>
                </a:lnTo>
                <a:lnTo>
                  <a:pt x="161283" y="251332"/>
                </a:lnTo>
                <a:lnTo>
                  <a:pt x="154857" y="220350"/>
                </a:lnTo>
                <a:lnTo>
                  <a:pt x="137429" y="194995"/>
                </a:lnTo>
                <a:lnTo>
                  <a:pt x="111768" y="177872"/>
                </a:lnTo>
                <a:lnTo>
                  <a:pt x="80646" y="171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334">
              <a:buClrTx/>
              <a:buFontTx/>
              <a:buNone/>
            </a:pPr>
            <a:endParaRPr sz="1800" kern="120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6200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7FAC4-C67D-1CDD-D5B9-D9B95B92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F5ECF-EE22-7758-3E13-6B8F3F256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4347E-0291-1E62-FA49-B595CE10F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C46DF-DF2C-1DB0-C37F-49E7CFBDD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6ADE8-AE0A-5000-57AF-AAA7B9057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214C8-222A-43F4-B935-2803BE1F1C1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581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D94DBD-A747-C091-DAC5-E79E9882D69F}"/>
              </a:ext>
            </a:extLst>
          </p:cNvPr>
          <p:cNvSpPr txBox="1"/>
          <p:nvPr/>
        </p:nvSpPr>
        <p:spPr>
          <a:xfrm>
            <a:off x="331651" y="1586114"/>
            <a:ext cx="11267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5C3DE"/>
              </a:buClr>
            </a:pPr>
            <a:r>
              <a:rPr lang="lv-LV" sz="44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sociālās aprūpes pakalpojumu finansēšanas sistēmas izmaiņa – iespējamie risinājumi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EA2664-9B23-D096-EEF4-CE091A5AF424}"/>
              </a:ext>
            </a:extLst>
          </p:cNvPr>
          <p:cNvSpPr txBox="1"/>
          <p:nvPr/>
        </p:nvSpPr>
        <p:spPr>
          <a:xfrm>
            <a:off x="3742009" y="4389611"/>
            <a:ext cx="8109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2000" b="1" dirty="0">
                <a:ea typeface="Calibri" panose="020F0502020204030204" pitchFamily="34" charset="0"/>
                <a:cs typeface="Calibri" panose="020F0502020204030204" pitchFamily="34" charset="0"/>
              </a:rPr>
              <a:t>Alina Dūdele, </a:t>
            </a:r>
            <a:r>
              <a:rPr lang="lv-LV" sz="2000" dirty="0">
                <a:ea typeface="Calibri" panose="020F0502020204030204" pitchFamily="34" charset="0"/>
                <a:cs typeface="Calibri" panose="020F0502020204030204" pitchFamily="34" charset="0"/>
              </a:rPr>
              <a:t>personu apvienības BCP JL pārstāve, </a:t>
            </a:r>
            <a:r>
              <a:rPr lang="lv-LV" sz="2000" dirty="0" err="1">
                <a:ea typeface="Calibri" panose="020F0502020204030204" pitchFamily="34" charset="0"/>
                <a:cs typeface="Calibri" panose="020F0502020204030204" pitchFamily="34" charset="0"/>
              </a:rPr>
              <a:t>izvērtējuma</a:t>
            </a:r>
            <a:r>
              <a:rPr lang="lv-LV" sz="2000" dirty="0">
                <a:ea typeface="Calibri" panose="020F0502020204030204" pitchFamily="34" charset="0"/>
                <a:cs typeface="Calibri" panose="020F0502020204030204" pitchFamily="34" charset="0"/>
              </a:rPr>
              <a:t> “Par ilgtermiņa sociālās aprūpes finansēšanas modeļiem un priekšlikumiem ilgtspējīga  finansēšanas modeļa ieviešanai” vadītāja, vadošā pētniece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6BEDE-54FD-39FE-7962-3C3A0FAED1D5}"/>
              </a:ext>
            </a:extLst>
          </p:cNvPr>
          <p:cNvSpPr txBox="1"/>
          <p:nvPr/>
        </p:nvSpPr>
        <p:spPr>
          <a:xfrm>
            <a:off x="3320143" y="6085114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>
                <a:ea typeface="Calibri" panose="020F0502020204030204" pitchFamily="34" charset="0"/>
                <a:cs typeface="Calibri" panose="020F0502020204030204" pitchFamily="34" charset="0"/>
              </a:rPr>
              <a:t>Rīga, 2024. gada13. septembrī</a:t>
            </a:r>
          </a:p>
        </p:txBody>
      </p:sp>
    </p:spTree>
    <p:extLst>
      <p:ext uri="{BB962C8B-B14F-4D97-AF65-F5344CB8AC3E}">
        <p14:creationId xmlns:p14="http://schemas.microsoft.com/office/powerpoint/2010/main" val="322554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223848" y="195652"/>
            <a:ext cx="69936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Situācijas analīze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53C574-E951-E0A0-4626-4AC9E9AA1668}"/>
              </a:ext>
            </a:extLst>
          </p:cNvPr>
          <p:cNvSpPr txBox="1"/>
          <p:nvPr/>
        </p:nvSpPr>
        <p:spPr>
          <a:xfrm>
            <a:off x="619932" y="1099190"/>
            <a:ext cx="1079255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Pieaug iedzīvotāju virs 65+ gadiem skaits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Reģionālas atšķirības iedzīvotāju vecumstruktūrā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Zemi iedzīvotāju veselības rādītāji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Augsti personīgie maksājumi par veselības aprūpi un aprūpi mājās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Pieaug personu ar invaliditāti skaits (pieaugušie un bērni)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>
                <a:ea typeface="Calibri" panose="020F0502020204030204" pitchFamily="34" charset="0"/>
                <a:cs typeface="Calibri" panose="020F0502020204030204" pitchFamily="34" charset="0"/>
              </a:rPr>
              <a:t>Augsts nabadzības risks vecuma grupā virs 65 gadiem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000" dirty="0"/>
              <a:t>Reģionālās ieņēmumu atšķirības</a:t>
            </a:r>
            <a:endParaRPr lang="lv-LV" sz="3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1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223848" y="195652"/>
            <a:ext cx="69936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sociālās aprūpes izaicinājumi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7AFF66-8404-3A4C-B6D4-407B703506DC}"/>
              </a:ext>
            </a:extLst>
          </p:cNvPr>
          <p:cNvSpPr txBox="1"/>
          <p:nvPr/>
        </p:nvSpPr>
        <p:spPr>
          <a:xfrm>
            <a:off x="609600" y="2100943"/>
            <a:ext cx="1096191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lang="lv-LV" alt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Pieaug pieprasījums pēc aprūpes pakalpojumiem</a:t>
            </a:r>
          </a:p>
          <a:p>
            <a:pPr marL="457200" marR="0" lvl="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lang="lv-LV" alt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Pieaug specializētas aprūpes nepieciešamība</a:t>
            </a:r>
          </a:p>
          <a:p>
            <a:pPr marL="457200" marR="0" lvl="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lang="lv-LV" alt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Zemi publiskie izdevumi ilgtermiņa aprūpei</a:t>
            </a:r>
          </a:p>
          <a:p>
            <a:pPr marL="457200" marR="0" lvl="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Lēna pāreja no institucionālās aprūpes uz kopienā balstītu aprūpi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1028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745674" y="480000"/>
            <a:ext cx="7818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Esošais finansēšanas modelis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D884F4-16C1-32C4-4A4D-AAC86E2A9AB3}"/>
              </a:ext>
            </a:extLst>
          </p:cNvPr>
          <p:cNvSpPr txBox="1"/>
          <p:nvPr/>
        </p:nvSpPr>
        <p:spPr>
          <a:xfrm>
            <a:off x="975689" y="1813302"/>
            <a:ext cx="10436801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Valsts finansējums </a:t>
            </a:r>
          </a:p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Pašvaldību finansējums</a:t>
            </a:r>
          </a:p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Privātais finansējums</a:t>
            </a:r>
          </a:p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Neformālais aprūpes sektors </a:t>
            </a:r>
          </a:p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ES fondi, ārvalstu finansējums</a:t>
            </a:r>
          </a:p>
          <a:p>
            <a:pPr marL="914400" lvl="1" indent="-457200" algn="l">
              <a:spcAft>
                <a:spcPts val="18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Citi ieņēmumi</a:t>
            </a:r>
          </a:p>
        </p:txBody>
      </p:sp>
    </p:spTree>
    <p:extLst>
      <p:ext uri="{BB962C8B-B14F-4D97-AF65-F5344CB8AC3E}">
        <p14:creationId xmlns:p14="http://schemas.microsoft.com/office/powerpoint/2010/main" val="1868355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745674" y="480000"/>
            <a:ext cx="78181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aprūpe dominē pašvaldību izdevumos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93A21C6-A0FF-E26E-F609-6E6CC3E98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655969"/>
              </p:ext>
            </p:extLst>
          </p:nvPr>
        </p:nvGraphicFramePr>
        <p:xfrm>
          <a:off x="7054597" y="2872013"/>
          <a:ext cx="4479009" cy="3321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F19016A-C345-FBF5-E3B7-687B7B5083F8}"/>
              </a:ext>
            </a:extLst>
          </p:cNvPr>
          <p:cNvSpPr txBox="1"/>
          <p:nvPr/>
        </p:nvSpPr>
        <p:spPr>
          <a:xfrm>
            <a:off x="6625653" y="1767293"/>
            <a:ext cx="503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/>
              <a:t>Ilgtermiņa aprūpes pakalpojumu īpatsvars no kopējiem sociālo pakalpojumu izdevumiem 2023. gadā (%)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2B528E1-4BD6-8A24-9065-1374CA39A6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307224"/>
              </p:ext>
            </p:extLst>
          </p:nvPr>
        </p:nvGraphicFramePr>
        <p:xfrm>
          <a:off x="526942" y="2596567"/>
          <a:ext cx="5935851" cy="3729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1288E98-82F6-9CB4-7EC8-374809717F6E}"/>
              </a:ext>
            </a:extLst>
          </p:cNvPr>
          <p:cNvSpPr txBox="1"/>
          <p:nvPr/>
        </p:nvSpPr>
        <p:spPr>
          <a:xfrm>
            <a:off x="526942" y="1803439"/>
            <a:ext cx="5569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/>
              <a:t>Sociālo pakalpojumu īpatsvars no kopējiem pašvaldību izdevumiem (%)</a:t>
            </a:r>
          </a:p>
        </p:txBody>
      </p:sp>
    </p:spTree>
    <p:extLst>
      <p:ext uri="{BB962C8B-B14F-4D97-AF65-F5344CB8AC3E}">
        <p14:creationId xmlns:p14="http://schemas.microsoft.com/office/powerpoint/2010/main" val="743184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665018" y="298280"/>
            <a:ext cx="1005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sociālās aprūpes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pakalpojumu pieejamība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C03B3AE-6ABA-4327-A20D-D2FF478DE0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4613109"/>
              </p:ext>
            </p:extLst>
          </p:nvPr>
        </p:nvGraphicFramePr>
        <p:xfrm>
          <a:off x="1049312" y="1919999"/>
          <a:ext cx="10478124" cy="313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8765E2C-074D-5956-A3E5-8B426C6EC6C0}"/>
              </a:ext>
            </a:extLst>
          </p:cNvPr>
          <p:cNvSpPr txBox="1"/>
          <p:nvPr/>
        </p:nvSpPr>
        <p:spPr>
          <a:xfrm>
            <a:off x="1237832" y="5097417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Dažāds </a:t>
            </a:r>
            <a:r>
              <a:rPr lang="lv-LV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nodrošināmo pakalpojumu </a:t>
            </a:r>
            <a:r>
              <a:rPr lang="lv-LV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skaits</a:t>
            </a:r>
            <a:r>
              <a:rPr lang="lv-LV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pašvaldībās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v-LV" sz="2400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lv-LV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Nevienmērīga</a:t>
            </a:r>
            <a:r>
              <a:rPr lang="lv-LV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pakalpojumu </a:t>
            </a:r>
            <a:r>
              <a:rPr lang="lv-LV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pieejamība</a:t>
            </a:r>
            <a:r>
              <a:rPr lang="lv-LV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lv-LV" sz="2400" kern="0" dirty="0">
                <a:latin typeface="Times New Roman" panose="02020603050405020304" pitchFamily="18" charset="0"/>
              </a:rPr>
              <a:t>pašvaldībās </a:t>
            </a:r>
          </a:p>
        </p:txBody>
      </p:sp>
    </p:spTree>
    <p:extLst>
      <p:ext uri="{BB962C8B-B14F-4D97-AF65-F5344CB8AC3E}">
        <p14:creationId xmlns:p14="http://schemas.microsoft.com/office/powerpoint/2010/main" val="412640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573438" y="116147"/>
            <a:ext cx="10058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Liela daļa pašvaldību ir apņēmušās </a:t>
            </a:r>
          </a:p>
          <a:p>
            <a:pPr algn="ctr"/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piedalīties ilgtermiņa aprūpes </a:t>
            </a:r>
          </a:p>
          <a:p>
            <a:pPr algn="ctr"/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pakalpojumu finansēšanā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B96816-73CC-83C0-CC49-0F4053380EBB}"/>
              </a:ext>
            </a:extLst>
          </p:cNvPr>
          <p:cNvCxnSpPr>
            <a:cxnSpLocks/>
          </p:cNvCxnSpPr>
          <p:nvPr/>
        </p:nvCxnSpPr>
        <p:spPr>
          <a:xfrm>
            <a:off x="5850611" y="1685807"/>
            <a:ext cx="0" cy="5172193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FD19E5-23D2-24B6-9989-5C28F3E16459}"/>
              </a:ext>
            </a:extLst>
          </p:cNvPr>
          <p:cNvCxnSpPr/>
          <p:nvPr/>
        </p:nvCxnSpPr>
        <p:spPr>
          <a:xfrm>
            <a:off x="0" y="3983064"/>
            <a:ext cx="12192000" cy="0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D48973EC-1E20-814D-A61A-0C9D0A9F06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325089"/>
              </p:ext>
            </p:extLst>
          </p:nvPr>
        </p:nvGraphicFramePr>
        <p:xfrm>
          <a:off x="1023396" y="2132228"/>
          <a:ext cx="3958283" cy="1850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2C34F38-5EFB-C489-0C51-9F50742D0774}"/>
              </a:ext>
            </a:extLst>
          </p:cNvPr>
          <p:cNvSpPr txBox="1"/>
          <p:nvPr/>
        </p:nvSpPr>
        <p:spPr>
          <a:xfrm>
            <a:off x="968390" y="1575037"/>
            <a:ext cx="3874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Grupu dzīvokļa pakalpojuma finansējuma sadalījums 2023.gadā</a:t>
            </a:r>
          </a:p>
        </p:txBody>
      </p:sp>
      <p:graphicFrame>
        <p:nvGraphicFramePr>
          <p:cNvPr id="17" name="Content Placeholder 5">
            <a:extLst>
              <a:ext uri="{FF2B5EF4-FFF2-40B4-BE49-F238E27FC236}">
                <a16:creationId xmlns:a16="http://schemas.microsoft.com/office/drawing/2014/main" id="{356DBAD3-9BE8-B239-5B34-CB7D94E63B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240643"/>
              </p:ext>
            </p:extLst>
          </p:nvPr>
        </p:nvGraphicFramePr>
        <p:xfrm>
          <a:off x="6803250" y="2100873"/>
          <a:ext cx="3609991" cy="186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901B30E-075C-4F69-54D7-AAAF28E3846E}"/>
              </a:ext>
            </a:extLst>
          </p:cNvPr>
          <p:cNvSpPr txBox="1"/>
          <p:nvPr/>
        </p:nvSpPr>
        <p:spPr>
          <a:xfrm>
            <a:off x="6757261" y="1615298"/>
            <a:ext cx="4560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Dienas aprūpes centra pakalpojuma finansējuma sadalījums 2023.gadā</a:t>
            </a:r>
          </a:p>
        </p:txBody>
      </p:sp>
      <p:graphicFrame>
        <p:nvGraphicFramePr>
          <p:cNvPr id="19" name="Content Placeholder 5">
            <a:extLst>
              <a:ext uri="{FF2B5EF4-FFF2-40B4-BE49-F238E27FC236}">
                <a16:creationId xmlns:a16="http://schemas.microsoft.com/office/drawing/2014/main" id="{5C289136-289C-C586-2B08-3F6D69A6C9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922521"/>
              </p:ext>
            </p:extLst>
          </p:nvPr>
        </p:nvGraphicFramePr>
        <p:xfrm>
          <a:off x="926809" y="4709023"/>
          <a:ext cx="4017153" cy="186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773803FF-C000-FF74-DEB1-E34C9C06A484}"/>
              </a:ext>
            </a:extLst>
          </p:cNvPr>
          <p:cNvSpPr txBox="1"/>
          <p:nvPr/>
        </p:nvSpPr>
        <p:spPr>
          <a:xfrm>
            <a:off x="1023396" y="4108886"/>
            <a:ext cx="3874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Atelpas brīža pakalpojuma finansējuma sadalījums 2023.gadā</a:t>
            </a:r>
          </a:p>
        </p:txBody>
      </p:sp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0026D05A-DC01-52C0-D041-CCB1C69435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234874"/>
              </p:ext>
            </p:extLst>
          </p:nvPr>
        </p:nvGraphicFramePr>
        <p:xfrm>
          <a:off x="6796164" y="4755217"/>
          <a:ext cx="3835674" cy="186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278BBDD-ABF6-3077-2596-3DFDA54AA946}"/>
              </a:ext>
            </a:extLst>
          </p:cNvPr>
          <p:cNvSpPr txBox="1"/>
          <p:nvPr/>
        </p:nvSpPr>
        <p:spPr>
          <a:xfrm>
            <a:off x="6259239" y="4108886"/>
            <a:ext cx="6106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b="1" dirty="0"/>
              <a:t>Ilgstošas sociālās aprūpes pakalpojuma </a:t>
            </a:r>
          </a:p>
          <a:p>
            <a:r>
              <a:rPr lang="lv-LV" b="1" dirty="0"/>
              <a:t>Finansējuma sadalījums 2023.gadā</a:t>
            </a:r>
          </a:p>
        </p:txBody>
      </p:sp>
    </p:spTree>
    <p:extLst>
      <p:ext uri="{BB962C8B-B14F-4D97-AF65-F5344CB8AC3E}">
        <p14:creationId xmlns:p14="http://schemas.microsoft.com/office/powerpoint/2010/main" val="232657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0" y="82836"/>
            <a:ext cx="114124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6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Valsts ilgstošas sociālās aprūpes</a:t>
            </a:r>
          </a:p>
          <a:p>
            <a:pPr algn="ctr"/>
            <a:r>
              <a:rPr lang="lv-LV" sz="36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pakalpojuma finansēšana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6CE3D1-79E7-A8EB-6C12-6780A419A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4663352"/>
              </p:ext>
            </p:extLst>
          </p:nvPr>
        </p:nvGraphicFramePr>
        <p:xfrm>
          <a:off x="437114" y="1862596"/>
          <a:ext cx="6158557" cy="467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CDB7455-E2E5-F6E5-88B3-CD1A54FA1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15462"/>
              </p:ext>
            </p:extLst>
          </p:nvPr>
        </p:nvGraphicFramePr>
        <p:xfrm>
          <a:off x="6595672" y="1891947"/>
          <a:ext cx="5336498" cy="467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9ED89E7-B6BC-6221-3DC4-5AD0F171BE2A}"/>
              </a:ext>
            </a:extLst>
          </p:cNvPr>
          <p:cNvSpPr txBox="1"/>
          <p:nvPr/>
        </p:nvSpPr>
        <p:spPr>
          <a:xfrm>
            <a:off x="6790544" y="1364105"/>
            <a:ext cx="5141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b="1" dirty="0"/>
              <a:t>Finansēšanas struktūra 2023.gadā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7B1707-ED2D-8184-C668-25EC12820122}"/>
              </a:ext>
            </a:extLst>
          </p:cNvPr>
          <p:cNvSpPr txBox="1"/>
          <p:nvPr/>
        </p:nvSpPr>
        <p:spPr>
          <a:xfrm>
            <a:off x="674557" y="1343835"/>
            <a:ext cx="52765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b="1" dirty="0"/>
              <a:t>Finansējuma izmaiņas (</a:t>
            </a:r>
            <a:r>
              <a:rPr lang="lv-LV" sz="2200" b="1" dirty="0" err="1"/>
              <a:t>euro</a:t>
            </a:r>
            <a:r>
              <a:rPr lang="lv-LV" sz="2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2723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389755" y="0"/>
            <a:ext cx="114124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kern="100" dirty="0" err="1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Pašvadību</a:t>
            </a:r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un citu organizāciju </a:t>
            </a:r>
          </a:p>
          <a:p>
            <a:pPr algn="ctr"/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ilgstošas sociālās aprūpes</a:t>
            </a:r>
          </a:p>
          <a:p>
            <a:pPr algn="ctr"/>
            <a:r>
              <a:rPr lang="lv-LV" sz="32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pakalpojuma finansēšana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6CE3D1-79E7-A8EB-6C12-6780A419A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3085515"/>
              </p:ext>
            </p:extLst>
          </p:nvPr>
        </p:nvGraphicFramePr>
        <p:xfrm>
          <a:off x="904944" y="1880150"/>
          <a:ext cx="5031161" cy="492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CDB7455-E2E5-F6E5-88B3-CD1A54FA1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8846011"/>
              </p:ext>
            </p:extLst>
          </p:nvPr>
        </p:nvGraphicFramePr>
        <p:xfrm>
          <a:off x="7000407" y="1971208"/>
          <a:ext cx="4916773" cy="4673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67CCB7-4001-AEA1-D081-9DE038A260B1}"/>
              </a:ext>
            </a:extLst>
          </p:cNvPr>
          <p:cNvSpPr txBox="1"/>
          <p:nvPr/>
        </p:nvSpPr>
        <p:spPr>
          <a:xfrm>
            <a:off x="7000407" y="1522774"/>
            <a:ext cx="50311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b="1" dirty="0"/>
              <a:t>Finansēšanas struktūra 2023.gadā (%)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CF6216-CB04-54B0-E148-0F72D4C755D2}"/>
              </a:ext>
            </a:extLst>
          </p:cNvPr>
          <p:cNvSpPr txBox="1"/>
          <p:nvPr/>
        </p:nvSpPr>
        <p:spPr>
          <a:xfrm>
            <a:off x="1053059" y="1540321"/>
            <a:ext cx="60935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200" b="1" dirty="0"/>
              <a:t>Finansējuma izmaiņas (</a:t>
            </a:r>
            <a:r>
              <a:rPr lang="lv-LV" sz="2200" b="1" dirty="0" err="1"/>
              <a:t>euro</a:t>
            </a:r>
            <a:r>
              <a:rPr lang="lv-LV" sz="1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330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914400" y="960000"/>
            <a:ext cx="1005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Pašvaldības ir ieinteresētas pakalpojumu nodrošināšanā saviem iedzīvotājiem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BC9676-4A00-E545-70A8-DE2C013D1875}"/>
              </a:ext>
            </a:extLst>
          </p:cNvPr>
          <p:cNvSpPr txBox="1"/>
          <p:nvPr/>
        </p:nvSpPr>
        <p:spPr>
          <a:xfrm>
            <a:off x="999355" y="2804847"/>
            <a:ext cx="106285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200" b="1" dirty="0">
                <a:ea typeface="Calibri" panose="020F0502020204030204" pitchFamily="34" charset="0"/>
                <a:cs typeface="Calibri" panose="020F0502020204030204" pitchFamily="34" charset="0"/>
              </a:rPr>
              <a:t>Labvēlīgāka</a:t>
            </a: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 samaksas kārtība</a:t>
            </a:r>
          </a:p>
          <a:p>
            <a:pPr marL="457200" indent="-457200">
              <a:buClr>
                <a:srgbClr val="00B0F0"/>
              </a:buClr>
              <a:buFont typeface="Wingdings" panose="05000000000000000000" pitchFamily="2" charset="2"/>
              <a:buChar char="Ø"/>
            </a:pPr>
            <a:endParaRPr lang="lv-LV" sz="32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Augsta līdzdalība </a:t>
            </a:r>
            <a:r>
              <a:rPr lang="lv-LV" sz="3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finansējuma / līdzfinansējuma nodrošināšanā</a:t>
            </a:r>
          </a:p>
          <a:p>
            <a:pPr>
              <a:buClr>
                <a:srgbClr val="00B0F0"/>
              </a:buClr>
            </a:pPr>
            <a:endParaRPr lang="lv-LV" sz="32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3200" b="1" dirty="0">
                <a:ea typeface="Calibri" panose="020F0502020204030204" pitchFamily="34" charset="0"/>
                <a:cs typeface="Calibri" panose="020F0502020204030204" pitchFamily="34" charset="0"/>
              </a:rPr>
              <a:t>Radoši risinājumi </a:t>
            </a:r>
            <a:r>
              <a:rPr lang="lv-LV" sz="3200" dirty="0">
                <a:ea typeface="Calibri" panose="020F0502020204030204" pitchFamily="34" charset="0"/>
                <a:cs typeface="Calibri" panose="020F0502020204030204" pitchFamily="34" charset="0"/>
              </a:rPr>
              <a:t>pakalpojumu apmaksā</a:t>
            </a:r>
          </a:p>
        </p:txBody>
      </p:sp>
    </p:spTree>
    <p:extLst>
      <p:ext uri="{BB962C8B-B14F-4D97-AF65-F5344CB8AC3E}">
        <p14:creationId xmlns:p14="http://schemas.microsoft.com/office/powerpoint/2010/main" val="27379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739185" y="359382"/>
            <a:ext cx="8000807" cy="1607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67"/>
              </a:spcAft>
            </a:pPr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Nepietiekams finansējums</a:t>
            </a:r>
          </a:p>
          <a:p>
            <a:pPr algn="ctr">
              <a:lnSpc>
                <a:spcPct val="115000"/>
              </a:lnSpc>
              <a:spcAft>
                <a:spcPts val="1067"/>
              </a:spcAft>
            </a:pPr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09" y="5094191"/>
            <a:ext cx="105020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Ar katru gadu izdevumi sociālajai jomai palielinās un arvien grūtāk nodrošināt nepieciešamo apjomu. Ar finansiālām grūtībām šobrīd saskaras visas pašvaldības.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“Pašvaldības šobrīd arvien vairāk signalizē, ka tām savu funkciju veikšanai finansējums ir nepietiekams.”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A8014-6E61-818A-6481-09E589F52C85}"/>
              </a:ext>
            </a:extLst>
          </p:cNvPr>
          <p:cNvSpPr txBox="1"/>
          <p:nvPr/>
        </p:nvSpPr>
        <p:spPr>
          <a:xfrm>
            <a:off x="779509" y="1372151"/>
            <a:ext cx="1063298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Finansējuma plānošana balstās pieejamā budžeta ietvaros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Pašvaldībām trūkst līdzekļu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Pakalpojumu kvalitāte un pieejamība ir atkarīga no pašvaldības finansējuma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Visām pusēm (klientam, apgādniekam, pašvaldībai un valstij) ir nepietiekami finanšu līdzekļi 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202911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778427" y="370722"/>
            <a:ext cx="8000807" cy="1374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Resursu ierobežojumi</a:t>
            </a:r>
          </a:p>
          <a:p>
            <a:pPr algn="ctr">
              <a:lnSpc>
                <a:spcPct val="115000"/>
              </a:lnSpc>
              <a:spcAft>
                <a:spcPts val="1067"/>
              </a:spcAft>
            </a:pPr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910442" y="4858987"/>
            <a:ext cx="10502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270510" algn="l"/>
              </a:tabLst>
            </a:pPr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dirty="0">
                <a:effectLst/>
                <a:ea typeface="Times New Roman" panose="02020603050405020304" pitchFamily="18" charset="0"/>
              </a:rPr>
              <a:t>Esošais finansēšanas modelis nenodrošina pakalpojumu attīstību. Pakalpojumu plānošana notiek, balstoties uz resursu pieejamību, nevis, izejot no vajadzībām. </a:t>
            </a:r>
            <a:r>
              <a:rPr lang="lv-LV" sz="2000" i="1" dirty="0">
                <a:effectLst/>
                <a:ea typeface="Times New Roman" panose="02020603050405020304" pitchFamily="18" charset="0"/>
              </a:rPr>
              <a:t>“Attīstībai jānāk no apakšas uz augšu, to vajag sabiedrībai, nevis no augšas uz apakšu, kā tas ir tagad.”</a:t>
            </a:r>
            <a:r>
              <a:rPr lang="lv-LV" sz="2000" dirty="0">
                <a:effectLst/>
                <a:ea typeface="Times New Roman" panose="02020603050405020304" pitchFamily="18" charset="0"/>
              </a:rPr>
              <a:t> </a:t>
            </a:r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E58529-11B7-9ECD-8512-3BE4D49158EF}"/>
              </a:ext>
            </a:extLst>
          </p:cNvPr>
          <p:cNvSpPr txBox="1"/>
          <p:nvPr/>
        </p:nvSpPr>
        <p:spPr>
          <a:xfrm>
            <a:off x="1038693" y="1330722"/>
            <a:ext cx="1011461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Pakalpojumu daudzveidība atkarīga no pašvaldības prioritātēm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Prioritātes vairāk saistītas ar finansiālajām iespējām un resursiem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Pakalpojumu pieejamība un kvalitāte ir nevienmērīga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Pakalpojumi ne vienmēr atbilst vietējās kopienas vajadzībām</a:t>
            </a:r>
          </a:p>
          <a:p>
            <a:pPr>
              <a:buClr>
                <a:srgbClr val="00B0F0"/>
              </a:buClr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02536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600394" y="815152"/>
            <a:ext cx="80008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Sadrumstalota un dalīta atbildība</a:t>
            </a:r>
          </a:p>
          <a:p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46167" y="5257562"/>
            <a:ext cx="105020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dirty="0">
                <a:effectLst/>
                <a:ea typeface="Times New Roman" panose="02020603050405020304" pitchFamily="18" charset="0"/>
              </a:rPr>
              <a:t>Katrai pašvaldībai ir sava finansēšanas kārtība. </a:t>
            </a:r>
            <a:r>
              <a:rPr lang="lv-LV" sz="2000" i="1" dirty="0">
                <a:effectLst/>
                <a:ea typeface="Times New Roman" panose="02020603050405020304" pitchFamily="18" charset="0"/>
              </a:rPr>
              <a:t>“Bremzējošais jautājums ir konkrētais finansēšanas modelis, kas nenodrošina pakalpojumu attīstību un kopējos resursus.” </a:t>
            </a:r>
            <a:endParaRPr lang="lv-LV" sz="2000" dirty="0">
              <a:effectLst/>
              <a:ea typeface="Times New Roman" panose="02020603050405020304" pitchFamily="18" charset="0"/>
            </a:endParaRPr>
          </a:p>
          <a:p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F8456-8C4D-06DB-782A-1DBD101F3714}"/>
              </a:ext>
            </a:extLst>
          </p:cNvPr>
          <p:cNvSpPr txBox="1"/>
          <p:nvPr/>
        </p:nvSpPr>
        <p:spPr>
          <a:xfrm>
            <a:off x="581892" y="1993743"/>
            <a:ext cx="10830598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Sadalīta atbildība starp veselības un sociālo aprūpi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Sadalīta atbildība starp valsti un pašvaldībām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Pakalpojumi mērķa grupām tiek organizēti un finansēti atšķirīgi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Sadalīta atbildība starp klientiem, apgādniekiem, pašvaldībām un valsti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47558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661995" y="285369"/>
            <a:ext cx="87370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Klientu/apgādnieku zemā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maksātspēja</a:t>
            </a:r>
          </a:p>
          <a:p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09" y="5191496"/>
            <a:ext cx="10502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270510" algn="l"/>
              </a:tabLst>
            </a:pPr>
            <a:r>
              <a:rPr lang="lv-LV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1800" b="1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Pakalpojumu cena iepretim iedzīvotāju ienākumiem un pensijai atspoguļo, ka pakalpojums maksā dārgāk, nekā mūsu sabiedrības maksātspēja to var atļauties. </a:t>
            </a:r>
            <a:r>
              <a:rPr lang="lv-LV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“Pakalpojumi ir ļoti vajadzīgi, bet arī ļoti dārgi, salīdzinot ar to, kādas pensijas un kādas algas mēs saņemam.” </a:t>
            </a:r>
            <a:endParaRPr lang="lv-LV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CC5088-EF7D-E553-2303-442BEE92E810}"/>
              </a:ext>
            </a:extLst>
          </p:cNvPr>
          <p:cNvSpPr txBox="1"/>
          <p:nvPr/>
        </p:nvSpPr>
        <p:spPr>
          <a:xfrm>
            <a:off x="779510" y="1846613"/>
            <a:ext cx="106329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Zemi ienākumi pakalpojumu saņēmējiem un viņu ģimenēm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Grūtības segt maksu par pakalpojumiem, īpaši par institucionālo aprūpi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Pašvaldības uzņemas lielāku finanšu slogu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Ierobežotas iespējas attīstīt citus sociālos pakalpojumus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38395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579419" y="480000"/>
            <a:ext cx="8229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Apgādnieku pienākums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maksāt par pakalpojumiem</a:t>
            </a:r>
          </a:p>
          <a:p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93365" y="4757971"/>
            <a:ext cx="105020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Civillikumā noteiktais ir novecojis mūsdienu apstākļos, kad ir cits paaudžu sadarbības modelis.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“Civillikums turpat ap simts gadu sens; tas bija laiks, kad sabiedrība dzīvoja trīs paaudzēs vienā mājā laukos vai piepilsētas rajonos, tagad jau sen Latvijā tā vairs nav.”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4DF3DD-1C7C-A178-AEAE-7119BBD3C0E9}"/>
              </a:ext>
            </a:extLst>
          </p:cNvPr>
          <p:cNvSpPr txBox="1"/>
          <p:nvPr/>
        </p:nvSpPr>
        <p:spPr>
          <a:xfrm>
            <a:off x="896587" y="2036311"/>
            <a:ext cx="1069175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Apgādnieki bieži izvairās no pienākuma maksāt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Problēma īpaši aktuāla, ja apgādnieki uzturas ārzemēs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Pašvaldībām trūkst efektīvu mehānismu pienākumu izpildes nodrošināšanai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3215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-193964" y="741587"/>
            <a:ext cx="11032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Pakalpojumu cena</a:t>
            </a:r>
          </a:p>
          <a:p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10" y="5011387"/>
            <a:ext cx="1050204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270510" algn="l"/>
              </a:tabLst>
            </a:pPr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“Izmaksas ir ļoti augstas, lielai sabiedrības daļai pakalpojumu nav iespējams finansēt”; “Lai cilvēks nekļūtu par ķīlnieku tāpēc, ka nedz pašvaldība, nedz bērni nevar to līdzfinansēt, situācija ar finanšu pieejamību paliek arvien sarežģītāka.” 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tabLst>
                <a:tab pos="270510" algn="l"/>
              </a:tabLst>
            </a:pPr>
            <a:r>
              <a:rPr lang="lv-LV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lv-LV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2B440-DEE4-0CB6-67F5-0F6704A9C67E}"/>
              </a:ext>
            </a:extLst>
          </p:cNvPr>
          <p:cNvSpPr txBox="1"/>
          <p:nvPr/>
        </p:nvSpPr>
        <p:spPr>
          <a:xfrm>
            <a:off x="779510" y="1846613"/>
            <a:ext cx="1103217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Pakalpojumu cena bieži liedz piekļuvi aprūpes vajadzībām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Pakalpojumu sniedzēji uztur zemas cenas zemās maksātspējas dēļ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Pašvaldību budžeta ierobežojumi apgrūtina kvalitātes uzlabošanu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Ierobežotas iespējas piesaistīt darbiniekus un piedāvāt konkurētspējīgu atalgojumu</a:t>
            </a:r>
          </a:p>
        </p:txBody>
      </p:sp>
    </p:spTree>
    <p:extLst>
      <p:ext uri="{BB962C8B-B14F-4D97-AF65-F5344CB8AC3E}">
        <p14:creationId xmlns:p14="http://schemas.microsoft.com/office/powerpoint/2010/main" val="4065878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380313" y="195147"/>
            <a:ext cx="110321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Finansējuma pieejamība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no ES struktūrfondiem</a:t>
            </a:r>
          </a:p>
          <a:p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lv-LV" sz="3200" b="1" kern="100" dirty="0">
              <a:solidFill>
                <a:srgbClr val="9600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14043" y="5462524"/>
            <a:ext cx="1050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bažas rada, kas notiks tad, kad beigsies projekta ilgtspēja, kad pašvaldībām vairs tas nebūs obligāts pienākums - nodrošināt šos pakalpojumus.”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EBD71A-A362-1664-90A6-BC35377264C0}"/>
              </a:ext>
            </a:extLst>
          </p:cNvPr>
          <p:cNvSpPr txBox="1"/>
          <p:nvPr/>
        </p:nvSpPr>
        <p:spPr>
          <a:xfrm>
            <a:off x="714043" y="1690252"/>
            <a:ext cx="11097643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Pašvaldības ir atkarīgas no ES struktūrfondu projektiem sabiedrībā balstītu pakalpojumu finansēšanai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Pēc projektu beigām grūti nodrošināt ilgtspējīgu finansējumu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ES atbalsts neatrisina visas sabiedrībā balstītu pakalpojumu pieejamības problēmas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Sabiedrībā balstītu pakalpojumu attīstība ir atkarīga no pašvaldību izpratnes par ilgtspēju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1739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0" y="263452"/>
            <a:ext cx="11032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Nepietiekama integrācija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ar veselības aprūpi   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10" y="5218655"/>
            <a:ext cx="1050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“Privātajā sektorā tas noteikti ir izdarāms vieglāk, jo tur, tai skaitā veselības sadaļā, spēj piesaistīt speciālistus, kas pašvaldībai ir sarežģīti vairāku iemeslu dēļ.”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4556C-1BDF-EC61-91AD-61BE431F90F5}"/>
              </a:ext>
            </a:extLst>
          </p:cNvPr>
          <p:cNvSpPr txBox="1"/>
          <p:nvPr/>
        </p:nvSpPr>
        <p:spPr>
          <a:xfrm>
            <a:off x="514445" y="1586891"/>
            <a:ext cx="1089804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Atšķirīgi finansēšanas avoti un modeļi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Sadarbības trūkums starp veselības un sociālās aprūpes speciālistiem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Nepietiekama integrēto ISA pakalpojumu attīstība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Aprūpe ir nepieciešama arvien vecākiem cilvēkiem ar sarežģītākiem veselības stāvokļiem 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47936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0" y="298280"/>
            <a:ext cx="11032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Infrastruktūras un personāla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nepietiekamība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11" y="5257562"/>
            <a:ext cx="105020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Lielās ēkas to atjaunošanai (sevišķi iekštelpu remontos) prasa investēt lielus resursus un nereti ir jāizšķiras par finansējuma novirzīšanu par labu pakalpojumu sniegšanai. </a:t>
            </a:r>
            <a:r>
              <a:rPr lang="lv-LV" sz="2000" i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lv-LV" sz="2000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lv-LV" sz="2000" i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lv-LV" sz="2000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lv-LV" sz="2000" i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ir pašvaldības, kas ir atradušas resursus un iespējas veikt investīcijas infrastruktūrā.” 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7D6A2A-4F4C-5A41-C866-BF093C968CDD}"/>
              </a:ext>
            </a:extLst>
          </p:cNvPr>
          <p:cNvSpPr txBox="1"/>
          <p:nvPr/>
        </p:nvSpPr>
        <p:spPr>
          <a:xfrm>
            <a:off x="665019" y="1736229"/>
            <a:ext cx="10616540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Daudzas iestādes ir novecojušas un prasa būtiskus uzlabojumus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Speciālistu trūkums apgrūtina pakalpojumu pieejamību lauku teritorijās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Grūtības nokļūt līdz pakalpojuma vietai ar sabiedrisko transportu 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Kvalificēta darbaspēka trūkums un zems atalgojums veicina augstu personāla mainību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07365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0" y="153570"/>
            <a:ext cx="11032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Neapzināts neformālais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aprūpes sektors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844976" y="5288340"/>
            <a:ext cx="1050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Biežāk tās ir sievietes 50+ gados, kas aprūpē savus vecākus, vai mammas saviem bērniem ar invaliditāti.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[..]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mammas, gribot vai negribot, kļūst par aprūpētājām saviem tuviniekiem.” 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109F0-062D-260E-E9ED-AFFD6387F19E}"/>
              </a:ext>
            </a:extLst>
          </p:cNvPr>
          <p:cNvSpPr txBox="1"/>
          <p:nvPr/>
        </p:nvSpPr>
        <p:spPr>
          <a:xfrm>
            <a:off x="678873" y="1430764"/>
            <a:ext cx="11032177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Ilgtermiņa aprūpe lielā mērā balstās uz neformālo aprūpētāju palīdzību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Aprūpes slogs bieži prasa atteikšanos no darba, kas ietekmē ienākumus 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Lielāko daļu neformālās aprūpes pienākumu veic sievietes</a:t>
            </a:r>
          </a:p>
          <a:p>
            <a:pPr marL="457200" lvl="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Trūkst sistemātiska novērtējuma un formāla atbalsta neformālajiem aprūpētājiem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35252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0" y="470070"/>
            <a:ext cx="11032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Esošais finansēšanas modelis </a:t>
            </a:r>
          </a:p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nav ilgtspējīgs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CA04E-F4E5-8098-61AA-A6BB32BF3FE2}"/>
              </a:ext>
            </a:extLst>
          </p:cNvPr>
          <p:cNvSpPr txBox="1"/>
          <p:nvPr/>
        </p:nvSpPr>
        <p:spPr>
          <a:xfrm>
            <a:off x="779510" y="5011387"/>
            <a:ext cx="105020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kern="0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nterviju un </a:t>
            </a:r>
            <a:r>
              <a:rPr lang="lv-LV" sz="2000" b="1" kern="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fokusgrupu</a:t>
            </a:r>
            <a:r>
              <a:rPr lang="lv-LV" sz="2000" b="1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dalībnieku atziņas - </a:t>
            </a:r>
            <a:r>
              <a:rPr lang="lv-LV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Pašreizējais finansēšanas modelis nav ilgtspējīgs, smagnējs un no visām pusēm apgrūtinošs. Katram ISA pakalpojumam ir atšķirīga finansiālā kārtība, vēsturiski noteikta atbildība starp valsts un pašvaldības finansējumu. </a:t>
            </a:r>
            <a:r>
              <a:rPr lang="lv-LV" sz="2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“Ekonomiskā loģika ir būt visam vienās rokās.”</a:t>
            </a:r>
            <a:endParaRPr lang="lv-LV" sz="20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9CD2FD-A8AF-ACE4-705F-F722608D87D3}"/>
              </a:ext>
            </a:extLst>
          </p:cNvPr>
          <p:cNvSpPr txBox="1"/>
          <p:nvPr/>
        </p:nvSpPr>
        <p:spPr>
          <a:xfrm>
            <a:off x="779510" y="2075213"/>
            <a:ext cx="1083257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Klientu ienākumi vidēji ir zemi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Neefektīva apgādnieku finansiālā līdzdalība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Valsts un pašvaldību finansējums ir nepietiekams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8715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223848" y="282022"/>
            <a:ext cx="69936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aprūpes izdevumi ES valstīs, % no IKP</a:t>
            </a:r>
            <a:endParaRPr lang="lv-LV" sz="3200" b="1" kern="100" dirty="0">
              <a:solidFill>
                <a:srgbClr val="96005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2AB72B-F6B4-99AE-4999-AC78070E32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4" y="1901310"/>
            <a:ext cx="10862294" cy="4674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9889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704813" y="359835"/>
            <a:ext cx="81831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6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Publisko izdevumu loma </a:t>
            </a:r>
          </a:p>
          <a:p>
            <a:pPr algn="ctr"/>
            <a:r>
              <a:rPr lang="lv-LV" sz="36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aprūpes finansēšanā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EF2DA7D-9034-C419-CB6B-5B05F71B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857180"/>
              </p:ext>
            </p:extLst>
          </p:nvPr>
        </p:nvGraphicFramePr>
        <p:xfrm>
          <a:off x="960894" y="1605461"/>
          <a:ext cx="10135892" cy="451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7946">
                  <a:extLst>
                    <a:ext uri="{9D8B030D-6E8A-4147-A177-3AD203B41FA5}">
                      <a16:colId xmlns:a16="http://schemas.microsoft.com/office/drawing/2014/main" val="1703843669"/>
                    </a:ext>
                  </a:extLst>
                </a:gridCol>
                <a:gridCol w="5067946">
                  <a:extLst>
                    <a:ext uri="{9D8B030D-6E8A-4147-A177-3AD203B41FA5}">
                      <a16:colId xmlns:a16="http://schemas.microsoft.com/office/drawing/2014/main" val="526081752"/>
                    </a:ext>
                  </a:extLst>
                </a:gridCol>
              </a:tblGrid>
              <a:tr h="903274">
                <a:tc>
                  <a:txBody>
                    <a:bodyPr/>
                    <a:lstStyle/>
                    <a:p>
                      <a:r>
                        <a:rPr lang="lv-LV" sz="2200" dirty="0"/>
                        <a:t>Ilgtermiņa aprūpes izdevumu līmenis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200" dirty="0"/>
                        <a:t>Valsts intervences veids (caur publiskajiem izdevumiem)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03833"/>
                  </a:ext>
                </a:extLst>
              </a:tr>
              <a:tr h="903274">
                <a:tc>
                  <a:txBody>
                    <a:bodyPr/>
                    <a:lstStyle/>
                    <a:p>
                      <a:r>
                        <a:rPr lang="lv-LV" sz="2200" b="1" dirty="0"/>
                        <a:t>Zemi</a:t>
                      </a:r>
                      <a:r>
                        <a:rPr lang="lv-LV" sz="2200" dirty="0"/>
                        <a:t> ilgtermiņa aprūpes izdevumi (līdz 0.6% no IKP)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200" b="1" dirty="0"/>
                        <a:t>Daļēja</a:t>
                      </a:r>
                      <a:r>
                        <a:rPr lang="lv-LV" sz="2200" dirty="0"/>
                        <a:t> valsts intervence (Igaunija, Latvija)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323956"/>
                  </a:ext>
                </a:extLst>
              </a:tr>
              <a:tr h="9032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b="1" dirty="0"/>
                        <a:t>Vidēji zemi </a:t>
                      </a:r>
                      <a:r>
                        <a:rPr lang="lv-LV" sz="2200" dirty="0"/>
                        <a:t>ilgtermiņa aprūpes izdevumi ( 0.7-1.3% no IKP)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Mērena</a:t>
                      </a:r>
                      <a:r>
                        <a:rPr lang="lv-LV" sz="2200" dirty="0"/>
                        <a:t> valsts intervence (Lietuva)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95045"/>
                  </a:ext>
                </a:extLst>
              </a:tr>
              <a:tr h="9032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Vidēji</a:t>
                      </a:r>
                      <a:r>
                        <a:rPr lang="lv-LV" sz="2200" dirty="0"/>
                        <a:t> </a:t>
                      </a:r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augsti</a:t>
                      </a:r>
                      <a:r>
                        <a:rPr lang="lv-LV" sz="2200" dirty="0"/>
                        <a:t> ilgtermiņa aprūpes izdevumi (līdz 1.5-2.2% no IKP)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Spēcīga</a:t>
                      </a:r>
                      <a:r>
                        <a:rPr lang="lv-LV" sz="2200" dirty="0"/>
                        <a:t> valsts intervence (Somija, Vācija)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16668"/>
                  </a:ext>
                </a:extLst>
              </a:tr>
              <a:tr h="9032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Ļoti</a:t>
                      </a:r>
                      <a:r>
                        <a:rPr lang="lv-LV" sz="2200" dirty="0"/>
                        <a:t> </a:t>
                      </a:r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augsti</a:t>
                      </a:r>
                      <a:r>
                        <a:rPr lang="lv-LV" sz="2200" dirty="0"/>
                        <a:t> ilgtermiņa aprūpes izdevumi (virs 3% no IKP)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Ļoti</a:t>
                      </a:r>
                      <a:r>
                        <a:rPr lang="lv-LV" sz="2200" dirty="0"/>
                        <a:t> </a:t>
                      </a:r>
                      <a:r>
                        <a:rPr lang="lv-LV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spēcīga</a:t>
                      </a:r>
                      <a:r>
                        <a:rPr lang="lv-LV" sz="2200" dirty="0"/>
                        <a:t> valsts intervence (Nīderlande, Dānija, Zviedrija)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38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648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223848" y="71409"/>
            <a:ext cx="69936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aprūpes finansēšanas </a:t>
            </a:r>
            <a:r>
              <a:rPr lang="lv-LV" sz="4000" b="1" kern="100" dirty="0" err="1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trilemma</a:t>
            </a:r>
            <a:endParaRPr lang="lv-LV" sz="3200" b="1" kern="100" dirty="0">
              <a:solidFill>
                <a:srgbClr val="96005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graphicFrame>
        <p:nvGraphicFramePr>
          <p:cNvPr id="4" name="Shēma 2">
            <a:extLst>
              <a:ext uri="{FF2B5EF4-FFF2-40B4-BE49-F238E27FC236}">
                <a16:creationId xmlns:a16="http://schemas.microsoft.com/office/drawing/2014/main" id="{A956850E-9B43-6904-2982-94292E058B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028166"/>
              </p:ext>
            </p:extLst>
          </p:nvPr>
        </p:nvGraphicFramePr>
        <p:xfrm>
          <a:off x="978191" y="1466257"/>
          <a:ext cx="9484963" cy="506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99871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1937982" y="282022"/>
            <a:ext cx="7279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6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finansēšanas modeļa attīstības virzieni Latvijā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700F9C-23D5-1799-D97A-04E2D9657D3C}"/>
              </a:ext>
            </a:extLst>
          </p:cNvPr>
          <p:cNvSpPr txBox="1"/>
          <p:nvPr/>
        </p:nvSpPr>
        <p:spPr>
          <a:xfrm>
            <a:off x="949991" y="1651553"/>
            <a:ext cx="826750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b="1" dirty="0">
                <a:ea typeface="Calibri" panose="020F0502020204030204" pitchFamily="34" charset="0"/>
                <a:cs typeface="Calibri" panose="020F0502020204030204" pitchFamily="34" charset="0"/>
              </a:rPr>
              <a:t>Ilgtermiņa aprūpes apdrošināšana 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Finansēšanas avotu kombinācija (pensija, pašvaldība, valsts, apdrošināšana)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Integrācija ar veselības aprūpi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Indeksācija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Personiskās līdzdalības veicināšana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Tuvinieku līdzdalības mazināšana</a:t>
            </a:r>
          </a:p>
          <a:p>
            <a:pPr marL="457200" indent="-457200">
              <a:spcAft>
                <a:spcPts val="18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ea typeface="Calibri" panose="020F0502020204030204" pitchFamily="34" charset="0"/>
                <a:cs typeface="Calibri" panose="020F0502020204030204" pitchFamily="34" charset="0"/>
              </a:rPr>
              <a:t>Lielāka valsts līdzdalība</a:t>
            </a:r>
            <a:endParaRPr lang="lv-LV" sz="2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5F4BD8D-711E-70C6-1DD4-82472A0D0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14173" y="2429841"/>
            <a:ext cx="1998317" cy="199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06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223848" y="282022"/>
            <a:ext cx="69936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kern="100" dirty="0">
                <a:solidFill>
                  <a:srgbClr val="96005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Ilgtermiņa finansēšanas modeļa attīstības virzieni</a:t>
            </a:r>
            <a:endParaRPr lang="lv-LV" sz="3200" b="1" kern="100" dirty="0">
              <a:solidFill>
                <a:srgbClr val="96005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7C8BB83-5CCA-0A11-4965-AF30EF50458E}"/>
              </a:ext>
            </a:extLst>
          </p:cNvPr>
          <p:cNvSpPr txBox="1"/>
          <p:nvPr/>
        </p:nvSpPr>
        <p:spPr>
          <a:xfrm>
            <a:off x="619932" y="2138766"/>
            <a:ext cx="10197885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v-LV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Privātā apdrošināšana</a:t>
            </a:r>
          </a:p>
          <a:p>
            <a:pPr marL="457200" indent="-457200" algn="l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v-LV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Mājoklis kā </a:t>
            </a:r>
            <a:r>
              <a:rPr lang="lv-LV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ķ</a:t>
            </a:r>
            <a:r>
              <a:rPr lang="lv-LV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īla</a:t>
            </a:r>
          </a:p>
          <a:p>
            <a:pPr marL="457200" indent="-457200" algn="l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v-LV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PPP partnerība</a:t>
            </a:r>
          </a:p>
          <a:p>
            <a:pPr marL="457200" indent="-457200" algn="l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v-LV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Neformālo aprūpētāju atbalsts</a:t>
            </a:r>
          </a:p>
        </p:txBody>
      </p:sp>
    </p:spTree>
    <p:extLst>
      <p:ext uri="{BB962C8B-B14F-4D97-AF65-F5344CB8AC3E}">
        <p14:creationId xmlns:p14="http://schemas.microsoft.com/office/powerpoint/2010/main" val="2020023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A32DF7-CC09-2B40-E7BD-F7DBD3AEB5FA}"/>
              </a:ext>
            </a:extLst>
          </p:cNvPr>
          <p:cNvSpPr txBox="1"/>
          <p:nvPr/>
        </p:nvSpPr>
        <p:spPr>
          <a:xfrm>
            <a:off x="2103119" y="3049665"/>
            <a:ext cx="6878321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67"/>
              </a:spcAft>
            </a:pPr>
            <a:r>
              <a:rPr lang="lv-LV" sz="4000" b="1" kern="100" dirty="0">
                <a:solidFill>
                  <a:srgbClr val="9600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Paldies!</a:t>
            </a:r>
          </a:p>
        </p:txBody>
      </p:sp>
      <p:pic>
        <p:nvPicPr>
          <p:cNvPr id="2" name="Picture 1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69FD6DD6-DCF7-5965-B1AF-0A6A27FC47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99" y="0"/>
            <a:ext cx="2194991" cy="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4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E2C354CC4244AAD24D04F38BE295A" ma:contentTypeVersion="15" ma:contentTypeDescription="Create a new document." ma:contentTypeScope="" ma:versionID="68e20bd62f00454b31382b75aff80468">
  <xsd:schema xmlns:xsd="http://www.w3.org/2001/XMLSchema" xmlns:xs="http://www.w3.org/2001/XMLSchema" xmlns:p="http://schemas.microsoft.com/office/2006/metadata/properties" xmlns:ns2="cd6839ec-e35e-416e-b7ca-5a06424a76a3" xmlns:ns3="0a23c783-c178-4630-93cd-14c3abffabec" targetNamespace="http://schemas.microsoft.com/office/2006/metadata/properties" ma:root="true" ma:fieldsID="a03e90f91899ff57a8c44b7150772fd7" ns2:_="" ns3:_="">
    <xsd:import namespace="cd6839ec-e35e-416e-b7ca-5a06424a76a3"/>
    <xsd:import namespace="0a23c783-c178-4630-93cd-14c3abffabe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839ec-e35e-416e-b7ca-5a06424a76a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2867c64-78ff-4529-8e67-a144ecaf71a6}" ma:internalName="TaxCatchAll" ma:showField="CatchAllData" ma:web="cd6839ec-e35e-416e-b7ca-5a06424a76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3c783-c178-4630-93cd-14c3abffab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15f1a54-530c-4f39-8241-c5660d3b4e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6839ec-e35e-416e-b7ca-5a06424a76a3" xsi:nil="true"/>
    <lcf76f155ced4ddcb4097134ff3c332f xmlns="0a23c783-c178-4630-93cd-14c3abffabe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84E1EA-2E1D-43DD-88E0-0F88AE5017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6839ec-e35e-416e-b7ca-5a06424a76a3"/>
    <ds:schemaRef ds:uri="0a23c783-c178-4630-93cd-14c3abffab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D94E4-CEE6-41BF-9D15-FAC4F1F529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5284F5-4E10-40F7-9ED4-752C3F683CF6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a23c783-c178-4630-93cd-14c3abffabec"/>
    <ds:schemaRef ds:uri="cd6839ec-e35e-416e-b7ca-5a06424a76a3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1347</Words>
  <Application>Microsoft Office PowerPoint</Application>
  <PresentationFormat>Platekrāna</PresentationFormat>
  <Paragraphs>208</Paragraphs>
  <Slides>27</Slides>
  <Notes>26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Jana Muižniece</dc:creator>
  <cp:lastModifiedBy>Dagnija Kaklautina</cp:lastModifiedBy>
  <cp:revision>3</cp:revision>
  <dcterms:created xsi:type="dcterms:W3CDTF">2024-09-09T16:50:16Z</dcterms:created>
  <dcterms:modified xsi:type="dcterms:W3CDTF">2024-09-13T11:27:28Z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0x010100DA7E2C354CC4244AAD24D04F38BE295A</vt:lpwstr>
  </property>
  <property fmtid="{D5CDD505-2E9C-101B-9397-08002B2CF9AE}" pid="3" name="MediaServiceImageTags">
    <vt:lpwstr/>
  </property>
</Properties>
</file>