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7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69" r:id="rId2"/>
    <p:sldMasterId id="2147483673" r:id="rId3"/>
    <p:sldMasterId id="2147483666" r:id="rId4"/>
    <p:sldMasterId id="2147483652" r:id="rId5"/>
    <p:sldMasterId id="2147483659" r:id="rId6"/>
    <p:sldMasterId id="2147483677" r:id="rId7"/>
    <p:sldMasterId id="2147483684" r:id="rId8"/>
  </p:sldMasterIdLst>
  <p:handoutMasterIdLst>
    <p:handoutMasterId r:id="rId23"/>
  </p:handoutMasterIdLst>
  <p:sldIdLst>
    <p:sldId id="272" r:id="rId9"/>
    <p:sldId id="273" r:id="rId10"/>
    <p:sldId id="280" r:id="rId11"/>
    <p:sldId id="274" r:id="rId12"/>
    <p:sldId id="281" r:id="rId13"/>
    <p:sldId id="276" r:id="rId14"/>
    <p:sldId id="282" r:id="rId15"/>
    <p:sldId id="277" r:id="rId16"/>
    <p:sldId id="283" r:id="rId17"/>
    <p:sldId id="278" r:id="rId18"/>
    <p:sldId id="284" r:id="rId19"/>
    <p:sldId id="279" r:id="rId20"/>
    <p:sldId id="285" r:id="rId21"/>
    <p:sldId id="260" r:id="rId22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533"/>
    <a:srgbClr val="39A5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D8013A-C26D-4D26-993F-5439115D1406}" v="35" dt="2024-09-12T13:03:09.0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-380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16384-F37F-4BB2-9CE6-A4D6B1D8FE3A}" type="datetimeFigureOut">
              <a:rPr lang="lv-LV" smtClean="0"/>
              <a:pPr/>
              <a:t>12.09.2024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DB2CC-DE67-40B3-AA93-5E987BE05ED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48669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SA_BF_E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68000" y="4833000"/>
            <a:ext cx="6400800" cy="538609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0" indent="0" algn="ctr">
              <a:buNone/>
              <a:defRPr sz="3500" cap="all" baseline="0">
                <a:solidFill>
                  <a:schemeClr val="tx2"/>
                </a:solidFill>
                <a:latin typeface="Garamond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dirty="0"/>
              <a:t>Teksti</a:t>
            </a:r>
          </a:p>
        </p:txBody>
      </p:sp>
    </p:spTree>
    <p:extLst>
      <p:ext uri="{BB962C8B-B14F-4D97-AF65-F5344CB8AC3E}">
        <p14:creationId xmlns:p14="http://schemas.microsoft.com/office/powerpoint/2010/main" val="2311772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SA_BF_E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68000" y="4833000"/>
            <a:ext cx="6400800" cy="538609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0" indent="0" algn="ctr">
              <a:buNone/>
              <a:defRPr sz="3500" cap="all" baseline="0">
                <a:solidFill>
                  <a:schemeClr val="tx2"/>
                </a:solidFill>
                <a:latin typeface="Garamond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dirty="0"/>
              <a:t>Teksti</a:t>
            </a:r>
          </a:p>
        </p:txBody>
      </p:sp>
    </p:spTree>
    <p:extLst>
      <p:ext uri="{BB962C8B-B14F-4D97-AF65-F5344CB8AC3E}">
        <p14:creationId xmlns:p14="http://schemas.microsoft.com/office/powerpoint/2010/main" val="425930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SA_BF_E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68000" y="4833000"/>
            <a:ext cx="6400800" cy="538609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0" indent="0" algn="ctr">
              <a:buNone/>
              <a:defRPr sz="3500" cap="all" baseline="0">
                <a:solidFill>
                  <a:schemeClr val="tx2"/>
                </a:solidFill>
                <a:latin typeface="Garamond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dirty="0"/>
              <a:t>Teksti</a:t>
            </a:r>
          </a:p>
        </p:txBody>
      </p:sp>
    </p:spTree>
    <p:extLst>
      <p:ext uri="{BB962C8B-B14F-4D97-AF65-F5344CB8AC3E}">
        <p14:creationId xmlns:p14="http://schemas.microsoft.com/office/powerpoint/2010/main" val="2311772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SA_BF_titull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0042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SA_2-udenszi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52000" y="1485000"/>
            <a:ext cx="5040560" cy="2808312"/>
          </a:xfrm>
          <a:prstGeom prst="rect">
            <a:avLst/>
          </a:prstGeom>
        </p:spPr>
        <p:txBody>
          <a:bodyPr lIns="0" tIns="0" rIns="0" bIns="0" anchor="b" anchorCtr="1"/>
          <a:lstStyle>
            <a:lvl1pPr>
              <a:defRPr sz="2800" b="1" cap="all" baseline="0">
                <a:latin typeface="Garamond" pitchFamily="18" charset="0"/>
              </a:defRPr>
            </a:lvl1pPr>
          </a:lstStyle>
          <a:p>
            <a:r>
              <a:rPr lang="lv-LV" dirty="0"/>
              <a:t>prezentācijas virsraksts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691680" y="5065200"/>
            <a:ext cx="5760640" cy="276999"/>
          </a:xfrm>
          <a:prstGeom prst="rect">
            <a:avLst/>
          </a:prstGeom>
        </p:spPr>
        <p:txBody>
          <a:bodyPr lIns="0" tIns="0" rIns="0" bIns="0" anchor="t" anchorCtr="1">
            <a:spAutoFit/>
          </a:bodyPr>
          <a:lstStyle>
            <a:lvl1pPr marL="0" indent="0">
              <a:buNone/>
              <a:defRPr sz="1800" b="0" baseline="0">
                <a:latin typeface="Garamond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dirty="0"/>
              <a:t>Amats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91680" y="5580000"/>
            <a:ext cx="5760640" cy="276999"/>
          </a:xfrm>
          <a:prstGeom prst="rect">
            <a:avLst/>
          </a:prstGeom>
        </p:spPr>
        <p:txBody>
          <a:bodyPr wrap="square" lIns="0" tIns="0" rIns="0" bIns="0" numCol="1" spcCol="0" anchor="t" anchorCtr="1">
            <a:spAutoFit/>
          </a:bodyPr>
          <a:lstStyle>
            <a:lvl1pPr marL="0" indent="0" algn="ctr">
              <a:buNone/>
              <a:defRPr sz="1800">
                <a:latin typeface="Garamond" pitchFamily="18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dirty="0"/>
              <a:t>Datums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692000" y="4608000"/>
            <a:ext cx="5760640" cy="430887"/>
          </a:xfrm>
          <a:prstGeom prst="rect">
            <a:avLst/>
          </a:prstGeom>
        </p:spPr>
        <p:txBody>
          <a:bodyPr lIns="0" tIns="0" rIns="0" bIns="0" anchor="t" anchorCtr="1">
            <a:spAutoFit/>
          </a:bodyPr>
          <a:lstStyle>
            <a:lvl1pPr marL="0" indent="0">
              <a:buNone/>
              <a:defRPr sz="2800" b="0" cap="none" baseline="0">
                <a:latin typeface="Garamond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dirty="0"/>
              <a:t>autors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83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SA_2-uz - noda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79712" y="2949912"/>
            <a:ext cx="5184576" cy="1631216"/>
          </a:xfrm>
          <a:prstGeom prst="rect">
            <a:avLst/>
          </a:prstGeom>
        </p:spPr>
        <p:txBody>
          <a:bodyPr wrap="square" lIns="0" tIns="0" rIns="0" bIns="0" anchor="ctr" anchorCtr="1">
            <a:spAutoFit/>
          </a:bodyPr>
          <a:lstStyle>
            <a:lvl1pPr>
              <a:defRPr sz="5300" b="1" cap="all" baseline="0"/>
            </a:lvl1pPr>
          </a:lstStyle>
          <a:p>
            <a:r>
              <a:rPr lang="lv-LV" dirty="0"/>
              <a:t>Nodaļas nosaukums</a:t>
            </a:r>
          </a:p>
        </p:txBody>
      </p:sp>
    </p:spTree>
    <p:extLst>
      <p:ext uri="{BB962C8B-B14F-4D97-AF65-F5344CB8AC3E}">
        <p14:creationId xmlns:p14="http://schemas.microsoft.com/office/powerpoint/2010/main" val="4205908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SA_1uz_3dali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67744" y="1268760"/>
            <a:ext cx="6419056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>
              <a:defRPr sz="2800"/>
            </a:lvl1pPr>
          </a:lstStyle>
          <a:p>
            <a:r>
              <a:rPr lang="lv-LV" dirty="0"/>
              <a:t>Virsraksts NOSAUKUMI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7744" y="1988840"/>
            <a:ext cx="3168352" cy="4137323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08104" y="1988840"/>
            <a:ext cx="3168000" cy="4137323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790762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SA_1uz_5dali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67744" y="1268760"/>
            <a:ext cx="641905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2800"/>
            </a:lvl1pPr>
          </a:lstStyle>
          <a:p>
            <a:r>
              <a:rPr lang="lv-LV" dirty="0"/>
              <a:t>Virsraksts NOSAUKUMI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744" y="1916832"/>
            <a:ext cx="3168000" cy="73866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744" y="2852936"/>
            <a:ext cx="3168352" cy="36004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8104" y="1916832"/>
            <a:ext cx="3168000" cy="73866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8104" y="2852936"/>
            <a:ext cx="3178696" cy="3600400"/>
          </a:xfrm>
          <a:prstGeom prst="rect">
            <a:avLst/>
          </a:prstGeom>
        </p:spPr>
        <p:txBody>
          <a:bodyPr/>
          <a:lstStyle>
            <a:lvl1pPr algn="ctr">
              <a:defRPr sz="1600"/>
            </a:lvl1pPr>
            <a:lvl2pPr algn="ctr"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334744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SA_1-uz_1dali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67744" y="1268760"/>
            <a:ext cx="641905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2800"/>
            </a:lvl1pPr>
          </a:lstStyle>
          <a:p>
            <a:r>
              <a:rPr lang="lv-LV" dirty="0"/>
              <a:t>Virsraksts NOSAUKUMI</a:t>
            </a:r>
          </a:p>
        </p:txBody>
      </p:sp>
    </p:spTree>
    <p:extLst>
      <p:ext uri="{BB962C8B-B14F-4D97-AF65-F5344CB8AC3E}">
        <p14:creationId xmlns:p14="http://schemas.microsoft.com/office/powerpoint/2010/main" val="3741081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SA_1-uz_2-dali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67744" y="1196752"/>
            <a:ext cx="6419056" cy="43088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2800" baseline="0"/>
            </a:lvl1pPr>
          </a:lstStyle>
          <a:p>
            <a:r>
              <a:rPr lang="lv-LV" dirty="0"/>
              <a:t>Virsraksts NOSAUKUMI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67744" y="1988840"/>
            <a:ext cx="6408712" cy="4464496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0"/>
              </a:spcBef>
              <a:buFont typeface="Arial" pitchFamily="34" charset="0"/>
              <a:buNone/>
              <a:defRPr sz="1600" baseline="0"/>
            </a:lvl1pPr>
            <a:lvl2pPr marL="742950" indent="-285750">
              <a:buFont typeface="Arial" pitchFamily="34" charset="0"/>
              <a:buNone/>
              <a:defRPr sz="1600" b="1" baseline="0">
                <a:latin typeface="+mn-lt"/>
              </a:defRPr>
            </a:lvl2pPr>
            <a:lvl3pPr marL="914400" indent="0">
              <a:buNone/>
              <a:defRPr sz="1600">
                <a:solidFill>
                  <a:srgbClr val="A90533"/>
                </a:solidFill>
                <a:latin typeface="Garamond" pitchFamily="18" charset="0"/>
              </a:defRPr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lvl="0" indent="0">
              <a:spcBef>
                <a:spcPts val="0"/>
              </a:spcBef>
            </a:pPr>
            <a:r>
              <a:rPr lang="lv-LV" dirty="0"/>
              <a:t>Teksts - lieto PELĒKO </a:t>
            </a:r>
            <a:r>
              <a:rPr lang="lv-LV" dirty="0" err="1"/>
              <a:t>Regular</a:t>
            </a:r>
            <a:r>
              <a:rPr lang="lv-LV" dirty="0"/>
              <a:t>, nelielam uzsvaram būtiskiem vārdiem PELĒKO </a:t>
            </a:r>
            <a:r>
              <a:rPr lang="lv-LV" dirty="0" err="1"/>
              <a:t>Bold</a:t>
            </a:r>
            <a:r>
              <a:rPr lang="lv-LV" dirty="0"/>
              <a:t>, lai īpaši izceltu kādu domu lietojam LSA SARKANO </a:t>
            </a:r>
            <a:r>
              <a:rPr lang="lv-LV" dirty="0" err="1"/>
              <a:t>Bold</a:t>
            </a:r>
            <a:endParaRPr lang="lv-LV" sz="1600" dirty="0">
              <a:solidFill>
                <a:srgbClr val="6D6E7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321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SA_bezUz_3 dali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67744" y="1268760"/>
            <a:ext cx="6419056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>
              <a:defRPr sz="2800"/>
            </a:lvl1pPr>
          </a:lstStyle>
          <a:p>
            <a:r>
              <a:rPr lang="lv-LV" dirty="0"/>
              <a:t>Virsraksts NOSAUKUMI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8840"/>
            <a:ext cx="4038600" cy="4464496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8840"/>
            <a:ext cx="4038600" cy="4464496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537819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SA_bezUz_5 dali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67744" y="1268760"/>
            <a:ext cx="6419056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>
              <a:defRPr sz="2800"/>
            </a:lvl1pPr>
          </a:lstStyle>
          <a:p>
            <a:r>
              <a:rPr lang="lv-LV" dirty="0"/>
              <a:t>Virsraksts NOSAUKUMI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36912"/>
            <a:ext cx="4040188" cy="3816423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844824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36912"/>
            <a:ext cx="4041775" cy="3816423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828982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SA_bezUz_1 dali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67744" y="1268760"/>
            <a:ext cx="6419056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>
              <a:defRPr sz="2800"/>
            </a:lvl1pPr>
          </a:lstStyle>
          <a:p>
            <a:r>
              <a:rPr lang="lv-LV" dirty="0"/>
              <a:t>Virsraksts NOSAUKUMI</a:t>
            </a:r>
          </a:p>
        </p:txBody>
      </p:sp>
    </p:spTree>
    <p:extLst>
      <p:ext uri="{BB962C8B-B14F-4D97-AF65-F5344CB8AC3E}">
        <p14:creationId xmlns:p14="http://schemas.microsoft.com/office/powerpoint/2010/main" val="1136449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SA_bezUz_2 dali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67744" y="1268760"/>
            <a:ext cx="6419056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>
              <a:defRPr sz="2800"/>
            </a:lvl1pPr>
          </a:lstStyle>
          <a:p>
            <a:r>
              <a:rPr lang="lv-LV" dirty="0"/>
              <a:t>Virsraksts NOSAUKUMI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988840"/>
            <a:ext cx="8229600" cy="4464496"/>
          </a:xfrm>
          <a:prstGeom prst="rect">
            <a:avLst/>
          </a:prstGeom>
        </p:spPr>
        <p:txBody>
          <a:bodyPr/>
          <a:lstStyle>
            <a:lvl1pPr>
              <a:buNone/>
              <a:defRPr sz="1600"/>
            </a:lvl1pPr>
          </a:lstStyle>
          <a:p>
            <a:pPr marL="0" lvl="0" indent="0">
              <a:spcBef>
                <a:spcPts val="0"/>
              </a:spcBef>
            </a:pPr>
            <a:r>
              <a:rPr lang="lv-LV" dirty="0"/>
              <a:t>Teksts - lieto PELĒKO </a:t>
            </a:r>
            <a:r>
              <a:rPr lang="lv-LV" dirty="0" err="1"/>
              <a:t>Regular</a:t>
            </a:r>
            <a:r>
              <a:rPr lang="lv-LV" dirty="0"/>
              <a:t>, nelielam uzsvaram būtiskiem vārdiem PELĒKO </a:t>
            </a:r>
            <a:r>
              <a:rPr lang="lv-LV" dirty="0" err="1"/>
              <a:t>Bold</a:t>
            </a:r>
            <a:r>
              <a:rPr lang="lv-LV" dirty="0"/>
              <a:t>, lai īpaši izceltu kādu domu lietojam LSA SARKANO </a:t>
            </a:r>
            <a:r>
              <a:rPr lang="lv-LV" dirty="0" err="1"/>
              <a:t>Bold</a:t>
            </a:r>
            <a:endParaRPr lang="lv-LV" sz="1600" dirty="0">
              <a:solidFill>
                <a:srgbClr val="6D6E7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14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1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772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2468431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9679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1774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7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9802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3878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0825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79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305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86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e-aprupe.lv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samariesi.lv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pakšvirsraksts 3">
            <a:extLst>
              <a:ext uri="{FF2B5EF4-FFF2-40B4-BE49-F238E27FC236}">
                <a16:creationId xmlns:a16="http://schemas.microsoft.com/office/drawing/2014/main" id="{86E0093C-2BF6-C701-5700-FBDC24C1CF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622620"/>
            <a:ext cx="6400800" cy="492443"/>
          </a:xfrm>
        </p:spPr>
        <p:txBody>
          <a:bodyPr/>
          <a:lstStyle/>
          <a:p>
            <a:r>
              <a:rPr lang="lv-LV" sz="3200" b="1" dirty="0">
                <a:solidFill>
                  <a:srgbClr val="A90533"/>
                </a:solidFill>
              </a:rPr>
              <a:t>Aprūpe šķērsgriezumā</a:t>
            </a:r>
          </a:p>
        </p:txBody>
      </p:sp>
      <p:sp>
        <p:nvSpPr>
          <p:cNvPr id="5" name="Apakšvirsraksts 3">
            <a:extLst>
              <a:ext uri="{FF2B5EF4-FFF2-40B4-BE49-F238E27FC236}">
                <a16:creationId xmlns:a16="http://schemas.microsoft.com/office/drawing/2014/main" id="{491D5D93-CD88-1B6A-908E-C9597098C1EC}"/>
              </a:ext>
            </a:extLst>
          </p:cNvPr>
          <p:cNvSpPr txBox="1">
            <a:spLocks/>
          </p:cNvSpPr>
          <p:nvPr/>
        </p:nvSpPr>
        <p:spPr>
          <a:xfrm>
            <a:off x="2915816" y="3429000"/>
            <a:ext cx="3312368" cy="1274195"/>
          </a:xfrm>
          <a:prstGeom prst="rect">
            <a:avLst/>
          </a:prstGeom>
        </p:spPr>
        <p:txBody>
          <a:bodyPr wrap="square" lIns="0" tIns="0" rIns="0" bIns="0" anchor="ctr" anchorCtr="1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500" kern="1200" cap="all" baseline="0">
                <a:solidFill>
                  <a:schemeClr val="tx2"/>
                </a:solidFill>
                <a:latin typeface="Garamond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Tx/>
              <a:buChar char="-"/>
            </a:pPr>
            <a:r>
              <a:rPr lang="lv-LV" sz="1800" b="1" dirty="0">
                <a:solidFill>
                  <a:schemeClr val="tx1"/>
                </a:solidFill>
              </a:rPr>
              <a:t>Mobilā</a:t>
            </a:r>
          </a:p>
          <a:p>
            <a:pPr marL="342900" indent="-342900" algn="l">
              <a:buFontTx/>
              <a:buChar char="-"/>
            </a:pPr>
            <a:r>
              <a:rPr lang="lv-LV" sz="1800" b="1" dirty="0">
                <a:solidFill>
                  <a:schemeClr val="tx1"/>
                </a:solidFill>
              </a:rPr>
              <a:t>Sociālā</a:t>
            </a:r>
          </a:p>
          <a:p>
            <a:pPr marL="342900" indent="-342900" algn="l">
              <a:buFontTx/>
              <a:buChar char="-"/>
            </a:pPr>
            <a:r>
              <a:rPr lang="lv-LV" sz="1800" b="1" dirty="0">
                <a:solidFill>
                  <a:schemeClr val="tx1"/>
                </a:solidFill>
              </a:rPr>
              <a:t>Paliatīvā-integrētā</a:t>
            </a:r>
          </a:p>
          <a:p>
            <a:pPr marL="342900" indent="-342900" algn="l">
              <a:buFontTx/>
              <a:buChar char="-"/>
            </a:pPr>
            <a:r>
              <a:rPr lang="lv-LV" sz="1800" b="1" dirty="0">
                <a:solidFill>
                  <a:schemeClr val="tx1"/>
                </a:solidFill>
              </a:rPr>
              <a:t>Ģimenes tipa</a:t>
            </a:r>
          </a:p>
        </p:txBody>
      </p:sp>
      <p:pic>
        <p:nvPicPr>
          <p:cNvPr id="7" name="Attēls 6">
            <a:extLst>
              <a:ext uri="{FF2B5EF4-FFF2-40B4-BE49-F238E27FC236}">
                <a16:creationId xmlns:a16="http://schemas.microsoft.com/office/drawing/2014/main" id="{ADC60930-FB28-6B45-4951-0A496AD09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971" y="786952"/>
            <a:ext cx="1486029" cy="46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46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pakšvirsraksts 1">
            <a:extLst>
              <a:ext uri="{FF2B5EF4-FFF2-40B4-BE49-F238E27FC236}">
                <a16:creationId xmlns:a16="http://schemas.microsoft.com/office/drawing/2014/main" id="{857785C2-EEE7-E41B-F8EA-6402353FFE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9712" y="2711880"/>
            <a:ext cx="4824536" cy="1434239"/>
          </a:xfrm>
        </p:spPr>
        <p:txBody>
          <a:bodyPr/>
          <a:lstStyle/>
          <a:p>
            <a:r>
              <a:rPr lang="lv-LV" sz="3200" kern="100" dirty="0">
                <a:solidFill>
                  <a:schemeClr val="accent6">
                    <a:lumMod val="10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LOLITA GRĪNVALDE</a:t>
            </a:r>
          </a:p>
          <a:p>
            <a:endParaRPr lang="lv-LV" sz="1800" kern="100" dirty="0">
              <a:solidFill>
                <a:schemeClr val="accent6">
                  <a:lumMod val="10000"/>
                </a:schemeClr>
              </a:solidFill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lv-LV" sz="1800" kern="100" dirty="0">
                <a:solidFill>
                  <a:srgbClr val="7F7F7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LSA</a:t>
            </a:r>
            <a:r>
              <a:rPr lang="lv-LV" sz="1800" kern="100" dirty="0">
                <a:solidFill>
                  <a:srgbClr val="AC000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KURZEMES UN ZEMGALES SOCIĀLO PAKALPOJUMU VADĪTĀJA</a:t>
            </a:r>
            <a:endParaRPr lang="lv-LV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Attēls 2">
            <a:extLst>
              <a:ext uri="{FF2B5EF4-FFF2-40B4-BE49-F238E27FC236}">
                <a16:creationId xmlns:a16="http://schemas.microsoft.com/office/drawing/2014/main" id="{D315779B-5886-9A9E-4EC8-780007F9C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971" y="786952"/>
            <a:ext cx="1486029" cy="46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730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E814A802-E541-FD53-5367-7083861DC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48" y="3068960"/>
            <a:ext cx="4499992" cy="298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pakšvirsraksts 1">
            <a:extLst>
              <a:ext uri="{FF2B5EF4-FFF2-40B4-BE49-F238E27FC236}">
                <a16:creationId xmlns:a16="http://schemas.microsoft.com/office/drawing/2014/main" id="{EE037144-CE27-1E19-8072-750B3D942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5515" y="6309320"/>
            <a:ext cx="5040560" cy="369332"/>
          </a:xfrm>
        </p:spPr>
        <p:txBody>
          <a:bodyPr/>
          <a:lstStyle/>
          <a:p>
            <a:r>
              <a:rPr lang="lv-LV" sz="2400" dirty="0">
                <a:solidFill>
                  <a:srgbClr val="A90533"/>
                </a:solidFill>
              </a:rPr>
              <a:t>Mobilais aprūpes komplekss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7A3CAE88-31E6-F726-D336-A33390501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9528" y="3091546"/>
            <a:ext cx="2531446" cy="2938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1ADAC9-9261-7C44-2FC6-2F3532702747}"/>
              </a:ext>
            </a:extLst>
          </p:cNvPr>
          <p:cNvSpPr txBox="1"/>
          <p:nvPr/>
        </p:nvSpPr>
        <p:spPr>
          <a:xfrm>
            <a:off x="917848" y="758636"/>
            <a:ext cx="683367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lv-LV" sz="1600" dirty="0"/>
              <a:t>SAMARIEŠU APRŪPES BUSIŅŠ DODAS PIE CILVĒKIEM JAU 10 GADUS – UN TAS VĒL AIZVIEN IR UNIKĀLS RISINĀJUMS</a:t>
            </a:r>
          </a:p>
          <a:p>
            <a:pPr marL="285750" indent="-285750" algn="just">
              <a:buFontTx/>
              <a:buChar char="-"/>
            </a:pPr>
            <a:endParaRPr lang="lv-LV" sz="1600" dirty="0"/>
          </a:p>
          <a:p>
            <a:pPr marL="285750" indent="-285750" algn="just">
              <a:buFontTx/>
              <a:buChar char="-"/>
            </a:pPr>
            <a:r>
              <a:rPr lang="lv-LV" sz="1600" dirty="0">
                <a:solidFill>
                  <a:srgbClr val="A90533"/>
                </a:solidFill>
              </a:rPr>
              <a:t>PIEEJAMS 20 PAŠVALDĪBĀS</a:t>
            </a:r>
          </a:p>
          <a:p>
            <a:pPr marL="285750" indent="-285750" algn="just">
              <a:buFontTx/>
              <a:buChar char="-"/>
            </a:pPr>
            <a:endParaRPr lang="lv-LV" sz="1600" dirty="0"/>
          </a:p>
          <a:p>
            <a:pPr marL="285750" indent="-285750" algn="just">
              <a:buFontTx/>
              <a:buChar char="-"/>
            </a:pPr>
            <a:r>
              <a:rPr lang="lv-LV" sz="1600" dirty="0"/>
              <a:t>KOPĀ NOBRAUKTI TEJU 800 000KM, DESMIT GADU LAIKĀ SNIEDZOT ATBALSTU VAIRĀKIEM TŪKSTOŠIEM SENIORU</a:t>
            </a:r>
          </a:p>
          <a:p>
            <a:endParaRPr lang="lv-LV" sz="1600" dirty="0"/>
          </a:p>
        </p:txBody>
      </p:sp>
    </p:spTree>
    <p:extLst>
      <p:ext uri="{BB962C8B-B14F-4D97-AF65-F5344CB8AC3E}">
        <p14:creationId xmlns:p14="http://schemas.microsoft.com/office/powerpoint/2010/main" val="130534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pakšvirsraksts 1">
            <a:extLst>
              <a:ext uri="{FF2B5EF4-FFF2-40B4-BE49-F238E27FC236}">
                <a16:creationId xmlns:a16="http://schemas.microsoft.com/office/drawing/2014/main" id="{84CF69E1-6F65-BC18-4E8D-07E9122DC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9712" y="2755738"/>
            <a:ext cx="4824536" cy="1346522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lv-LV" sz="3200" kern="100" dirty="0">
                <a:solidFill>
                  <a:schemeClr val="accent6">
                    <a:lumMod val="10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INTA GERHARDE</a:t>
            </a:r>
            <a:endParaRPr lang="lv-LV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lv-LV" sz="1800" kern="100" dirty="0">
                <a:solidFill>
                  <a:srgbClr val="7F7F7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LSA</a:t>
            </a:r>
            <a:r>
              <a:rPr lang="lv-LV" sz="1800" kern="100" dirty="0">
                <a:solidFill>
                  <a:srgbClr val="AC000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PALIATĪVĀS APRŪPES MOBILĀS KOMANDAS VADĪTĀJA</a:t>
            </a:r>
            <a:endParaRPr lang="lv-LV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1C8FF111-FE0C-344B-998A-36A1314BC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971" y="786952"/>
            <a:ext cx="1486029" cy="46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954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pakšvirsraksts 1">
            <a:extLst>
              <a:ext uri="{FF2B5EF4-FFF2-40B4-BE49-F238E27FC236}">
                <a16:creationId xmlns:a16="http://schemas.microsoft.com/office/drawing/2014/main" id="{EE037144-CE27-1E19-8072-750B3D942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9792" y="6217351"/>
            <a:ext cx="6345292" cy="369332"/>
          </a:xfrm>
        </p:spPr>
        <p:txBody>
          <a:bodyPr/>
          <a:lstStyle/>
          <a:p>
            <a:r>
              <a:rPr lang="lv-LV" sz="2400" dirty="0">
                <a:solidFill>
                  <a:srgbClr val="A90533"/>
                </a:solidFill>
                <a:latin typeface="+mn-lt"/>
              </a:rPr>
              <a:t>Paliatīvās aprūpes mobilā komanda</a:t>
            </a:r>
          </a:p>
        </p:txBody>
      </p:sp>
      <p:pic>
        <p:nvPicPr>
          <p:cNvPr id="6" name="Attēls 5" descr="Attēls, kurā ir ārpus telpām, sauszemes transportlīdzeklis, transportlīdzeklis, debesis&#10;&#10;Apraksts ģenerēts automātiski">
            <a:extLst>
              <a:ext uri="{FF2B5EF4-FFF2-40B4-BE49-F238E27FC236}">
                <a16:creationId xmlns:a16="http://schemas.microsoft.com/office/drawing/2014/main" id="{621BBCC0-B68F-0B54-67D7-4D02780F51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544593"/>
            <a:ext cx="4788024" cy="266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7C5925-D434-4995-6244-5DE8C7D864A0}"/>
              </a:ext>
            </a:extLst>
          </p:cNvPr>
          <p:cNvSpPr txBox="1"/>
          <p:nvPr/>
        </p:nvSpPr>
        <p:spPr>
          <a:xfrm>
            <a:off x="679274" y="980728"/>
            <a:ext cx="634529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rgbClr val="A90533"/>
                </a:solidFill>
              </a:rPr>
              <a:t>NO PILOTPROJEKTA RĪGĀ UN LATGALĒ LĪDZ VALSTS APMAKSĀTAM PAKALPOJUMAM VISĀ LATVIJĀ</a:t>
            </a:r>
          </a:p>
          <a:p>
            <a:endParaRPr lang="lv-LV" dirty="0"/>
          </a:p>
          <a:p>
            <a:endParaRPr lang="lv-LV" dirty="0"/>
          </a:p>
          <a:p>
            <a:pPr marL="285750" indent="-285750">
              <a:buFontTx/>
              <a:buChar char="-"/>
            </a:pPr>
            <a:r>
              <a:rPr lang="lv-LV" sz="1600" dirty="0"/>
              <a:t>SOCIĀLĀ UN MEDICĪNISKĀ APRŪPE</a:t>
            </a:r>
          </a:p>
          <a:p>
            <a:endParaRPr lang="lv-LV" sz="1600" dirty="0"/>
          </a:p>
          <a:p>
            <a:pPr marL="285750" indent="-285750">
              <a:buFontTx/>
              <a:buChar char="-"/>
            </a:pPr>
            <a:r>
              <a:rPr lang="lv-LV" sz="1600" dirty="0"/>
              <a:t>TEHNISKO PALĪGLĪDZEKĻU NODROŠINĀJUMS</a:t>
            </a:r>
          </a:p>
          <a:p>
            <a:pPr marL="285750" indent="-285750">
              <a:buFontTx/>
              <a:buChar char="-"/>
            </a:pPr>
            <a:endParaRPr lang="lv-LV" sz="1600" dirty="0"/>
          </a:p>
          <a:p>
            <a:pPr marL="285750" indent="-285750">
              <a:buFontTx/>
              <a:buChar char="-"/>
            </a:pPr>
            <a:r>
              <a:rPr lang="lv-LV" sz="1600" dirty="0"/>
              <a:t>GARĪGAIS UN PSIHOLOĢISKAIS ATBALSTS</a:t>
            </a:r>
          </a:p>
          <a:p>
            <a:endParaRPr lang="lv-LV" sz="1600" dirty="0"/>
          </a:p>
          <a:p>
            <a:pPr marL="285750" indent="-285750">
              <a:buFontTx/>
              <a:buChar char="-"/>
            </a:pPr>
            <a:r>
              <a:rPr lang="lv-LV" sz="1600" dirty="0"/>
              <a:t>TUVINIEKU APMĀCĪBA</a:t>
            </a:r>
          </a:p>
        </p:txBody>
      </p:sp>
    </p:spTree>
    <p:extLst>
      <p:ext uri="{BB962C8B-B14F-4D97-AF65-F5344CB8AC3E}">
        <p14:creationId xmlns:p14="http://schemas.microsoft.com/office/powerpoint/2010/main" val="3377398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pakšvirsraksts 1">
            <a:extLst>
              <a:ext uri="{FF2B5EF4-FFF2-40B4-BE49-F238E27FC236}">
                <a16:creationId xmlns:a16="http://schemas.microsoft.com/office/drawing/2014/main" id="{84CF69E1-6F65-BC18-4E8D-07E9122DC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5736" y="2636912"/>
            <a:ext cx="4536504" cy="1346522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lv-LV" sz="3200" kern="100" dirty="0">
                <a:solidFill>
                  <a:schemeClr val="accent6">
                    <a:lumMod val="10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Sandra naida</a:t>
            </a:r>
            <a:endParaRPr lang="lv-LV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lv-LV" sz="1800" kern="100" dirty="0">
                <a:solidFill>
                  <a:srgbClr val="7F7F7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LSA</a:t>
            </a:r>
            <a:r>
              <a:rPr lang="lv-LV" sz="1800" kern="100" dirty="0">
                <a:solidFill>
                  <a:srgbClr val="AC000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SOCIĀLĀS APRŪPES CENTRA </a:t>
            </a:r>
            <a:r>
              <a:rPr lang="lv-LV" sz="1800" kern="100" dirty="0">
                <a:solidFill>
                  <a:srgbClr val="7F7F7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lv-LV" sz="1800" kern="100" dirty="0">
                <a:solidFill>
                  <a:srgbClr val="AC000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SENRĪGA</a:t>
            </a:r>
            <a:r>
              <a:rPr lang="lv-LV" sz="1800" kern="100" dirty="0">
                <a:solidFill>
                  <a:srgbClr val="7F7F7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” </a:t>
            </a:r>
            <a:r>
              <a:rPr lang="lv-LV" sz="1800" kern="100" dirty="0">
                <a:solidFill>
                  <a:srgbClr val="AC000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VADĪTĀJA</a:t>
            </a:r>
            <a:endParaRPr lang="lv-LV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1C8FF111-FE0C-344B-998A-36A1314BC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971" y="786952"/>
            <a:ext cx="1486029" cy="46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31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pakšvirsraksts 1">
            <a:extLst>
              <a:ext uri="{FF2B5EF4-FFF2-40B4-BE49-F238E27FC236}">
                <a16:creationId xmlns:a16="http://schemas.microsoft.com/office/drawing/2014/main" id="{EE037144-CE27-1E19-8072-750B3D942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469" y="6267818"/>
            <a:ext cx="3744416" cy="369332"/>
          </a:xfrm>
        </p:spPr>
        <p:txBody>
          <a:bodyPr/>
          <a:lstStyle/>
          <a:p>
            <a:r>
              <a:rPr lang="lv-LV" sz="2400" dirty="0">
                <a:solidFill>
                  <a:srgbClr val="A90533"/>
                </a:solidFill>
              </a:rPr>
              <a:t>Ģimenes tipa aprūpe</a:t>
            </a:r>
          </a:p>
        </p:txBody>
      </p:sp>
      <p:pic>
        <p:nvPicPr>
          <p:cNvPr id="6" name="Attēls 5" descr="Attēls, kurā ir apģērbs, iekštelpu, persona, cilvēka seja&#10;&#10;Apraksts ģenerēts automātiski">
            <a:extLst>
              <a:ext uri="{FF2B5EF4-FFF2-40B4-BE49-F238E27FC236}">
                <a16:creationId xmlns:a16="http://schemas.microsoft.com/office/drawing/2014/main" id="{BAD50397-9BC1-E3FB-1DC0-29AC78BA42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597" y="476672"/>
            <a:ext cx="2592288" cy="1944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Attēls 3" descr="Attēls, kurā ir apģērbs, persona, vīrietis, ratiņkrēsls&#10;&#10;Apraksts ģenerēts automātiski">
            <a:extLst>
              <a:ext uri="{FF2B5EF4-FFF2-40B4-BE49-F238E27FC236}">
                <a16:creationId xmlns:a16="http://schemas.microsoft.com/office/drawing/2014/main" id="{0B0875E8-D524-6798-22E4-E114820846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241080"/>
            <a:ext cx="3318805" cy="1866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Attēls 6" descr="Attēls, kurā ir siena, iekštelpu, apģērbs, apavi&#10;&#10;Apraksts ģenerēts automātiski">
            <a:extLst>
              <a:ext uri="{FF2B5EF4-FFF2-40B4-BE49-F238E27FC236}">
                <a16:creationId xmlns:a16="http://schemas.microsoft.com/office/drawing/2014/main" id="{C020FAB1-1310-9A9E-3ED5-BEAA50F2FB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747" y="2773197"/>
            <a:ext cx="2495234" cy="3326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853961-3BDA-EA8F-CE51-20AE8EED67FB}"/>
              </a:ext>
            </a:extLst>
          </p:cNvPr>
          <p:cNvSpPr txBox="1"/>
          <p:nvPr/>
        </p:nvSpPr>
        <p:spPr>
          <a:xfrm>
            <a:off x="389549" y="1070981"/>
            <a:ext cx="56694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dirty="0">
                <a:solidFill>
                  <a:srgbClr val="A90533"/>
                </a:solidFill>
              </a:rPr>
              <a:t>SENRĪGA – PIRMAIS 4. PAAUDZES JEB ĢIMENES TIPA APRŪPES CENTRS PILSĒTVIDĒ, SNIEDZOT PAKALPOJUMU KOPŠ 2021.GADA</a:t>
            </a:r>
          </a:p>
          <a:p>
            <a:endParaRPr lang="lv-LV" dirty="0"/>
          </a:p>
          <a:p>
            <a:endParaRPr lang="lv-LV" dirty="0"/>
          </a:p>
          <a:p>
            <a:pPr marL="285750" indent="-285750">
              <a:buFontTx/>
              <a:buChar char="-"/>
            </a:pPr>
            <a:r>
              <a:rPr lang="lv-LV" sz="1600" dirty="0"/>
              <a:t>ĢIMENISKA VIDE, KUR CILVĒKA IKDIENAS RITMS TIEK IESPĒJAMI PIELĀGOTS MĀJAS DZĪVEI</a:t>
            </a:r>
          </a:p>
          <a:p>
            <a:pPr marL="285750" indent="-285750">
              <a:buFontTx/>
              <a:buChar char="-"/>
            </a:pPr>
            <a:endParaRPr lang="lv-LV" dirty="0"/>
          </a:p>
          <a:p>
            <a:pPr marL="285750" indent="-285750">
              <a:buFontTx/>
              <a:buChar char="-"/>
            </a:pPr>
            <a:r>
              <a:rPr lang="lv-LV" sz="1600" dirty="0"/>
              <a:t>PIEMĒROTS KLIENTIEM AR DEMENCI</a:t>
            </a:r>
          </a:p>
          <a:p>
            <a:pPr marL="285750" indent="-285750">
              <a:buFontTx/>
              <a:buChar char="-"/>
            </a:pPr>
            <a:endParaRPr lang="lv-LV" sz="1600" dirty="0"/>
          </a:p>
          <a:p>
            <a:pPr marL="285750" indent="-285750">
              <a:buFontTx/>
              <a:buChar char="-"/>
            </a:pPr>
            <a:r>
              <a:rPr lang="lv-LV" sz="1600" dirty="0"/>
              <a:t>VIETA, KO 100 SENIORI SAUC PAR MĀJĀM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697598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pakšvirsraksts 1">
            <a:extLst>
              <a:ext uri="{FF2B5EF4-FFF2-40B4-BE49-F238E27FC236}">
                <a16:creationId xmlns:a16="http://schemas.microsoft.com/office/drawing/2014/main" id="{84CF69E1-6F65-BC18-4E8D-07E9122DC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5736" y="2798398"/>
            <a:ext cx="4536504" cy="1023550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lv-LV" sz="3200" kern="100" dirty="0">
                <a:solidFill>
                  <a:schemeClr val="accent6">
                    <a:lumMod val="10000"/>
                  </a:schemeClr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Rihards bērziņš</a:t>
            </a:r>
            <a:endParaRPr lang="lv-LV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lv-LV" sz="1800" kern="100" dirty="0">
                <a:solidFill>
                  <a:srgbClr val="7F7F7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LSA</a:t>
            </a:r>
            <a:r>
              <a:rPr lang="lv-LV" sz="1800" kern="100" dirty="0">
                <a:solidFill>
                  <a:srgbClr val="AC000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E-APRŪPES VADĪTĀJS</a:t>
            </a:r>
            <a:endParaRPr lang="lv-LV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1C8FF111-FE0C-344B-998A-36A1314BC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971" y="786952"/>
            <a:ext cx="1486029" cy="46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911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pakšvirsraksts 1">
            <a:extLst>
              <a:ext uri="{FF2B5EF4-FFF2-40B4-BE49-F238E27FC236}">
                <a16:creationId xmlns:a16="http://schemas.microsoft.com/office/drawing/2014/main" id="{EE037144-CE27-1E19-8072-750B3D942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3548" y="6165304"/>
            <a:ext cx="1656184" cy="369332"/>
          </a:xfrm>
        </p:spPr>
        <p:txBody>
          <a:bodyPr/>
          <a:lstStyle/>
          <a:p>
            <a:r>
              <a:rPr lang="lv-LV" sz="2400" dirty="0">
                <a:solidFill>
                  <a:srgbClr val="A90533"/>
                </a:solidFill>
              </a:rPr>
              <a:t>E-aprūpe</a:t>
            </a:r>
          </a:p>
        </p:txBody>
      </p:sp>
      <p:pic>
        <p:nvPicPr>
          <p:cNvPr id="4" name="Attēls 3" descr="Attēls, kurā ir teksts, portatīva sakaru ierīce, Sakaru ierīce, mobilais tālrunis&#10;&#10;Apraksts ģenerēts automātiski">
            <a:extLst>
              <a:ext uri="{FF2B5EF4-FFF2-40B4-BE49-F238E27FC236}">
                <a16:creationId xmlns:a16="http://schemas.microsoft.com/office/drawing/2014/main" id="{CB019271-5FD5-99F2-7865-336F703AE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027207"/>
            <a:ext cx="1800199" cy="2900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Attēls 5" descr="Attēls, kurā ir teksts, Sakaru ierīce, portatīva sakaru ierīce, mobilais tālrunis&#10;&#10;Apraksts ģenerēts automātiski">
            <a:extLst>
              <a:ext uri="{FF2B5EF4-FFF2-40B4-BE49-F238E27FC236}">
                <a16:creationId xmlns:a16="http://schemas.microsoft.com/office/drawing/2014/main" id="{3CE03FA8-59FE-07A8-2CB8-D6CB1C04A8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00946"/>
            <a:ext cx="1872208" cy="2826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A4F0D5-A61F-826D-32AB-C6707BCE0F27}"/>
              </a:ext>
            </a:extLst>
          </p:cNvPr>
          <p:cNvSpPr txBox="1"/>
          <p:nvPr/>
        </p:nvSpPr>
        <p:spPr>
          <a:xfrm>
            <a:off x="2339752" y="116632"/>
            <a:ext cx="6408712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000" dirty="0">
                <a:solidFill>
                  <a:srgbClr val="A90533"/>
                </a:solidFill>
              </a:rPr>
              <a:t>SAMARIEŠU IZSTRĀDĀTA SOCIĀLO PAKALPOJUMU ADMINISTRĒŠANAS SISTĒMA </a:t>
            </a:r>
            <a:r>
              <a:rPr lang="lv-LV" sz="2400" dirty="0" err="1">
                <a:solidFill>
                  <a:srgbClr val="A90533"/>
                </a:solidFill>
              </a:rPr>
              <a:t>APSis</a:t>
            </a:r>
            <a:endParaRPr lang="lv-LV" sz="2400" dirty="0">
              <a:solidFill>
                <a:srgbClr val="A90533"/>
              </a:solidFill>
            </a:endParaRPr>
          </a:p>
          <a:p>
            <a:pPr algn="ctr"/>
            <a:endParaRPr lang="lv-LV" b="1" dirty="0"/>
          </a:p>
          <a:p>
            <a:pPr marL="285750" indent="-285750">
              <a:buFontTx/>
              <a:buChar char="-"/>
            </a:pPr>
            <a:r>
              <a:rPr lang="lv-LV" sz="1600" dirty="0"/>
              <a:t>VĪZIJA IR VIENOTĀ SISTĒMĀ NODROŠINĀT VISU SOCIĀLO PAKALPOJUMU SPEKTRU NO KLIENTU REĢISTRĒŠANAS, IZVĒRTĒŠANAS LĪDZ VISU SOCIĀLO PAKALPOJUMU PLĀNOŠANAI, IZPILDEI UN APKOPOJUMAM</a:t>
            </a:r>
          </a:p>
          <a:p>
            <a:pPr marL="285750" indent="-285750">
              <a:buFontTx/>
              <a:buChar char="-"/>
            </a:pPr>
            <a:endParaRPr lang="lv-LV" sz="1600" dirty="0"/>
          </a:p>
          <a:p>
            <a:pPr marL="285750" indent="-285750">
              <a:buFontTx/>
              <a:buChar char="-"/>
            </a:pPr>
            <a:r>
              <a:rPr lang="lv-LV" sz="1600" dirty="0"/>
              <a:t>PIEEJAMA NO JEBKURAS IERĪCES AR INTERNETU, MĀJASLAPĀ </a:t>
            </a:r>
            <a:r>
              <a:rPr lang="lv-LV" sz="1600" dirty="0">
                <a:solidFill>
                  <a:srgbClr val="A9053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www.e-aprupe.lv</a:t>
            </a:r>
            <a:r>
              <a:rPr lang="lv-LV" sz="1600" dirty="0">
                <a:solidFill>
                  <a:srgbClr val="A90533"/>
                </a:solidFill>
              </a:rPr>
              <a:t> </a:t>
            </a:r>
            <a:r>
              <a:rPr lang="lv-LV" sz="1600" dirty="0"/>
              <a:t>(attālināta darbība) </a:t>
            </a:r>
          </a:p>
          <a:p>
            <a:pPr marL="285750" indent="-285750">
              <a:buFontTx/>
              <a:buChar char="-"/>
            </a:pPr>
            <a:endParaRPr lang="lv-LV" sz="1600" dirty="0"/>
          </a:p>
          <a:p>
            <a:pPr marL="285750" indent="-285750">
              <a:buFontTx/>
              <a:buChar char="-"/>
            </a:pPr>
            <a:r>
              <a:rPr lang="lv-LV" sz="1600" dirty="0"/>
              <a:t>DIGITĀLĀ KLIENTA E-LIETA</a:t>
            </a:r>
          </a:p>
          <a:p>
            <a:pPr marL="285750" indent="-285750">
              <a:buFontTx/>
              <a:buChar char="-"/>
            </a:pPr>
            <a:endParaRPr lang="lv-LV" sz="1600" dirty="0"/>
          </a:p>
          <a:p>
            <a:pPr marL="285750" indent="-285750">
              <a:buFontTx/>
              <a:buChar char="-"/>
            </a:pPr>
            <a:r>
              <a:rPr lang="lv-LV" sz="1600" dirty="0"/>
              <a:t>PIEEJAMA GAN PAŠVALDĪBĀM, GAN SOCIĀLO PAKALPOJUMU SNIEDZĒJIEM</a:t>
            </a:r>
          </a:p>
          <a:p>
            <a:pPr marL="285750" indent="-285750">
              <a:buFontTx/>
              <a:buChar char="-"/>
            </a:pPr>
            <a:endParaRPr lang="lv-LV" sz="1600" dirty="0"/>
          </a:p>
          <a:p>
            <a:pPr marL="285750" indent="-285750">
              <a:buFontTx/>
              <a:buChar char="-"/>
            </a:pPr>
            <a:r>
              <a:rPr lang="lv-LV" sz="1600" b="1" dirty="0"/>
              <a:t>SAVIENOJUMI AR CITĀM SISTĒMĀM (SOPA)</a:t>
            </a:r>
          </a:p>
          <a:p>
            <a:pPr marL="285750" indent="-285750">
              <a:buFontTx/>
              <a:buChar char="-"/>
            </a:pPr>
            <a:endParaRPr lang="lv-LV" sz="1600" dirty="0"/>
          </a:p>
          <a:p>
            <a:pPr marL="285750" indent="-285750">
              <a:buFontTx/>
              <a:buChar char="-"/>
            </a:pPr>
            <a:r>
              <a:rPr lang="lv-LV" sz="1600" dirty="0"/>
              <a:t>EP ZIŅOJUMĀ KĀ LABAIS LATVIJAS PIEMĒRS</a:t>
            </a:r>
          </a:p>
          <a:p>
            <a:pPr marL="285750" indent="-285750">
              <a:buFontTx/>
              <a:buChar char="-"/>
            </a:pPr>
            <a:endParaRPr lang="lv-LV" sz="1600" dirty="0"/>
          </a:p>
          <a:p>
            <a:pPr marL="285750" indent="-285750">
              <a:buFontTx/>
              <a:buChar char="-"/>
            </a:pPr>
            <a:r>
              <a:rPr lang="lv-LV" sz="1600" dirty="0"/>
              <a:t>VIENOTS KLIENTU REĢISTRS</a:t>
            </a:r>
          </a:p>
          <a:p>
            <a:pPr marL="285750" indent="-285750">
              <a:buFontTx/>
              <a:buChar char="-"/>
            </a:pPr>
            <a:r>
              <a:rPr lang="lv-LV" sz="1600" dirty="0"/>
              <a:t>AUTOMATIZĒTAS ATSKAITES, APRĒĶINI</a:t>
            </a:r>
          </a:p>
          <a:p>
            <a:pPr marL="285750" indent="-285750">
              <a:buFontTx/>
              <a:buChar char="-"/>
            </a:pPr>
            <a:r>
              <a:rPr lang="lv-LV" sz="1600" dirty="0"/>
              <a:t>VIEGLI PIELĀGOJAMS KATRAM LIETOTĀJAM</a:t>
            </a:r>
          </a:p>
          <a:p>
            <a:pPr marL="285750" indent="-285750">
              <a:buFontTx/>
              <a:buChar char="-"/>
            </a:pPr>
            <a:endParaRPr lang="lv-LV" sz="1600" dirty="0"/>
          </a:p>
          <a:p>
            <a:pPr marL="285750" indent="-285750">
              <a:buFontTx/>
              <a:buChar char="-"/>
            </a:pPr>
            <a:r>
              <a:rPr lang="lv-LV" sz="1600" b="1" dirty="0"/>
              <a:t>GADĀ IZGLĀBJAM AP 1500 KOKU</a:t>
            </a: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3678209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pakšvirsraksts 1">
            <a:extLst>
              <a:ext uri="{FF2B5EF4-FFF2-40B4-BE49-F238E27FC236}">
                <a16:creationId xmlns:a16="http://schemas.microsoft.com/office/drawing/2014/main" id="{84CF69E1-6F65-BC18-4E8D-07E9122DC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7744" y="2915013"/>
            <a:ext cx="4608512" cy="1027974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lv-LV" sz="3200" kern="100" dirty="0">
                <a:solidFill>
                  <a:schemeClr val="accent6">
                    <a:lumMod val="10000"/>
                  </a:schemeClr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Kristaps </a:t>
            </a:r>
            <a:r>
              <a:rPr lang="lv-LV" sz="3200" kern="100" dirty="0" err="1">
                <a:solidFill>
                  <a:schemeClr val="accent6">
                    <a:lumMod val="10000"/>
                  </a:schemeClr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kuzņecovs</a:t>
            </a:r>
            <a:endParaRPr lang="lv-LV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lv-LV" sz="1800" kern="100" dirty="0">
                <a:solidFill>
                  <a:srgbClr val="7F7F7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LSA</a:t>
            </a:r>
            <a:r>
              <a:rPr lang="lv-LV" sz="1800" kern="100" dirty="0">
                <a:solidFill>
                  <a:srgbClr val="AC000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lv-LV" sz="1800" kern="100" dirty="0">
                <a:solidFill>
                  <a:srgbClr val="AC0000"/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brīvprātīgais</a:t>
            </a:r>
            <a:endParaRPr lang="lv-LV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1C8FF111-FE0C-344B-998A-36A1314BC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971" y="786952"/>
            <a:ext cx="1486029" cy="46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10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pakšvirsraksts 1">
            <a:extLst>
              <a:ext uri="{FF2B5EF4-FFF2-40B4-BE49-F238E27FC236}">
                <a16:creationId xmlns:a16="http://schemas.microsoft.com/office/drawing/2014/main" id="{EE037144-CE27-1E19-8072-750B3D942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9712" y="6371795"/>
            <a:ext cx="7054605" cy="369332"/>
          </a:xfrm>
        </p:spPr>
        <p:txBody>
          <a:bodyPr/>
          <a:lstStyle/>
          <a:p>
            <a:r>
              <a:rPr lang="lv-LV" sz="2400" dirty="0">
                <a:solidFill>
                  <a:srgbClr val="A90533"/>
                </a:solidFill>
                <a:latin typeface="+mn-lt"/>
              </a:rPr>
              <a:t>Brīvprātīgais darbs senioru atbalstam</a:t>
            </a:r>
          </a:p>
        </p:txBody>
      </p:sp>
      <p:pic>
        <p:nvPicPr>
          <p:cNvPr id="4" name="Attēls 3" descr="Attēls, kurā ir apģērbs, persona, ārpus telpām, cilvēka seja&#10;&#10;Apraksts ģenerēts automātiski">
            <a:extLst>
              <a:ext uri="{FF2B5EF4-FFF2-40B4-BE49-F238E27FC236}">
                <a16:creationId xmlns:a16="http://schemas.microsoft.com/office/drawing/2014/main" id="{CA795BEF-C3FB-1CA4-A0A7-DF554AB799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768" y="836712"/>
            <a:ext cx="2179441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Attēls 9">
            <a:extLst>
              <a:ext uri="{FF2B5EF4-FFF2-40B4-BE49-F238E27FC236}">
                <a16:creationId xmlns:a16="http://schemas.microsoft.com/office/drawing/2014/main" id="{6575CD1E-44DC-C7CB-A0A7-CC0D84EDE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001" y="4846408"/>
            <a:ext cx="2691590" cy="1502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Attēls 11" descr="Attēls, kurā ir apģērbs, persona, mēbeles, iekštelpu&#10;&#10;Apraksts ģenerēts automātiski">
            <a:extLst>
              <a:ext uri="{FF2B5EF4-FFF2-40B4-BE49-F238E27FC236}">
                <a16:creationId xmlns:a16="http://schemas.microsoft.com/office/drawing/2014/main" id="{E946FC0E-6B36-AF87-9BAF-D0F9B94357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152" y="4717194"/>
            <a:ext cx="2175328" cy="1631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3E5BD8-711B-C7A5-6CA7-7FF38347A5BA}"/>
              </a:ext>
            </a:extLst>
          </p:cNvPr>
          <p:cNvSpPr txBox="1"/>
          <p:nvPr/>
        </p:nvSpPr>
        <p:spPr>
          <a:xfrm>
            <a:off x="971939" y="2411322"/>
            <a:ext cx="59504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SAMARIEŠU BRĪVPRĀTĪGO ORGANIZĒTAS AKTIVITĀTES SOCIĀLĀS APRŪPES UN DIENAS CENTROS</a:t>
            </a:r>
            <a:endParaRPr lang="lv-LV" dirty="0">
              <a:highlight>
                <a:srgbClr val="FFFF00"/>
              </a:highlight>
            </a:endParaRPr>
          </a:p>
          <a:p>
            <a:endParaRPr lang="lv-LV" dirty="0">
              <a:highlight>
                <a:srgbClr val="FFFF00"/>
              </a:highlight>
            </a:endParaRPr>
          </a:p>
          <a:p>
            <a:r>
              <a:rPr lang="lv-LV" dirty="0"/>
              <a:t>LABDARĪBAS PROJEKTS </a:t>
            </a:r>
            <a:r>
              <a:rPr lang="lv-LV" dirty="0">
                <a:solidFill>
                  <a:srgbClr val="A90533"/>
                </a:solidFill>
              </a:rPr>
              <a:t>SAPŅU PAVADONIS </a:t>
            </a:r>
            <a:r>
              <a:rPr lang="lv-LV" dirty="0"/>
              <a:t>– BRĪVPRĀTĪGIE SAPŅU PAVADOŅI PALĪDZ ĪSTENOT CILVĒKU VĒLĒŠANĀS MŪŽA IZSKAŅĀ</a:t>
            </a:r>
          </a:p>
          <a:p>
            <a:endParaRPr lang="lv-LV" dirty="0">
              <a:highlight>
                <a:srgbClr val="FFFF00"/>
              </a:highlight>
            </a:endParaRPr>
          </a:p>
        </p:txBody>
      </p:sp>
      <p:pic>
        <p:nvPicPr>
          <p:cNvPr id="15" name="Attēls 14">
            <a:extLst>
              <a:ext uri="{FF2B5EF4-FFF2-40B4-BE49-F238E27FC236}">
                <a16:creationId xmlns:a16="http://schemas.microsoft.com/office/drawing/2014/main" id="{766C8008-D276-0C05-4692-A285B53758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2558" y="663810"/>
            <a:ext cx="2529028" cy="1639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Attēls 15">
            <a:extLst>
              <a:ext uri="{FF2B5EF4-FFF2-40B4-BE49-F238E27FC236}">
                <a16:creationId xmlns:a16="http://schemas.microsoft.com/office/drawing/2014/main" id="{16551733-041E-2CC2-4438-88B8BBC02C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110" y="601021"/>
            <a:ext cx="2151266" cy="1701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Attēls 16">
            <a:extLst>
              <a:ext uri="{FF2B5EF4-FFF2-40B4-BE49-F238E27FC236}">
                <a16:creationId xmlns:a16="http://schemas.microsoft.com/office/drawing/2014/main" id="{BC2B2A40-0F88-54CB-0922-B594B2AA13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7938" y="4844877"/>
            <a:ext cx="2094503" cy="1571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0975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pakšvirsraksts 1">
            <a:extLst>
              <a:ext uri="{FF2B5EF4-FFF2-40B4-BE49-F238E27FC236}">
                <a16:creationId xmlns:a16="http://schemas.microsoft.com/office/drawing/2014/main" id="{84CF69E1-6F65-BC18-4E8D-07E9122DC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4333" y="2755739"/>
            <a:ext cx="4675333" cy="1346522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lv-LV" sz="3200" kern="100" dirty="0">
                <a:solidFill>
                  <a:schemeClr val="accent6">
                    <a:lumMod val="10000"/>
                  </a:schemeClr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Agita </a:t>
            </a:r>
            <a:r>
              <a:rPr lang="lv-LV" sz="3200" kern="100" dirty="0" err="1">
                <a:solidFill>
                  <a:schemeClr val="accent6">
                    <a:lumMod val="10000"/>
                  </a:schemeClr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kraukle</a:t>
            </a:r>
            <a:endParaRPr lang="lv-LV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lv-LV" sz="1800" kern="100" dirty="0">
                <a:solidFill>
                  <a:srgbClr val="AC000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PĀRTIKAS BANKAS </a:t>
            </a:r>
            <a:r>
              <a:rPr lang="lv-LV" sz="1800" kern="100" dirty="0">
                <a:solidFill>
                  <a:srgbClr val="7F7F7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lv-LV" sz="1800" kern="100" dirty="0">
                <a:solidFill>
                  <a:srgbClr val="AC000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PAĒDUŠAI LATVIJAI</a:t>
            </a:r>
            <a:r>
              <a:rPr lang="lv-LV" sz="1800" kern="100" dirty="0">
                <a:solidFill>
                  <a:srgbClr val="7F7F7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lv-LV" sz="1800" kern="100" dirty="0">
                <a:solidFill>
                  <a:srgbClr val="AC000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VADĪTĀJA</a:t>
            </a:r>
            <a:endParaRPr lang="lv-LV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1C8FF111-FE0C-344B-998A-36A1314BC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971" y="786952"/>
            <a:ext cx="1486029" cy="46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02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pakšvirsraksts 1">
            <a:extLst>
              <a:ext uri="{FF2B5EF4-FFF2-40B4-BE49-F238E27FC236}">
                <a16:creationId xmlns:a16="http://schemas.microsoft.com/office/drawing/2014/main" id="{EE037144-CE27-1E19-8072-750B3D942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772" y="6180891"/>
            <a:ext cx="8676456" cy="369332"/>
          </a:xfrm>
        </p:spPr>
        <p:txBody>
          <a:bodyPr/>
          <a:lstStyle/>
          <a:p>
            <a:r>
              <a:rPr lang="lv-LV" sz="2400" dirty="0">
                <a:solidFill>
                  <a:srgbClr val="A90533"/>
                </a:solidFill>
                <a:latin typeface="+mn-lt"/>
              </a:rPr>
              <a:t>Sadarbība ar </a:t>
            </a:r>
            <a:r>
              <a:rPr lang="lv-LV" sz="2400" kern="100" dirty="0">
                <a:solidFill>
                  <a:srgbClr val="A90533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PĀRTIKAS BANKU “PAĒDUŠAI LATVIJAI” </a:t>
            </a:r>
            <a:endParaRPr lang="lv-LV" sz="2400" dirty="0">
              <a:solidFill>
                <a:srgbClr val="A90533"/>
              </a:solidFill>
              <a:latin typeface="+mn-lt"/>
            </a:endParaRPr>
          </a:p>
        </p:txBody>
      </p:sp>
      <p:sp>
        <p:nvSpPr>
          <p:cNvPr id="3" name="Apakšvirsraksts 1">
            <a:extLst>
              <a:ext uri="{FF2B5EF4-FFF2-40B4-BE49-F238E27FC236}">
                <a16:creationId xmlns:a16="http://schemas.microsoft.com/office/drawing/2014/main" id="{06B996BE-0F5C-7A52-4CB5-7B0713FEA49C}"/>
              </a:ext>
            </a:extLst>
          </p:cNvPr>
          <p:cNvSpPr txBox="1">
            <a:spLocks/>
          </p:cNvSpPr>
          <p:nvPr/>
        </p:nvSpPr>
        <p:spPr>
          <a:xfrm>
            <a:off x="3386971" y="649699"/>
            <a:ext cx="5634372" cy="4030847"/>
          </a:xfrm>
          <a:prstGeom prst="rect">
            <a:avLst/>
          </a:prstGeom>
        </p:spPr>
        <p:txBody>
          <a:bodyPr wrap="square" lIns="0" tIns="0" rIns="0" bIns="0" anchor="ctr" anchorCtr="1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500" kern="1200" cap="all" baseline="0">
                <a:solidFill>
                  <a:schemeClr val="tx2"/>
                </a:solidFill>
                <a:latin typeface="Garamond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lv-LV" sz="2400" dirty="0">
                <a:solidFill>
                  <a:srgbClr val="A90533"/>
                </a:solidFill>
              </a:rPr>
              <a:t>Vecums nav vientulība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lv-LV" sz="1200" kern="100" dirty="0">
              <a:solidFill>
                <a:srgbClr val="AC0000"/>
              </a:solidFill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buFontTx/>
              <a:buChar char="-"/>
            </a:pPr>
            <a:r>
              <a:rPr lang="lv-LV" sz="1600" dirty="0"/>
              <a:t>Labdarības projekts senioru atbalstam – socializēšanās aktivitātes un praktisks atbalsts</a:t>
            </a:r>
          </a:p>
          <a:p>
            <a:pPr algn="l"/>
            <a:endParaRPr lang="lv-LV" sz="1600" dirty="0"/>
          </a:p>
          <a:p>
            <a:pPr marL="285750" indent="-285750" algn="l">
              <a:buFontTx/>
              <a:buChar char="-"/>
            </a:pPr>
            <a:r>
              <a:rPr lang="lv-LV" sz="1600" dirty="0"/>
              <a:t>Gadā līdz 300 personām</a:t>
            </a:r>
          </a:p>
          <a:p>
            <a:pPr marL="285750" indent="-285750" algn="l">
              <a:buFontTx/>
              <a:buChar char="-"/>
            </a:pPr>
            <a:endParaRPr lang="lv-LV" sz="1600" dirty="0"/>
          </a:p>
          <a:p>
            <a:pPr marL="285750" indent="-285750" algn="l">
              <a:buFontTx/>
              <a:buChar char="-"/>
            </a:pPr>
            <a:r>
              <a:rPr lang="lv-LV" sz="1600" dirty="0"/>
              <a:t>Juridisku personu un privāti ziedojumi</a:t>
            </a:r>
          </a:p>
          <a:p>
            <a:pPr marL="285750" indent="-285750" algn="l">
              <a:buFontTx/>
              <a:buChar char="-"/>
            </a:pPr>
            <a:endParaRPr lang="lv-LV" sz="1600" dirty="0"/>
          </a:p>
          <a:p>
            <a:pPr marL="285750" indent="-285750" algn="l">
              <a:buFontTx/>
              <a:buChar char="-"/>
            </a:pPr>
            <a:r>
              <a:rPr lang="lv-LV" sz="1600" dirty="0"/>
              <a:t>Depozīta maksas ziedošana </a:t>
            </a:r>
            <a:r>
              <a:rPr lang="lv-LV" sz="1600" b="1" dirty="0"/>
              <a:t>Lidl</a:t>
            </a:r>
            <a:r>
              <a:rPr lang="lv-LV" sz="1600" dirty="0"/>
              <a:t> taromātos 2024. gadā 26 tūkstoši eiro</a:t>
            </a:r>
          </a:p>
          <a:p>
            <a:pPr algn="l"/>
            <a:endParaRPr lang="lv-LV" sz="1600" dirty="0"/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5878469C-53B3-FC30-FBD2-71BF51F85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49" y="371540"/>
            <a:ext cx="3090711" cy="3633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Attēls 4">
            <a:extLst>
              <a:ext uri="{FF2B5EF4-FFF2-40B4-BE49-F238E27FC236}">
                <a16:creationId xmlns:a16="http://schemas.microsoft.com/office/drawing/2014/main" id="{AAC77B07-BBA7-FC8E-EC0F-8EE477EC3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676" y="4192877"/>
            <a:ext cx="3204256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0352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0C6ED33-3053-F62D-C2C7-8000EE0F4C93}"/>
              </a:ext>
            </a:extLst>
          </p:cNvPr>
          <p:cNvSpPr txBox="1"/>
          <p:nvPr/>
        </p:nvSpPr>
        <p:spPr>
          <a:xfrm>
            <a:off x="2696885" y="2845361"/>
            <a:ext cx="37502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3200" dirty="0">
                <a:solidFill>
                  <a:srgbClr val="A90533"/>
                </a:solidFill>
                <a:latin typeface="+mj-lt"/>
              </a:rPr>
              <a:t>PRIEKS PALĪDZĒT</a:t>
            </a:r>
          </a:p>
          <a:p>
            <a:pPr algn="ctr"/>
            <a:r>
              <a:rPr lang="lv-LV" sz="3200" dirty="0">
                <a:solidFill>
                  <a:srgbClr val="A90533"/>
                </a:solidFill>
                <a:latin typeface="+mj-lt"/>
                <a:hlinkClick r:id="rId2"/>
              </a:rPr>
              <a:t>www.samariesi.lv</a:t>
            </a:r>
            <a:endParaRPr lang="lv-LV" sz="3200" dirty="0">
              <a:solidFill>
                <a:srgbClr val="A90533"/>
              </a:solidFill>
              <a:latin typeface="+mj-lt"/>
            </a:endParaRPr>
          </a:p>
          <a:p>
            <a:pPr algn="ctr"/>
            <a:r>
              <a:rPr lang="lv-LV" sz="3200" dirty="0">
                <a:solidFill>
                  <a:srgbClr val="A90533"/>
                </a:solidFill>
                <a:latin typeface="+mj-lt"/>
              </a:rPr>
              <a:t>T. 8898</a:t>
            </a:r>
          </a:p>
        </p:txBody>
      </p:sp>
      <p:pic>
        <p:nvPicPr>
          <p:cNvPr id="2" name="Attēls 1">
            <a:extLst>
              <a:ext uri="{FF2B5EF4-FFF2-40B4-BE49-F238E27FC236}">
                <a16:creationId xmlns:a16="http://schemas.microsoft.com/office/drawing/2014/main" id="{1FCD2822-72EA-E289-AB75-6F74F14B1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92801" y="3747045"/>
            <a:ext cx="1486029" cy="46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32130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ZZ_1">
  <a:themeElements>
    <a:clrScheme name="Custom 3 LSA">
      <a:dk1>
        <a:srgbClr val="6E6F70"/>
      </a:dk1>
      <a:lt1>
        <a:srgbClr val="FFFFFF"/>
      </a:lt1>
      <a:dk2>
        <a:srgbClr val="6D6E71"/>
      </a:dk2>
      <a:lt2>
        <a:srgbClr val="FFFFFF"/>
      </a:lt2>
      <a:accent1>
        <a:srgbClr val="6E6F70"/>
      </a:accent1>
      <a:accent2>
        <a:srgbClr val="878889"/>
      </a:accent2>
      <a:accent3>
        <a:srgbClr val="A0A1A2"/>
      </a:accent3>
      <a:accent4>
        <a:srgbClr val="B9BABB"/>
      </a:accent4>
      <a:accent5>
        <a:srgbClr val="D2D3D4"/>
      </a:accent5>
      <a:accent6>
        <a:srgbClr val="EBECED"/>
      </a:accent6>
      <a:hlink>
        <a:srgbClr val="373B3E"/>
      </a:hlink>
      <a:folHlink>
        <a:srgbClr val="F93B70"/>
      </a:folHlink>
    </a:clrScheme>
    <a:fontScheme name="Custom 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SA_BF_end2">
  <a:themeElements>
    <a:clrScheme name="Custom 3 LSA">
      <a:dk1>
        <a:srgbClr val="6E6F70"/>
      </a:dk1>
      <a:lt1>
        <a:srgbClr val="FFFFFF"/>
      </a:lt1>
      <a:dk2>
        <a:srgbClr val="6D6E71"/>
      </a:dk2>
      <a:lt2>
        <a:srgbClr val="FFFFFF"/>
      </a:lt2>
      <a:accent1>
        <a:srgbClr val="6E6F70"/>
      </a:accent1>
      <a:accent2>
        <a:srgbClr val="878889"/>
      </a:accent2>
      <a:accent3>
        <a:srgbClr val="A0A1A2"/>
      </a:accent3>
      <a:accent4>
        <a:srgbClr val="B9BABB"/>
      </a:accent4>
      <a:accent5>
        <a:srgbClr val="D2D3D4"/>
      </a:accent5>
      <a:accent6>
        <a:srgbClr val="EBECED"/>
      </a:accent6>
      <a:hlink>
        <a:srgbClr val="373B3E"/>
      </a:hlink>
      <a:folHlink>
        <a:srgbClr val="F93B70"/>
      </a:folHlink>
    </a:clrScheme>
    <a:fontScheme name="Custom 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SA_BF_end1">
  <a:themeElements>
    <a:clrScheme name="Custom 3 LSA">
      <a:dk1>
        <a:srgbClr val="6E6F70"/>
      </a:dk1>
      <a:lt1>
        <a:srgbClr val="FFFFFF"/>
      </a:lt1>
      <a:dk2>
        <a:srgbClr val="6D6E71"/>
      </a:dk2>
      <a:lt2>
        <a:srgbClr val="FFFFFF"/>
      </a:lt2>
      <a:accent1>
        <a:srgbClr val="6E6F70"/>
      </a:accent1>
      <a:accent2>
        <a:srgbClr val="878889"/>
      </a:accent2>
      <a:accent3>
        <a:srgbClr val="A0A1A2"/>
      </a:accent3>
      <a:accent4>
        <a:srgbClr val="B9BABB"/>
      </a:accent4>
      <a:accent5>
        <a:srgbClr val="D2D3D4"/>
      </a:accent5>
      <a:accent6>
        <a:srgbClr val="EBECED"/>
      </a:accent6>
      <a:hlink>
        <a:srgbClr val="373B3E"/>
      </a:hlink>
      <a:folHlink>
        <a:srgbClr val="F93B70"/>
      </a:folHlink>
    </a:clrScheme>
    <a:fontScheme name="Custom 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SA_BF_1">
  <a:themeElements>
    <a:clrScheme name="Custom 3 LSA">
      <a:dk1>
        <a:srgbClr val="6E6F70"/>
      </a:dk1>
      <a:lt1>
        <a:srgbClr val="FFFFFF"/>
      </a:lt1>
      <a:dk2>
        <a:srgbClr val="6D6E71"/>
      </a:dk2>
      <a:lt2>
        <a:srgbClr val="FFFFFF"/>
      </a:lt2>
      <a:accent1>
        <a:srgbClr val="6E6F70"/>
      </a:accent1>
      <a:accent2>
        <a:srgbClr val="878889"/>
      </a:accent2>
      <a:accent3>
        <a:srgbClr val="A0A1A2"/>
      </a:accent3>
      <a:accent4>
        <a:srgbClr val="B9BABB"/>
      </a:accent4>
      <a:accent5>
        <a:srgbClr val="D2D3D4"/>
      </a:accent5>
      <a:accent6>
        <a:srgbClr val="EBECED"/>
      </a:accent6>
      <a:hlink>
        <a:srgbClr val="373B3E"/>
      </a:hlink>
      <a:folHlink>
        <a:srgbClr val="F93B70"/>
      </a:folHlink>
    </a:clrScheme>
    <a:fontScheme name="Custom 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SA_2-udenszimes">
  <a:themeElements>
    <a:clrScheme name="Custom 3 LSA">
      <a:dk1>
        <a:srgbClr val="6E6F70"/>
      </a:dk1>
      <a:lt1>
        <a:srgbClr val="FFFFFF"/>
      </a:lt1>
      <a:dk2>
        <a:srgbClr val="6D6E71"/>
      </a:dk2>
      <a:lt2>
        <a:srgbClr val="FFFFFF"/>
      </a:lt2>
      <a:accent1>
        <a:srgbClr val="6E6F70"/>
      </a:accent1>
      <a:accent2>
        <a:srgbClr val="878889"/>
      </a:accent2>
      <a:accent3>
        <a:srgbClr val="A0A1A2"/>
      </a:accent3>
      <a:accent4>
        <a:srgbClr val="B9BABB"/>
      </a:accent4>
      <a:accent5>
        <a:srgbClr val="D2D3D4"/>
      </a:accent5>
      <a:accent6>
        <a:srgbClr val="EBECED"/>
      </a:accent6>
      <a:hlink>
        <a:srgbClr val="373B3E"/>
      </a:hlink>
      <a:folHlink>
        <a:srgbClr val="F93B70"/>
      </a:folHlink>
    </a:clrScheme>
    <a:fontScheme name="Custom 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SA_2-uz_nodalu nosauk">
  <a:themeElements>
    <a:clrScheme name="Custom 3 LSA">
      <a:dk1>
        <a:srgbClr val="6E6F70"/>
      </a:dk1>
      <a:lt1>
        <a:srgbClr val="FFFFFF"/>
      </a:lt1>
      <a:dk2>
        <a:srgbClr val="6D6E71"/>
      </a:dk2>
      <a:lt2>
        <a:srgbClr val="FFFFFF"/>
      </a:lt2>
      <a:accent1>
        <a:srgbClr val="6E6F70"/>
      </a:accent1>
      <a:accent2>
        <a:srgbClr val="878889"/>
      </a:accent2>
      <a:accent3>
        <a:srgbClr val="A0A1A2"/>
      </a:accent3>
      <a:accent4>
        <a:srgbClr val="B9BABB"/>
      </a:accent4>
      <a:accent5>
        <a:srgbClr val="D2D3D4"/>
      </a:accent5>
      <a:accent6>
        <a:srgbClr val="EBECED"/>
      </a:accent6>
      <a:hlink>
        <a:srgbClr val="373B3E"/>
      </a:hlink>
      <a:folHlink>
        <a:srgbClr val="F93B70"/>
      </a:folHlink>
    </a:clrScheme>
    <a:fontScheme name="Custom 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SA_1- uz_1">
  <a:themeElements>
    <a:clrScheme name="Custom 3 LSA">
      <a:dk1>
        <a:srgbClr val="6E6F70"/>
      </a:dk1>
      <a:lt1>
        <a:srgbClr val="FFFFFF"/>
      </a:lt1>
      <a:dk2>
        <a:srgbClr val="6D6E71"/>
      </a:dk2>
      <a:lt2>
        <a:srgbClr val="FFFFFF"/>
      </a:lt2>
      <a:accent1>
        <a:srgbClr val="6E6F70"/>
      </a:accent1>
      <a:accent2>
        <a:srgbClr val="878889"/>
      </a:accent2>
      <a:accent3>
        <a:srgbClr val="A0A1A2"/>
      </a:accent3>
      <a:accent4>
        <a:srgbClr val="B9BABB"/>
      </a:accent4>
      <a:accent5>
        <a:srgbClr val="D2D3D4"/>
      </a:accent5>
      <a:accent6>
        <a:srgbClr val="EBECED"/>
      </a:accent6>
      <a:hlink>
        <a:srgbClr val="373B3E"/>
      </a:hlink>
      <a:folHlink>
        <a:srgbClr val="F93B70"/>
      </a:folHlink>
    </a:clrScheme>
    <a:fontScheme name="Custom 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LSA_bez uz">
  <a:themeElements>
    <a:clrScheme name="Custom 3 LSA">
      <a:dk1>
        <a:srgbClr val="6E6F70"/>
      </a:dk1>
      <a:lt1>
        <a:srgbClr val="FFFFFF"/>
      </a:lt1>
      <a:dk2>
        <a:srgbClr val="6D6E71"/>
      </a:dk2>
      <a:lt2>
        <a:srgbClr val="FFFFFF"/>
      </a:lt2>
      <a:accent1>
        <a:srgbClr val="6E6F70"/>
      </a:accent1>
      <a:accent2>
        <a:srgbClr val="878889"/>
      </a:accent2>
      <a:accent3>
        <a:srgbClr val="A0A1A2"/>
      </a:accent3>
      <a:accent4>
        <a:srgbClr val="B9BABB"/>
      </a:accent4>
      <a:accent5>
        <a:srgbClr val="D2D3D4"/>
      </a:accent5>
      <a:accent6>
        <a:srgbClr val="EBECED"/>
      </a:accent6>
      <a:hlink>
        <a:srgbClr val="373B3E"/>
      </a:hlink>
      <a:folHlink>
        <a:srgbClr val="F93B70"/>
      </a:folHlink>
    </a:clrScheme>
    <a:fontScheme name="Custom 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902</TotalTime>
  <Words>329</Words>
  <Application>Microsoft Office PowerPoint</Application>
  <PresentationFormat>Slaidrāde ekrānā (4:3)</PresentationFormat>
  <Paragraphs>81</Paragraphs>
  <Slides>14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4</vt:i4>
      </vt:variant>
      <vt:variant>
        <vt:lpstr>Dizains</vt:lpstr>
      </vt:variant>
      <vt:variant>
        <vt:i4>8</vt:i4>
      </vt:variant>
      <vt:variant>
        <vt:lpstr>Slaidu virsraksti</vt:lpstr>
      </vt:variant>
      <vt:variant>
        <vt:i4>14</vt:i4>
      </vt:variant>
    </vt:vector>
  </HeadingPairs>
  <TitlesOfParts>
    <vt:vector size="26" baseType="lpstr">
      <vt:lpstr>Aptos</vt:lpstr>
      <vt:lpstr>Arial</vt:lpstr>
      <vt:lpstr>Calibri</vt:lpstr>
      <vt:lpstr>Garamond</vt:lpstr>
      <vt:lpstr>ZZ_1</vt:lpstr>
      <vt:lpstr>LSA_BF_end2</vt:lpstr>
      <vt:lpstr>LSA_BF_end1</vt:lpstr>
      <vt:lpstr>LSA_BF_1</vt:lpstr>
      <vt:lpstr>LSA_2-udenszimes</vt:lpstr>
      <vt:lpstr>LSA_2-uz_nodalu nosauk</vt:lpstr>
      <vt:lpstr>LSA_1- uz_1</vt:lpstr>
      <vt:lpstr>LSA_bez uz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>Zazaa &amp; 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Zandelite</dc:creator>
  <cp:lastModifiedBy>Dagnija Kaklautina</cp:lastModifiedBy>
  <cp:revision>26</cp:revision>
  <dcterms:created xsi:type="dcterms:W3CDTF">2021-11-21T18:44:42Z</dcterms:created>
  <dcterms:modified xsi:type="dcterms:W3CDTF">2024-09-12T14:56:28Z</dcterms:modified>
</cp:coreProperties>
</file>